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  <p:sldMasterId id="2147483652" r:id="rId2"/>
  </p:sldMasterIdLst>
  <p:notesMasterIdLst>
    <p:notesMasterId r:id="rId14"/>
  </p:notesMasterIdLst>
  <p:sldIdLst>
    <p:sldId id="256" r:id="rId3"/>
    <p:sldId id="257" r:id="rId4"/>
    <p:sldId id="268" r:id="rId5"/>
    <p:sldId id="258" r:id="rId6"/>
    <p:sldId id="267" r:id="rId7"/>
    <p:sldId id="266" r:id="rId8"/>
    <p:sldId id="270" r:id="rId9"/>
    <p:sldId id="271" r:id="rId10"/>
    <p:sldId id="269" r:id="rId11"/>
    <p:sldId id="272" r:id="rId12"/>
    <p:sldId id="264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082" autoAdjust="0"/>
    <p:restoredTop sz="90972" autoAdjust="0"/>
  </p:normalViewPr>
  <p:slideViewPr>
    <p:cSldViewPr snapToGrid="0">
      <p:cViewPr varScale="1">
        <p:scale>
          <a:sx n="89" d="100"/>
          <a:sy n="89" d="100"/>
        </p:scale>
        <p:origin x="80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55534D-093A-48D0-BE4B-10F72D9FA267}" type="doc">
      <dgm:prSet loTypeId="urn:microsoft.com/office/officeart/2005/8/layout/chevron1" loCatId="process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de-DE"/>
        </a:p>
      </dgm:t>
    </dgm:pt>
    <dgm:pt modelId="{17F24115-BD95-467E-A433-A3410D362C80}">
      <dgm:prSet phldrT="[Text]"/>
      <dgm:spPr/>
      <dgm:t>
        <a:bodyPr/>
        <a:lstStyle/>
        <a:p>
          <a:r>
            <a:rPr lang="de-DE" dirty="0"/>
            <a:t>Projektidee</a:t>
          </a:r>
        </a:p>
      </dgm:t>
    </dgm:pt>
    <dgm:pt modelId="{901C0CF8-FB13-4C79-9888-1169399F6F98}" type="parTrans" cxnId="{566AC6F0-EB2D-4EB4-8E28-77737F4B7B88}">
      <dgm:prSet/>
      <dgm:spPr/>
      <dgm:t>
        <a:bodyPr/>
        <a:lstStyle/>
        <a:p>
          <a:endParaRPr lang="de-DE"/>
        </a:p>
      </dgm:t>
    </dgm:pt>
    <dgm:pt modelId="{241FCA82-AC1F-46C6-8C9E-BF939A20FC4C}" type="sibTrans" cxnId="{566AC6F0-EB2D-4EB4-8E28-77737F4B7B88}">
      <dgm:prSet/>
      <dgm:spPr/>
      <dgm:t>
        <a:bodyPr/>
        <a:lstStyle/>
        <a:p>
          <a:endParaRPr lang="de-DE"/>
        </a:p>
      </dgm:t>
    </dgm:pt>
    <dgm:pt modelId="{BA66C28E-0CCF-4830-96AB-52A6AE2DEB38}">
      <dgm:prSet phldrT="[Text]"/>
      <dgm:spPr/>
      <dgm:t>
        <a:bodyPr/>
        <a:lstStyle/>
        <a:p>
          <a:r>
            <a:rPr lang="de-DE" dirty="0"/>
            <a:t>UML</a:t>
          </a:r>
        </a:p>
      </dgm:t>
    </dgm:pt>
    <dgm:pt modelId="{A858592A-2837-4958-B45D-2F5E1BCFA514}" type="parTrans" cxnId="{C83E48A1-6409-42F5-9BDB-1AAEB2AF4C6E}">
      <dgm:prSet/>
      <dgm:spPr/>
      <dgm:t>
        <a:bodyPr/>
        <a:lstStyle/>
        <a:p>
          <a:endParaRPr lang="de-DE"/>
        </a:p>
      </dgm:t>
    </dgm:pt>
    <dgm:pt modelId="{2D5ED7B1-CE4C-4DBC-AE23-3060C2481AF6}" type="sibTrans" cxnId="{C83E48A1-6409-42F5-9BDB-1AAEB2AF4C6E}">
      <dgm:prSet/>
      <dgm:spPr/>
      <dgm:t>
        <a:bodyPr/>
        <a:lstStyle/>
        <a:p>
          <a:endParaRPr lang="de-DE"/>
        </a:p>
      </dgm:t>
    </dgm:pt>
    <dgm:pt modelId="{D10E50F6-4ABD-4C28-933C-F89AF7E6BDC3}">
      <dgm:prSet phldrT="[Text]"/>
      <dgm:spPr/>
      <dgm:t>
        <a:bodyPr/>
        <a:lstStyle/>
        <a:p>
          <a:r>
            <a:rPr lang="de-DE" dirty="0"/>
            <a:t>Umsetzung der ersten Klassen</a:t>
          </a:r>
        </a:p>
      </dgm:t>
    </dgm:pt>
    <dgm:pt modelId="{9AD68EC7-58B9-435B-9777-3E5DC90C9647}" type="parTrans" cxnId="{A294392F-964A-4B50-BE93-8DB253BEC683}">
      <dgm:prSet/>
      <dgm:spPr/>
      <dgm:t>
        <a:bodyPr/>
        <a:lstStyle/>
        <a:p>
          <a:endParaRPr lang="de-DE"/>
        </a:p>
      </dgm:t>
    </dgm:pt>
    <dgm:pt modelId="{1893CFCF-F3BB-475E-9606-73812F7169F8}" type="sibTrans" cxnId="{A294392F-964A-4B50-BE93-8DB253BEC683}">
      <dgm:prSet/>
      <dgm:spPr/>
      <dgm:t>
        <a:bodyPr/>
        <a:lstStyle/>
        <a:p>
          <a:endParaRPr lang="de-DE"/>
        </a:p>
      </dgm:t>
    </dgm:pt>
    <dgm:pt modelId="{5B971095-DBEF-48A8-B78A-0607444B1867}">
      <dgm:prSet phldrT="[Text]"/>
      <dgm:spPr/>
      <dgm:t>
        <a:bodyPr/>
        <a:lstStyle/>
        <a:p>
          <a:r>
            <a:rPr lang="de-DE" dirty="0"/>
            <a:t>Verbesserung des </a:t>
          </a:r>
          <a:r>
            <a:rPr lang="de-DE" dirty="0" err="1"/>
            <a:t>UML‘s</a:t>
          </a:r>
          <a:endParaRPr lang="de-DE" dirty="0"/>
        </a:p>
      </dgm:t>
    </dgm:pt>
    <dgm:pt modelId="{D4E32531-5842-44BC-8BF4-8B5395713D57}" type="parTrans" cxnId="{35533DA9-3578-46EE-B36F-94F7C7BC4504}">
      <dgm:prSet/>
      <dgm:spPr/>
      <dgm:t>
        <a:bodyPr/>
        <a:lstStyle/>
        <a:p>
          <a:endParaRPr lang="de-DE"/>
        </a:p>
      </dgm:t>
    </dgm:pt>
    <dgm:pt modelId="{5D2AF801-AE16-400E-A759-E269E9C1FB64}" type="sibTrans" cxnId="{35533DA9-3578-46EE-B36F-94F7C7BC4504}">
      <dgm:prSet/>
      <dgm:spPr/>
      <dgm:t>
        <a:bodyPr/>
        <a:lstStyle/>
        <a:p>
          <a:endParaRPr lang="de-DE"/>
        </a:p>
      </dgm:t>
    </dgm:pt>
    <dgm:pt modelId="{01DB1619-C524-C744-91CD-007D8A546DB3}">
      <dgm:prSet phldrT="[Text]"/>
      <dgm:spPr/>
      <dgm:t>
        <a:bodyPr/>
        <a:lstStyle/>
        <a:p>
          <a:r>
            <a:rPr lang="de-DE" dirty="0" smtClean="0"/>
            <a:t>in Doku einpflegen</a:t>
          </a:r>
          <a:endParaRPr lang="de-DE" dirty="0"/>
        </a:p>
      </dgm:t>
    </dgm:pt>
    <dgm:pt modelId="{A28F7663-99F1-B14E-8CC9-4C014BC5CD07}" type="parTrans" cxnId="{C53BB19B-E8FD-EB41-8CF1-5F2DE00F6417}">
      <dgm:prSet/>
      <dgm:spPr/>
      <dgm:t>
        <a:bodyPr/>
        <a:lstStyle/>
        <a:p>
          <a:endParaRPr lang="de-DE"/>
        </a:p>
      </dgm:t>
    </dgm:pt>
    <dgm:pt modelId="{9B577E41-601F-7D40-B180-3EACA8E806F3}" type="sibTrans" cxnId="{C53BB19B-E8FD-EB41-8CF1-5F2DE00F6417}">
      <dgm:prSet/>
      <dgm:spPr/>
      <dgm:t>
        <a:bodyPr/>
        <a:lstStyle/>
        <a:p>
          <a:endParaRPr lang="de-DE"/>
        </a:p>
      </dgm:t>
    </dgm:pt>
    <dgm:pt modelId="{E0BE98CA-4FC6-4F39-B61D-A58BD355100A}" type="pres">
      <dgm:prSet presAssocID="{B355534D-093A-48D0-BE4B-10F72D9FA26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C1D09AC-F039-46CA-924B-FD5A1AB6DC51}" type="pres">
      <dgm:prSet presAssocID="{17F24115-BD95-467E-A433-A3410D362C80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924E922-523E-4D60-A67A-4B40DBA45676}" type="pres">
      <dgm:prSet presAssocID="{241FCA82-AC1F-46C6-8C9E-BF939A20FC4C}" presName="parTxOnlySpace" presStyleCnt="0"/>
      <dgm:spPr/>
    </dgm:pt>
    <dgm:pt modelId="{D8EB7C50-1353-440A-99C0-8A3AF7438DF0}" type="pres">
      <dgm:prSet presAssocID="{BA66C28E-0CCF-4830-96AB-52A6AE2DEB38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0082A83-1FE3-4BED-9810-0BFC0150F552}" type="pres">
      <dgm:prSet presAssocID="{2D5ED7B1-CE4C-4DBC-AE23-3060C2481AF6}" presName="parTxOnlySpace" presStyleCnt="0"/>
      <dgm:spPr/>
    </dgm:pt>
    <dgm:pt modelId="{C82B04B9-F68B-48CD-B3DE-0E3BE7AA9273}" type="pres">
      <dgm:prSet presAssocID="{D10E50F6-4ABD-4C28-933C-F89AF7E6BDC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8EAAB2D-FA13-43C8-82F7-A36DAC86F4B5}" type="pres">
      <dgm:prSet presAssocID="{1893CFCF-F3BB-475E-9606-73812F7169F8}" presName="parTxOnlySpace" presStyleCnt="0"/>
      <dgm:spPr/>
    </dgm:pt>
    <dgm:pt modelId="{9D0C5C96-8578-ED40-913C-6E7646C19162}" type="pres">
      <dgm:prSet presAssocID="{01DB1619-C524-C744-91CD-007D8A546DB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66182D-78AF-6A4E-A1E1-AF45A82C5DDE}" type="pres">
      <dgm:prSet presAssocID="{9B577E41-601F-7D40-B180-3EACA8E806F3}" presName="parTxOnlySpace" presStyleCnt="0"/>
      <dgm:spPr/>
    </dgm:pt>
    <dgm:pt modelId="{88B617A4-5DD5-430B-9588-D8D0CD090C47}" type="pres">
      <dgm:prSet presAssocID="{5B971095-DBEF-48A8-B78A-0607444B186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F4093E6-FC33-4D07-A7DD-4BDAA0CED3A8}" type="presOf" srcId="{D10E50F6-4ABD-4C28-933C-F89AF7E6BDC3}" destId="{C82B04B9-F68B-48CD-B3DE-0E3BE7AA9273}" srcOrd="0" destOrd="0" presId="urn:microsoft.com/office/officeart/2005/8/layout/chevron1"/>
    <dgm:cxn modelId="{A294392F-964A-4B50-BE93-8DB253BEC683}" srcId="{B355534D-093A-48D0-BE4B-10F72D9FA267}" destId="{D10E50F6-4ABD-4C28-933C-F89AF7E6BDC3}" srcOrd="2" destOrd="0" parTransId="{9AD68EC7-58B9-435B-9777-3E5DC90C9647}" sibTransId="{1893CFCF-F3BB-475E-9606-73812F7169F8}"/>
    <dgm:cxn modelId="{E9C162AD-1319-4B1B-85D0-C468597DFAF6}" type="presOf" srcId="{B355534D-093A-48D0-BE4B-10F72D9FA267}" destId="{E0BE98CA-4FC6-4F39-B61D-A58BD355100A}" srcOrd="0" destOrd="0" presId="urn:microsoft.com/office/officeart/2005/8/layout/chevron1"/>
    <dgm:cxn modelId="{CDA974D3-8BC8-FA40-BB9D-0407DBC359B0}" type="presOf" srcId="{01DB1619-C524-C744-91CD-007D8A546DB3}" destId="{9D0C5C96-8578-ED40-913C-6E7646C19162}" srcOrd="0" destOrd="0" presId="urn:microsoft.com/office/officeart/2005/8/layout/chevron1"/>
    <dgm:cxn modelId="{9F203B97-83A3-4E09-A075-CF173AB0F132}" type="presOf" srcId="{5B971095-DBEF-48A8-B78A-0607444B1867}" destId="{88B617A4-5DD5-430B-9588-D8D0CD090C47}" srcOrd="0" destOrd="0" presId="urn:microsoft.com/office/officeart/2005/8/layout/chevron1"/>
    <dgm:cxn modelId="{C53BB19B-E8FD-EB41-8CF1-5F2DE00F6417}" srcId="{B355534D-093A-48D0-BE4B-10F72D9FA267}" destId="{01DB1619-C524-C744-91CD-007D8A546DB3}" srcOrd="3" destOrd="0" parTransId="{A28F7663-99F1-B14E-8CC9-4C014BC5CD07}" sibTransId="{9B577E41-601F-7D40-B180-3EACA8E806F3}"/>
    <dgm:cxn modelId="{566AC6F0-EB2D-4EB4-8E28-77737F4B7B88}" srcId="{B355534D-093A-48D0-BE4B-10F72D9FA267}" destId="{17F24115-BD95-467E-A433-A3410D362C80}" srcOrd="0" destOrd="0" parTransId="{901C0CF8-FB13-4C79-9888-1169399F6F98}" sibTransId="{241FCA82-AC1F-46C6-8C9E-BF939A20FC4C}"/>
    <dgm:cxn modelId="{DE80FC67-7E06-49A9-9A7D-2A794FE34D49}" type="presOf" srcId="{BA66C28E-0CCF-4830-96AB-52A6AE2DEB38}" destId="{D8EB7C50-1353-440A-99C0-8A3AF7438DF0}" srcOrd="0" destOrd="0" presId="urn:microsoft.com/office/officeart/2005/8/layout/chevron1"/>
    <dgm:cxn modelId="{8D9ADB51-1E76-449A-92E9-CB63570ED399}" type="presOf" srcId="{17F24115-BD95-467E-A433-A3410D362C80}" destId="{5C1D09AC-F039-46CA-924B-FD5A1AB6DC51}" srcOrd="0" destOrd="0" presId="urn:microsoft.com/office/officeart/2005/8/layout/chevron1"/>
    <dgm:cxn modelId="{35533DA9-3578-46EE-B36F-94F7C7BC4504}" srcId="{B355534D-093A-48D0-BE4B-10F72D9FA267}" destId="{5B971095-DBEF-48A8-B78A-0607444B1867}" srcOrd="4" destOrd="0" parTransId="{D4E32531-5842-44BC-8BF4-8B5395713D57}" sibTransId="{5D2AF801-AE16-400E-A759-E269E9C1FB64}"/>
    <dgm:cxn modelId="{C83E48A1-6409-42F5-9BDB-1AAEB2AF4C6E}" srcId="{B355534D-093A-48D0-BE4B-10F72D9FA267}" destId="{BA66C28E-0CCF-4830-96AB-52A6AE2DEB38}" srcOrd="1" destOrd="0" parTransId="{A858592A-2837-4958-B45D-2F5E1BCFA514}" sibTransId="{2D5ED7B1-CE4C-4DBC-AE23-3060C2481AF6}"/>
    <dgm:cxn modelId="{D170E27C-CBD2-4F08-BEC5-09D8CDB0D238}" type="presParOf" srcId="{E0BE98CA-4FC6-4F39-B61D-A58BD355100A}" destId="{5C1D09AC-F039-46CA-924B-FD5A1AB6DC51}" srcOrd="0" destOrd="0" presId="urn:microsoft.com/office/officeart/2005/8/layout/chevron1"/>
    <dgm:cxn modelId="{AFEE1C47-42BD-4F62-8988-88FDB2364CE7}" type="presParOf" srcId="{E0BE98CA-4FC6-4F39-B61D-A58BD355100A}" destId="{C924E922-523E-4D60-A67A-4B40DBA45676}" srcOrd="1" destOrd="0" presId="urn:microsoft.com/office/officeart/2005/8/layout/chevron1"/>
    <dgm:cxn modelId="{9599B154-A030-48B9-A67A-199F6A4A5F4A}" type="presParOf" srcId="{E0BE98CA-4FC6-4F39-B61D-A58BD355100A}" destId="{D8EB7C50-1353-440A-99C0-8A3AF7438DF0}" srcOrd="2" destOrd="0" presId="urn:microsoft.com/office/officeart/2005/8/layout/chevron1"/>
    <dgm:cxn modelId="{68D3846D-0CAE-43F7-80E7-64B4F8EF56EA}" type="presParOf" srcId="{E0BE98CA-4FC6-4F39-B61D-A58BD355100A}" destId="{A0082A83-1FE3-4BED-9810-0BFC0150F552}" srcOrd="3" destOrd="0" presId="urn:microsoft.com/office/officeart/2005/8/layout/chevron1"/>
    <dgm:cxn modelId="{52B0CB98-8D6E-44C8-BDDA-CD49D626ED7E}" type="presParOf" srcId="{E0BE98CA-4FC6-4F39-B61D-A58BD355100A}" destId="{C82B04B9-F68B-48CD-B3DE-0E3BE7AA9273}" srcOrd="4" destOrd="0" presId="urn:microsoft.com/office/officeart/2005/8/layout/chevron1"/>
    <dgm:cxn modelId="{EDEE5467-BA02-49B5-BD8F-ADF7FA60B339}" type="presParOf" srcId="{E0BE98CA-4FC6-4F39-B61D-A58BD355100A}" destId="{68EAAB2D-FA13-43C8-82F7-A36DAC86F4B5}" srcOrd="5" destOrd="0" presId="urn:microsoft.com/office/officeart/2005/8/layout/chevron1"/>
    <dgm:cxn modelId="{E43C5BCB-CA22-9446-A31C-C80856487CA3}" type="presParOf" srcId="{E0BE98CA-4FC6-4F39-B61D-A58BD355100A}" destId="{9D0C5C96-8578-ED40-913C-6E7646C19162}" srcOrd="6" destOrd="0" presId="urn:microsoft.com/office/officeart/2005/8/layout/chevron1"/>
    <dgm:cxn modelId="{2C9ADE3D-4616-684C-B35D-E6E152F0DC38}" type="presParOf" srcId="{E0BE98CA-4FC6-4F39-B61D-A58BD355100A}" destId="{2666182D-78AF-6A4E-A1E1-AF45A82C5DDE}" srcOrd="7" destOrd="0" presId="urn:microsoft.com/office/officeart/2005/8/layout/chevron1"/>
    <dgm:cxn modelId="{BC0FA32B-36CC-4708-9CDD-21DC926535D7}" type="presParOf" srcId="{E0BE98CA-4FC6-4F39-B61D-A58BD355100A}" destId="{88B617A4-5DD5-430B-9588-D8D0CD090C47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1D09AC-F039-46CA-924B-FD5A1AB6DC51}">
      <dsp:nvSpPr>
        <dsp:cNvPr id="0" name=""/>
        <dsp:cNvSpPr/>
      </dsp:nvSpPr>
      <dsp:spPr>
        <a:xfrm>
          <a:off x="1766" y="1958917"/>
          <a:ext cx="1571907" cy="628762"/>
        </a:xfrm>
        <a:prstGeom prst="chevron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/>
            <a:t>Projektidee</a:t>
          </a:r>
        </a:p>
      </dsp:txBody>
      <dsp:txXfrm>
        <a:off x="316147" y="1958917"/>
        <a:ext cx="943145" cy="628762"/>
      </dsp:txXfrm>
    </dsp:sp>
    <dsp:sp modelId="{D8EB7C50-1353-440A-99C0-8A3AF7438DF0}">
      <dsp:nvSpPr>
        <dsp:cNvPr id="0" name=""/>
        <dsp:cNvSpPr/>
      </dsp:nvSpPr>
      <dsp:spPr>
        <a:xfrm>
          <a:off x="1416482" y="1958917"/>
          <a:ext cx="1571907" cy="628762"/>
        </a:xfrm>
        <a:prstGeom prst="chevron">
          <a:avLst/>
        </a:prstGeom>
        <a:solidFill>
          <a:schemeClr val="accent5">
            <a:shade val="80000"/>
            <a:hueOff val="0"/>
            <a:satOff val="-2770"/>
            <a:lumOff val="711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/>
            <a:t>UML</a:t>
          </a:r>
        </a:p>
      </dsp:txBody>
      <dsp:txXfrm>
        <a:off x="1730863" y="1958917"/>
        <a:ext cx="943145" cy="628762"/>
      </dsp:txXfrm>
    </dsp:sp>
    <dsp:sp modelId="{C82B04B9-F68B-48CD-B3DE-0E3BE7AA9273}">
      <dsp:nvSpPr>
        <dsp:cNvPr id="0" name=""/>
        <dsp:cNvSpPr/>
      </dsp:nvSpPr>
      <dsp:spPr>
        <a:xfrm>
          <a:off x="2831199" y="1958917"/>
          <a:ext cx="1571907" cy="628762"/>
        </a:xfrm>
        <a:prstGeom prst="chevron">
          <a:avLst/>
        </a:prstGeom>
        <a:solidFill>
          <a:schemeClr val="accent5">
            <a:shade val="80000"/>
            <a:hueOff val="0"/>
            <a:satOff val="-5541"/>
            <a:lumOff val="142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/>
            <a:t>Umsetzung der ersten Klassen</a:t>
          </a:r>
        </a:p>
      </dsp:txBody>
      <dsp:txXfrm>
        <a:off x="3145580" y="1958917"/>
        <a:ext cx="943145" cy="628762"/>
      </dsp:txXfrm>
    </dsp:sp>
    <dsp:sp modelId="{9D0C5C96-8578-ED40-913C-6E7646C19162}">
      <dsp:nvSpPr>
        <dsp:cNvPr id="0" name=""/>
        <dsp:cNvSpPr/>
      </dsp:nvSpPr>
      <dsp:spPr>
        <a:xfrm>
          <a:off x="4245915" y="1958917"/>
          <a:ext cx="1571907" cy="628762"/>
        </a:xfrm>
        <a:prstGeom prst="chevron">
          <a:avLst/>
        </a:prstGeom>
        <a:solidFill>
          <a:schemeClr val="accent5">
            <a:shade val="80000"/>
            <a:hueOff val="0"/>
            <a:satOff val="-8311"/>
            <a:lumOff val="213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in Doku einpflegen</a:t>
          </a:r>
          <a:endParaRPr lang="de-DE" sz="1100" kern="1200" dirty="0"/>
        </a:p>
      </dsp:txBody>
      <dsp:txXfrm>
        <a:off x="4560296" y="1958917"/>
        <a:ext cx="943145" cy="628762"/>
      </dsp:txXfrm>
    </dsp:sp>
    <dsp:sp modelId="{88B617A4-5DD5-430B-9588-D8D0CD090C47}">
      <dsp:nvSpPr>
        <dsp:cNvPr id="0" name=""/>
        <dsp:cNvSpPr/>
      </dsp:nvSpPr>
      <dsp:spPr>
        <a:xfrm>
          <a:off x="5660632" y="1958917"/>
          <a:ext cx="1571907" cy="628762"/>
        </a:xfrm>
        <a:prstGeom prst="chevron">
          <a:avLst/>
        </a:prstGeom>
        <a:solidFill>
          <a:schemeClr val="accent5">
            <a:shade val="80000"/>
            <a:hueOff val="0"/>
            <a:satOff val="-11081"/>
            <a:lumOff val="284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/>
            <a:t>Verbesserung des </a:t>
          </a:r>
          <a:r>
            <a:rPr lang="de-DE" sz="1100" kern="1200" dirty="0" err="1"/>
            <a:t>UML‘s</a:t>
          </a:r>
          <a:endParaRPr lang="de-DE" sz="1100" kern="1200" dirty="0"/>
        </a:p>
      </dsp:txBody>
      <dsp:txXfrm>
        <a:off x="5975013" y="1958917"/>
        <a:ext cx="943145" cy="6287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‹Nr.›</a:t>
            </a:fld>
            <a:endParaRPr lang="en-US"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Shape 4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Shape 5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" name="Shape 6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4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‹Nr.›</a:t>
            </a:fld>
            <a:endParaRPr lang="en-US"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6341156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david</a:t>
            </a:r>
          </a:p>
        </p:txBody>
      </p:sp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2114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lang="en-US"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lang="de-DE" sz="2400" b="0" i="0" u="none" strike="noStrike" kern="1200" cap="none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Leon </a:t>
            </a:r>
            <a:r>
              <a:rPr lang="de-DE" sz="2400" b="0" i="0" u="none" strike="noStrike" kern="1200" cap="none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Festinger</a:t>
            </a:r>
            <a:r>
              <a:rPr lang="de-DE" sz="2400" b="0" i="0" u="none" strike="noStrike" kern="1200" cap="none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(* 8. Mai 1919 in New York City; † 11. Februar 1989)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lang="de-DE" sz="2400" b="0" i="0" u="none" strike="noStrike" kern="1200" cap="none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US-amerikanischer Sozialpsychologe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lang="de-DE" sz="2400" b="0" i="0" u="none" strike="noStrike" kern="1200" cap="none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Theorie des sozialen Vergleichs bekannt wurde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2400" dirty="0"/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 err="1"/>
              <a:t>Wir</a:t>
            </a:r>
            <a:r>
              <a:rPr lang="en-US" sz="2400" dirty="0"/>
              <a:t> </a:t>
            </a:r>
            <a:r>
              <a:rPr lang="en-US" sz="2400" dirty="0" err="1"/>
              <a:t>wollten</a:t>
            </a:r>
            <a:r>
              <a:rPr lang="en-US" sz="2400" dirty="0"/>
              <a:t> </a:t>
            </a:r>
            <a:r>
              <a:rPr lang="en-US" sz="2400" dirty="0" err="1"/>
              <a:t>schon</a:t>
            </a:r>
            <a:r>
              <a:rPr lang="en-US" sz="2400" dirty="0"/>
              <a:t> </a:t>
            </a:r>
            <a:r>
              <a:rPr lang="en-US" sz="2400" dirty="0" err="1"/>
              <a:t>lange</a:t>
            </a:r>
            <a:r>
              <a:rPr lang="en-US" sz="2400" dirty="0"/>
              <a:t> </a:t>
            </a:r>
            <a:r>
              <a:rPr lang="en-US" sz="2400" dirty="0" err="1"/>
              <a:t>ein</a:t>
            </a:r>
            <a:r>
              <a:rPr lang="en-US" sz="2400" dirty="0"/>
              <a:t> </a:t>
            </a:r>
            <a:r>
              <a:rPr lang="en-US" sz="2400" dirty="0" err="1"/>
              <a:t>Bewertungsystem</a:t>
            </a:r>
            <a:r>
              <a:rPr lang="en-US" sz="2400" dirty="0"/>
              <a:t> </a:t>
            </a:r>
            <a:r>
              <a:rPr lang="en-US" sz="2400" dirty="0" err="1"/>
              <a:t>programmieren</a:t>
            </a:r>
            <a:r>
              <a:rPr lang="en-US" sz="2400" dirty="0"/>
              <a:t> und nun </a:t>
            </a:r>
            <a:r>
              <a:rPr lang="en-US" sz="2400" dirty="0" err="1"/>
              <a:t>haben</a:t>
            </a:r>
            <a:r>
              <a:rPr lang="en-US" sz="2400" dirty="0"/>
              <a:t> </a:t>
            </a:r>
            <a:r>
              <a:rPr lang="en-US" sz="2400" dirty="0" err="1"/>
              <a:t>wir</a:t>
            </a:r>
            <a:r>
              <a:rPr lang="en-US" sz="2400" dirty="0"/>
              <a:t> die </a:t>
            </a:r>
            <a:r>
              <a:rPr lang="en-US" sz="2400" dirty="0" err="1"/>
              <a:t>Gelegenheit</a:t>
            </a:r>
            <a:r>
              <a:rPr lang="en-US" sz="2400" dirty="0"/>
              <a:t> </a:t>
            </a:r>
            <a:r>
              <a:rPr lang="en-US" sz="2400" dirty="0" err="1"/>
              <a:t>dazu</a:t>
            </a:r>
            <a:r>
              <a:rPr lang="en-US" sz="2400" dirty="0"/>
              <a:t> </a:t>
            </a:r>
            <a:r>
              <a:rPr lang="en-US" sz="2400" dirty="0" err="1"/>
              <a:t>bekommen</a:t>
            </a:r>
            <a:r>
              <a:rPr lang="en-US" sz="2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58298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lang="en-US"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6716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32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/>
        </p:nvSpPr>
        <p:spPr>
          <a:xfrm>
            <a:off x="0" y="0"/>
            <a:ext cx="9144000" cy="53181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Shape 25"/>
          <p:cNvSpPr/>
          <p:nvPr/>
        </p:nvSpPr>
        <p:spPr>
          <a:xfrm rot="10800000" flipH="1">
            <a:off x="5608637" y="0"/>
            <a:ext cx="1617662" cy="531811"/>
          </a:xfrm>
          <a:prstGeom prst="rect">
            <a:avLst/>
          </a:prstGeom>
          <a:solidFill>
            <a:srgbClr val="003B7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" name="Shape 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08637" y="846137"/>
            <a:ext cx="3133724" cy="976312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/>
          <p:nvPr/>
        </p:nvSpPr>
        <p:spPr>
          <a:xfrm>
            <a:off x="5607050" y="1663700"/>
            <a:ext cx="1622424" cy="5194300"/>
          </a:xfrm>
          <a:prstGeom prst="rect">
            <a:avLst/>
          </a:prstGeom>
          <a:gradFill>
            <a:gsLst>
              <a:gs pos="0">
                <a:srgbClr val="E8E8E8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Shape 28"/>
          <p:cNvSpPr txBox="1"/>
          <p:nvPr/>
        </p:nvSpPr>
        <p:spPr>
          <a:xfrm>
            <a:off x="0" y="6324600"/>
            <a:ext cx="9144000" cy="531811"/>
          </a:xfrm>
          <a:prstGeom prst="rect">
            <a:avLst/>
          </a:prstGeom>
          <a:solidFill>
            <a:srgbClr val="BBCC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9" name="Shape 29"/>
          <p:cNvCxnSpPr/>
          <p:nvPr/>
        </p:nvCxnSpPr>
        <p:spPr>
          <a:xfrm rot="10800000" flipH="1">
            <a:off x="1586" y="1658936"/>
            <a:ext cx="7224711" cy="3174"/>
          </a:xfrm>
          <a:prstGeom prst="straightConnector1">
            <a:avLst/>
          </a:prstGeom>
          <a:noFill/>
          <a:ln w="12700" cap="flat" cmpd="sng">
            <a:solidFill>
              <a:srgbClr val="7799BB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0" name="Shape 30"/>
          <p:cNvSpPr/>
          <p:nvPr/>
        </p:nvSpPr>
        <p:spPr>
          <a:xfrm rot="10800000" flipH="1">
            <a:off x="5608637" y="6327774"/>
            <a:ext cx="1616074" cy="531811"/>
          </a:xfrm>
          <a:prstGeom prst="rect">
            <a:avLst/>
          </a:prstGeom>
          <a:solidFill>
            <a:srgbClr val="7799B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323850" y="4005262"/>
            <a:ext cx="8640762" cy="1938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03200" algn="l" rtl="0">
              <a:lnSpc>
                <a:spcPct val="100000"/>
              </a:lnSpc>
              <a:spcBef>
                <a:spcPts val="440"/>
              </a:spcBef>
              <a:spcAft>
                <a:spcPts val="440"/>
              </a:spcAft>
              <a:buClr>
                <a:srgbClr val="003B79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440"/>
              </a:spcAft>
              <a:buClr>
                <a:srgbClr val="003B79"/>
              </a:buClr>
              <a:buSzPct val="100000"/>
              <a:buFont typeface="Arial"/>
              <a:buChar char="–"/>
              <a:defRPr sz="220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3B79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114300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114300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114300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ctrTitle"/>
          </p:nvPr>
        </p:nvSpPr>
        <p:spPr>
          <a:xfrm>
            <a:off x="323850" y="2106611"/>
            <a:ext cx="8640762" cy="1682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23850" y="357187"/>
            <a:ext cx="6624637" cy="5032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23850" y="1052512"/>
            <a:ext cx="8820149" cy="55451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03200" algn="l" rtl="0">
              <a:lnSpc>
                <a:spcPct val="100000"/>
              </a:lnSpc>
              <a:spcBef>
                <a:spcPts val="440"/>
              </a:spcBef>
              <a:spcAft>
                <a:spcPts val="440"/>
              </a:spcAft>
              <a:buClr>
                <a:srgbClr val="003B79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440"/>
              </a:spcAft>
              <a:buClr>
                <a:srgbClr val="003B79"/>
              </a:buClr>
              <a:buSzPct val="100000"/>
              <a:buFont typeface="Arial"/>
              <a:buChar char="–"/>
              <a:defRPr sz="220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3B79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114300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114300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114300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‹Nr.›</a:t>
            </a:fld>
            <a:endParaRPr lang="en-US"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23850" y="1052512"/>
            <a:ext cx="8820149" cy="55451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03200" algn="l" rtl="0">
              <a:lnSpc>
                <a:spcPct val="100000"/>
              </a:lnSpc>
              <a:spcBef>
                <a:spcPts val="440"/>
              </a:spcBef>
              <a:spcAft>
                <a:spcPts val="440"/>
              </a:spcAft>
              <a:buClr>
                <a:srgbClr val="003B79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440"/>
              </a:spcAft>
              <a:buClr>
                <a:srgbClr val="003B79"/>
              </a:buClr>
              <a:buSzPct val="100000"/>
              <a:buFont typeface="Arial"/>
              <a:buChar char="–"/>
              <a:defRPr sz="220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3B79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114300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114300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114300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323850" y="357187"/>
            <a:ext cx="6624637" cy="5032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/>
          <p:nvPr/>
        </p:nvSpPr>
        <p:spPr>
          <a:xfrm>
            <a:off x="0" y="6597650"/>
            <a:ext cx="9144000" cy="260350"/>
          </a:xfrm>
          <a:prstGeom prst="rect">
            <a:avLst/>
          </a:prstGeom>
          <a:solidFill>
            <a:srgbClr val="BBCC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Shape 14"/>
          <p:cNvSpPr txBox="1"/>
          <p:nvPr/>
        </p:nvSpPr>
        <p:spPr>
          <a:xfrm>
            <a:off x="1481137" y="6386512"/>
            <a:ext cx="4608512" cy="427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Shape 15"/>
          <p:cNvSpPr txBox="1"/>
          <p:nvPr/>
        </p:nvSpPr>
        <p:spPr>
          <a:xfrm>
            <a:off x="0" y="0"/>
            <a:ext cx="9144000" cy="258762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Shape 16"/>
          <p:cNvSpPr txBox="1"/>
          <p:nvPr/>
        </p:nvSpPr>
        <p:spPr>
          <a:xfrm>
            <a:off x="317500" y="6583361"/>
            <a:ext cx="53339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25000"/>
              <a:buFont typeface="Arial"/>
              <a:buNone/>
            </a:pPr>
            <a:r>
              <a:rPr lang="en-US" sz="1200" b="0" i="0" u="none" dirty="0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David </a:t>
            </a:r>
            <a:r>
              <a:rPr lang="en-US" sz="1200" b="0" i="0" u="none" dirty="0" err="1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Wenkemann</a:t>
            </a:r>
            <a:r>
              <a:rPr lang="en-US" sz="1200" b="0" i="0" u="none" dirty="0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200" b="0" i="0" u="none" baseline="0" dirty="0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 Christopher Berg</a:t>
            </a:r>
            <a:endParaRPr lang="en-US" sz="1200" b="0" i="0" u="none" dirty="0">
              <a:solidFill>
                <a:srgbClr val="003B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/>
          <p:nvPr/>
        </p:nvSpPr>
        <p:spPr>
          <a:xfrm rot="10800000" flipH="1">
            <a:off x="6948486" y="0"/>
            <a:ext cx="963612" cy="260350"/>
          </a:xfrm>
          <a:prstGeom prst="rect">
            <a:avLst/>
          </a:prstGeom>
          <a:solidFill>
            <a:srgbClr val="003B7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" name="Shape 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5311" y="460375"/>
            <a:ext cx="1874836" cy="5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/>
          <p:nvPr/>
        </p:nvSpPr>
        <p:spPr>
          <a:xfrm>
            <a:off x="6948486" y="973137"/>
            <a:ext cx="963612" cy="5884862"/>
          </a:xfrm>
          <a:prstGeom prst="rect">
            <a:avLst/>
          </a:prstGeom>
          <a:gradFill>
            <a:gsLst>
              <a:gs pos="0">
                <a:srgbClr val="E7E7E7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" name="Shape 20"/>
          <p:cNvCxnSpPr/>
          <p:nvPr/>
        </p:nvCxnSpPr>
        <p:spPr>
          <a:xfrm>
            <a:off x="-4761" y="965200"/>
            <a:ext cx="7916861" cy="3174"/>
          </a:xfrm>
          <a:prstGeom prst="straightConnector1">
            <a:avLst/>
          </a:prstGeom>
          <a:noFill/>
          <a:ln w="12700" cap="flat" cmpd="sng">
            <a:solidFill>
              <a:srgbClr val="7799BB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1" name="Shape 21"/>
          <p:cNvSpPr/>
          <p:nvPr/>
        </p:nvSpPr>
        <p:spPr>
          <a:xfrm rot="10800000" flipH="1">
            <a:off x="6948486" y="6599236"/>
            <a:ext cx="963612" cy="260350"/>
          </a:xfrm>
          <a:prstGeom prst="rect">
            <a:avLst/>
          </a:prstGeom>
          <a:solidFill>
            <a:srgbClr val="7799B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Shape 22"/>
          <p:cNvSpPr txBox="1"/>
          <p:nvPr/>
        </p:nvSpPr>
        <p:spPr>
          <a:xfrm>
            <a:off x="6943725" y="6596061"/>
            <a:ext cx="968374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lang="en-US" sz="1200" b="0" i="0" u="none">
              <a:solidFill>
                <a:srgbClr val="003B7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23850" y="1052512"/>
            <a:ext cx="8820149" cy="55451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03200" algn="l" rtl="0">
              <a:lnSpc>
                <a:spcPct val="100000"/>
              </a:lnSpc>
              <a:spcBef>
                <a:spcPts val="440"/>
              </a:spcBef>
              <a:spcAft>
                <a:spcPts val="440"/>
              </a:spcAft>
              <a:buClr>
                <a:srgbClr val="003B79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440"/>
              </a:spcAft>
              <a:buClr>
                <a:srgbClr val="003B79"/>
              </a:buClr>
              <a:buSzPct val="100000"/>
              <a:buFont typeface="Arial"/>
              <a:buChar char="–"/>
              <a:defRPr sz="220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3B79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114300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114300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114300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23850" y="357187"/>
            <a:ext cx="6624637" cy="5032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/>
          <p:nvPr/>
        </p:nvSpPr>
        <p:spPr>
          <a:xfrm>
            <a:off x="0" y="6597650"/>
            <a:ext cx="9144000" cy="260350"/>
          </a:xfrm>
          <a:prstGeom prst="rect">
            <a:avLst/>
          </a:prstGeom>
          <a:solidFill>
            <a:srgbClr val="BBCC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" name="Shape 37"/>
          <p:cNvSpPr txBox="1"/>
          <p:nvPr/>
        </p:nvSpPr>
        <p:spPr>
          <a:xfrm>
            <a:off x="1481137" y="6386512"/>
            <a:ext cx="4608512" cy="427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" name="Shape 38"/>
          <p:cNvSpPr txBox="1"/>
          <p:nvPr/>
        </p:nvSpPr>
        <p:spPr>
          <a:xfrm>
            <a:off x="0" y="0"/>
            <a:ext cx="9144000" cy="258762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" name="Shape 39"/>
          <p:cNvSpPr txBox="1"/>
          <p:nvPr/>
        </p:nvSpPr>
        <p:spPr>
          <a:xfrm>
            <a:off x="317500" y="6583361"/>
            <a:ext cx="5971901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25000"/>
              <a:buFont typeface="Arial"/>
              <a:buNone/>
            </a:pPr>
            <a:r>
              <a:rPr lang="en-US" sz="1200" b="0" i="0" u="none" dirty="0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WS1617		PRG3	</a:t>
            </a:r>
            <a:r>
              <a:rPr lang="de-DE" sz="1200" b="0" i="0" u="none" strike="noStrike" cap="none" dirty="0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©</a:t>
            </a:r>
            <a:r>
              <a:rPr lang="en-US" sz="1200" b="0" i="0" u="none" strike="noStrike" cap="none" dirty="0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200" b="0" i="0" u="none" dirty="0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avid</a:t>
            </a:r>
            <a:r>
              <a:rPr lang="en-US" sz="1200" b="0" i="0" u="none" baseline="0" dirty="0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baseline="0" dirty="0" err="1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Wenkemann</a:t>
            </a:r>
            <a:r>
              <a:rPr lang="en-US" sz="1200" b="0" i="0" u="none" baseline="0" dirty="0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de-DE" sz="1200" b="0" i="0" u="none" strike="noStrike" cap="none" baseline="0" dirty="0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©</a:t>
            </a:r>
            <a:r>
              <a:rPr lang="en-US" sz="1200" b="0" i="0" u="none" baseline="0" dirty="0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Christopher Berg</a:t>
            </a:r>
            <a:endParaRPr lang="en-US" sz="1200" b="0" i="0" u="none" dirty="0">
              <a:solidFill>
                <a:srgbClr val="003B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Shape 40"/>
          <p:cNvSpPr/>
          <p:nvPr/>
        </p:nvSpPr>
        <p:spPr>
          <a:xfrm rot="10800000" flipH="1">
            <a:off x="6948486" y="0"/>
            <a:ext cx="963612" cy="260350"/>
          </a:xfrm>
          <a:prstGeom prst="rect">
            <a:avLst/>
          </a:prstGeom>
          <a:solidFill>
            <a:srgbClr val="003B7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1" name="Shape 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5311" y="460375"/>
            <a:ext cx="1874836" cy="5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Shape 42"/>
          <p:cNvSpPr/>
          <p:nvPr/>
        </p:nvSpPr>
        <p:spPr>
          <a:xfrm>
            <a:off x="6948486" y="973137"/>
            <a:ext cx="963612" cy="5884862"/>
          </a:xfrm>
          <a:prstGeom prst="rect">
            <a:avLst/>
          </a:prstGeom>
          <a:gradFill>
            <a:gsLst>
              <a:gs pos="0">
                <a:srgbClr val="E7E7E7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3" name="Shape 43"/>
          <p:cNvCxnSpPr/>
          <p:nvPr/>
        </p:nvCxnSpPr>
        <p:spPr>
          <a:xfrm>
            <a:off x="-4761" y="965200"/>
            <a:ext cx="7916861" cy="3174"/>
          </a:xfrm>
          <a:prstGeom prst="straightConnector1">
            <a:avLst/>
          </a:prstGeom>
          <a:noFill/>
          <a:ln w="12700" cap="flat" cmpd="sng">
            <a:solidFill>
              <a:srgbClr val="7799BB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4" name="Shape 44"/>
          <p:cNvSpPr/>
          <p:nvPr/>
        </p:nvSpPr>
        <p:spPr>
          <a:xfrm rot="10800000" flipH="1">
            <a:off x="6948486" y="6599236"/>
            <a:ext cx="963612" cy="260350"/>
          </a:xfrm>
          <a:prstGeom prst="rect">
            <a:avLst/>
          </a:prstGeom>
          <a:solidFill>
            <a:srgbClr val="7799B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" name="Shape 45"/>
          <p:cNvSpPr txBox="1"/>
          <p:nvPr/>
        </p:nvSpPr>
        <p:spPr>
          <a:xfrm>
            <a:off x="6943725" y="6596061"/>
            <a:ext cx="968374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lang="en-US" sz="1200" b="0" i="0" u="none">
              <a:solidFill>
                <a:srgbClr val="003B7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323850" y="2106611"/>
            <a:ext cx="8640762" cy="16827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25000"/>
              <a:buFont typeface="Arial"/>
              <a:buNone/>
            </a:pPr>
            <a:r>
              <a:rPr lang="en-US" dirty="0" err="1"/>
              <a:t>Zwischenpräsentation</a:t>
            </a:r>
            <a:r>
              <a:rPr lang="en-US" sz="3600" b="0" i="0" u="none" strike="noStrike" cap="none" dirty="0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600" b="0" i="0" u="none" strike="noStrike" cap="none" dirty="0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b="0" i="0" u="none" strike="noStrike" cap="none" dirty="0" err="1" smtClean="0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ComPic</a:t>
            </a:r>
            <a:endParaRPr lang="en-US" b="0" dirty="0"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323850" y="4005262"/>
            <a:ext cx="8640762" cy="19383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25000"/>
              <a:buFont typeface="Arial"/>
              <a:buNone/>
            </a:pPr>
            <a:r>
              <a:rPr lang="en-US" dirty="0"/>
              <a:t>Christopher Berg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25000"/>
              <a:buFont typeface="Arial"/>
              <a:buNone/>
            </a:pPr>
            <a:r>
              <a:rPr lang="en-US" dirty="0"/>
              <a:t>David </a:t>
            </a:r>
            <a:r>
              <a:rPr lang="en-US" dirty="0" err="1"/>
              <a:t>Wenkemann</a:t>
            </a: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250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250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250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25000"/>
              <a:buFont typeface="Arial"/>
              <a:buNone/>
            </a:pPr>
            <a:endParaRPr dirty="0"/>
          </a:p>
        </p:txBody>
      </p:sp>
      <p:sp>
        <p:nvSpPr>
          <p:cNvPr id="68" name="Shape 68"/>
          <p:cNvSpPr txBox="1"/>
          <p:nvPr/>
        </p:nvSpPr>
        <p:spPr>
          <a:xfrm>
            <a:off x="314325" y="6467475"/>
            <a:ext cx="5265737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25000"/>
              <a:buFont typeface="Arial"/>
              <a:buNone/>
            </a:pPr>
            <a:r>
              <a:rPr lang="en-US" sz="1200" b="0" i="0" u="none" dirty="0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Dr. </a:t>
            </a:r>
            <a:r>
              <a:rPr lang="en-US" sz="1200" b="0" i="0" u="none" dirty="0" err="1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Avemarg</a:t>
            </a:r>
            <a:r>
              <a:rPr lang="en-US" sz="1200" b="0" i="0" u="none" dirty="0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, PRG3, WS1617</a:t>
            </a:r>
            <a:endParaRPr lang="en-US" sz="1200" dirty="0">
              <a:solidFill>
                <a:srgbClr val="003B7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Nah am UML programmieren</a:t>
            </a:r>
          </a:p>
          <a:p>
            <a:r>
              <a:rPr lang="de-DE" dirty="0" smtClean="0"/>
              <a:t>Viele Team-Meetings</a:t>
            </a:r>
          </a:p>
          <a:p>
            <a:r>
              <a:rPr lang="de-DE" dirty="0" smtClean="0"/>
              <a:t>Interfaces klar absprechen</a:t>
            </a:r>
          </a:p>
          <a:p>
            <a:r>
              <a:rPr lang="de-DE" dirty="0" smtClean="0"/>
              <a:t>Kontinuierlicher </a:t>
            </a:r>
            <a:r>
              <a:rPr lang="de-DE" dirty="0" smtClean="0"/>
              <a:t>Verbesserungsprozess</a:t>
            </a:r>
          </a:p>
        </p:txBody>
      </p:sp>
    </p:spTree>
    <p:extLst>
      <p:ext uri="{BB962C8B-B14F-4D97-AF65-F5344CB8AC3E}">
        <p14:creationId xmlns:p14="http://schemas.microsoft.com/office/powerpoint/2010/main" val="31949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323850" y="357187"/>
            <a:ext cx="6624600" cy="503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Fragen?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237" y="1106800"/>
            <a:ext cx="6219825" cy="429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x="526237" y="5894665"/>
            <a:ext cx="8045798" cy="58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200" dirty="0" err="1">
                <a:solidFill>
                  <a:srgbClr val="003B79"/>
                </a:solidFill>
              </a:rPr>
              <a:t>Denken</a:t>
            </a:r>
            <a:r>
              <a:rPr lang="en-US" sz="2200" dirty="0">
                <a:solidFill>
                  <a:srgbClr val="003B79"/>
                </a:solidFill>
              </a:rPr>
              <a:t> </a:t>
            </a:r>
            <a:r>
              <a:rPr lang="en-US" sz="2200" dirty="0" err="1">
                <a:solidFill>
                  <a:srgbClr val="003B79"/>
                </a:solidFill>
              </a:rPr>
              <a:t>Sie</a:t>
            </a:r>
            <a:r>
              <a:rPr lang="en-US" sz="2200" dirty="0">
                <a:solidFill>
                  <a:srgbClr val="003B79"/>
                </a:solidFill>
              </a:rPr>
              <a:t> </a:t>
            </a:r>
            <a:r>
              <a:rPr lang="en-US" sz="2200" dirty="0" err="1">
                <a:solidFill>
                  <a:srgbClr val="003B79"/>
                </a:solidFill>
              </a:rPr>
              <a:t>daran</a:t>
            </a:r>
            <a:r>
              <a:rPr lang="en-US" sz="2200" dirty="0">
                <a:solidFill>
                  <a:srgbClr val="003B79"/>
                </a:solidFill>
              </a:rPr>
              <a:t>: </a:t>
            </a:r>
            <a:r>
              <a:rPr lang="en-US" sz="2200" dirty="0" err="1">
                <a:solidFill>
                  <a:srgbClr val="003B79"/>
                </a:solidFill>
              </a:rPr>
              <a:t>Unklarheiten</a:t>
            </a:r>
            <a:r>
              <a:rPr lang="en-US" sz="2200" dirty="0">
                <a:solidFill>
                  <a:srgbClr val="003B79"/>
                </a:solidFill>
              </a:rPr>
              <a:t> </a:t>
            </a:r>
            <a:r>
              <a:rPr lang="en-US" sz="2200" dirty="0" err="1">
                <a:solidFill>
                  <a:srgbClr val="003B79"/>
                </a:solidFill>
              </a:rPr>
              <a:t>sind</a:t>
            </a:r>
            <a:r>
              <a:rPr lang="en-US" sz="2200" dirty="0">
                <a:solidFill>
                  <a:srgbClr val="003B79"/>
                </a:solidFill>
              </a:rPr>
              <a:t> </a:t>
            </a:r>
            <a:r>
              <a:rPr lang="en-US" sz="2200" dirty="0" err="1">
                <a:solidFill>
                  <a:srgbClr val="003B79"/>
                </a:solidFill>
              </a:rPr>
              <a:t>zickende</a:t>
            </a:r>
            <a:r>
              <a:rPr lang="en-US" sz="2200" dirty="0">
                <a:solidFill>
                  <a:srgbClr val="003B79"/>
                </a:solidFill>
              </a:rPr>
              <a:t> </a:t>
            </a:r>
            <a:r>
              <a:rPr lang="en-US" sz="2200" dirty="0" err="1">
                <a:solidFill>
                  <a:srgbClr val="003B79"/>
                </a:solidFill>
              </a:rPr>
              <a:t>Teitbomben</a:t>
            </a:r>
            <a:r>
              <a:rPr lang="en-US" sz="2200" dirty="0">
                <a:solidFill>
                  <a:srgbClr val="003B79"/>
                </a:solidFill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23850" y="357187"/>
            <a:ext cx="6624600" cy="503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25000"/>
              <a:buFont typeface="Arial"/>
              <a:buNone/>
            </a:pPr>
            <a:r>
              <a:rPr lang="en-US" dirty="0" err="1"/>
              <a:t>Einleitung</a:t>
            </a:r>
            <a:endParaRPr lang="en-US" dirty="0"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05481" y="1126652"/>
            <a:ext cx="8068962" cy="5545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dirty="0">
                <a:solidFill>
                  <a:srgbClr val="003B79"/>
                </a:solidFill>
              </a:rPr>
              <a:t>	 	 	 		</a:t>
            </a: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dirty="0">
                <a:solidFill>
                  <a:srgbClr val="003B79"/>
                </a:solidFill>
              </a:rPr>
              <a:t>							</a:t>
            </a:r>
          </a:p>
          <a:p>
            <a:pPr marL="0" marR="0" lvl="0" indent="-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i="1" dirty="0"/>
              <a:t>“</a:t>
            </a:r>
            <a:r>
              <a:rPr lang="en-US" i="1" dirty="0">
                <a:solidFill>
                  <a:srgbClr val="003B79"/>
                </a:solidFill>
              </a:rPr>
              <a:t>Menschen </a:t>
            </a:r>
            <a:r>
              <a:rPr lang="en-US" i="1" dirty="0" err="1">
                <a:solidFill>
                  <a:srgbClr val="003B79"/>
                </a:solidFill>
              </a:rPr>
              <a:t>besitzen</a:t>
            </a:r>
            <a:r>
              <a:rPr lang="en-US" i="1" dirty="0">
                <a:solidFill>
                  <a:srgbClr val="003B79"/>
                </a:solidFill>
              </a:rPr>
              <a:t> das </a:t>
            </a:r>
            <a:r>
              <a:rPr lang="en-US" i="1" dirty="0" err="1">
                <a:solidFill>
                  <a:srgbClr val="003B79"/>
                </a:solidFill>
              </a:rPr>
              <a:t>Motiv</a:t>
            </a:r>
            <a:r>
              <a:rPr lang="en-US" i="1" dirty="0">
                <a:solidFill>
                  <a:srgbClr val="003B79"/>
                </a:solidFill>
              </a:rPr>
              <a:t>, </a:t>
            </a:r>
            <a:r>
              <a:rPr lang="en-US" i="1" dirty="0" err="1">
                <a:solidFill>
                  <a:srgbClr val="003B79"/>
                </a:solidFill>
              </a:rPr>
              <a:t>ihre</a:t>
            </a:r>
            <a:r>
              <a:rPr lang="en-US" i="1" dirty="0">
                <a:solidFill>
                  <a:srgbClr val="003B79"/>
                </a:solidFill>
              </a:rPr>
              <a:t> </a:t>
            </a:r>
            <a:r>
              <a:rPr lang="en-US" i="1" dirty="0" err="1">
                <a:solidFill>
                  <a:srgbClr val="003B79"/>
                </a:solidFill>
              </a:rPr>
              <a:t>eigenen</a:t>
            </a:r>
            <a:r>
              <a:rPr lang="en-US" i="1" dirty="0">
                <a:solidFill>
                  <a:srgbClr val="003B79"/>
                </a:solidFill>
              </a:rPr>
              <a:t> </a:t>
            </a:r>
            <a:r>
              <a:rPr lang="en-US" i="1" dirty="0" err="1">
                <a:solidFill>
                  <a:srgbClr val="003B79"/>
                </a:solidFill>
              </a:rPr>
              <a:t>Meinungen</a:t>
            </a:r>
            <a:r>
              <a:rPr lang="en-US" i="1" dirty="0">
                <a:solidFill>
                  <a:srgbClr val="003B79"/>
                </a:solidFill>
              </a:rPr>
              <a:t> und </a:t>
            </a:r>
            <a:r>
              <a:rPr lang="en-US" i="1" dirty="0" err="1">
                <a:solidFill>
                  <a:srgbClr val="003B79"/>
                </a:solidFill>
              </a:rPr>
              <a:t>Fähigkeiten</a:t>
            </a:r>
            <a:r>
              <a:rPr lang="en-US" i="1" dirty="0">
                <a:solidFill>
                  <a:srgbClr val="003B79"/>
                </a:solidFill>
              </a:rPr>
              <a:t> </a:t>
            </a:r>
            <a:r>
              <a:rPr lang="en-US" i="1" dirty="0" err="1">
                <a:solidFill>
                  <a:srgbClr val="003B79"/>
                </a:solidFill>
              </a:rPr>
              <a:t>zu</a:t>
            </a:r>
            <a:r>
              <a:rPr lang="en-US" i="1" dirty="0">
                <a:solidFill>
                  <a:srgbClr val="003B79"/>
                </a:solidFill>
              </a:rPr>
              <a:t> </a:t>
            </a:r>
            <a:r>
              <a:rPr lang="en-US" i="1" dirty="0" err="1">
                <a:solidFill>
                  <a:srgbClr val="003B79"/>
                </a:solidFill>
              </a:rPr>
              <a:t>bewerten</a:t>
            </a:r>
            <a:r>
              <a:rPr lang="en-US" i="1" dirty="0">
                <a:solidFill>
                  <a:srgbClr val="003B79"/>
                </a:solidFill>
              </a:rPr>
              <a:t>. Um dieses </a:t>
            </a:r>
            <a:r>
              <a:rPr lang="en-US" i="1" dirty="0" err="1">
                <a:solidFill>
                  <a:srgbClr val="003B79"/>
                </a:solidFill>
              </a:rPr>
              <a:t>Ziel</a:t>
            </a:r>
            <a:r>
              <a:rPr lang="en-US" i="1" dirty="0">
                <a:solidFill>
                  <a:srgbClr val="003B79"/>
                </a:solidFill>
              </a:rPr>
              <a:t> </a:t>
            </a:r>
            <a:r>
              <a:rPr lang="en-US" i="1" dirty="0" err="1">
                <a:solidFill>
                  <a:srgbClr val="003B79"/>
                </a:solidFill>
              </a:rPr>
              <a:t>zu</a:t>
            </a:r>
            <a:r>
              <a:rPr lang="en-US" i="1" dirty="0">
                <a:solidFill>
                  <a:srgbClr val="003B79"/>
                </a:solidFill>
              </a:rPr>
              <a:t> </a:t>
            </a:r>
            <a:r>
              <a:rPr lang="en-US" i="1" dirty="0" err="1">
                <a:solidFill>
                  <a:srgbClr val="003B79"/>
                </a:solidFill>
              </a:rPr>
              <a:t>erreichen</a:t>
            </a:r>
            <a:r>
              <a:rPr lang="en-US" i="1" dirty="0">
                <a:solidFill>
                  <a:srgbClr val="003B79"/>
                </a:solidFill>
              </a:rPr>
              <a:t>, </a:t>
            </a:r>
            <a:r>
              <a:rPr lang="en-US" i="1" dirty="0" err="1">
                <a:solidFill>
                  <a:srgbClr val="003B79"/>
                </a:solidFill>
              </a:rPr>
              <a:t>vergleichen</a:t>
            </a:r>
            <a:r>
              <a:rPr lang="en-US" i="1" dirty="0">
                <a:solidFill>
                  <a:srgbClr val="003B79"/>
                </a:solidFill>
              </a:rPr>
              <a:t> </a:t>
            </a:r>
            <a:r>
              <a:rPr lang="en-US" i="1" dirty="0" err="1">
                <a:solidFill>
                  <a:srgbClr val="003B79"/>
                </a:solidFill>
              </a:rPr>
              <a:t>sie</a:t>
            </a:r>
            <a:r>
              <a:rPr lang="en-US" i="1" dirty="0">
                <a:solidFill>
                  <a:srgbClr val="003B79"/>
                </a:solidFill>
              </a:rPr>
              <a:t> </a:t>
            </a:r>
            <a:r>
              <a:rPr lang="en-US" i="1" dirty="0" err="1">
                <a:solidFill>
                  <a:srgbClr val="003B79"/>
                </a:solidFill>
              </a:rPr>
              <a:t>sich</a:t>
            </a:r>
            <a:r>
              <a:rPr lang="en-US" i="1" dirty="0">
                <a:solidFill>
                  <a:srgbClr val="003B79"/>
                </a:solidFill>
              </a:rPr>
              <a:t> </a:t>
            </a:r>
            <a:r>
              <a:rPr lang="en-US" i="1" dirty="0" err="1">
                <a:solidFill>
                  <a:srgbClr val="003B79"/>
                </a:solidFill>
              </a:rPr>
              <a:t>mit</a:t>
            </a:r>
            <a:r>
              <a:rPr lang="en-US" i="1" dirty="0">
                <a:solidFill>
                  <a:srgbClr val="003B79"/>
                </a:solidFill>
              </a:rPr>
              <a:t> </a:t>
            </a:r>
            <a:r>
              <a:rPr lang="en-US" i="1" dirty="0" err="1">
                <a:solidFill>
                  <a:srgbClr val="003B79"/>
                </a:solidFill>
              </a:rPr>
              <a:t>anderen</a:t>
            </a:r>
            <a:r>
              <a:rPr lang="en-US" i="1" dirty="0">
                <a:solidFill>
                  <a:srgbClr val="003B79"/>
                </a:solidFill>
              </a:rPr>
              <a:t> </a:t>
            </a:r>
            <a:r>
              <a:rPr lang="en-US" i="1" dirty="0" err="1">
                <a:solidFill>
                  <a:srgbClr val="003B79"/>
                </a:solidFill>
              </a:rPr>
              <a:t>Personen</a:t>
            </a:r>
            <a:r>
              <a:rPr lang="en-US" i="1" dirty="0">
                <a:solidFill>
                  <a:srgbClr val="003B79"/>
                </a:solidFill>
              </a:rPr>
              <a:t>.</a:t>
            </a:r>
            <a:r>
              <a:rPr lang="en-US" i="1" dirty="0">
                <a:latin typeface="Bodoni 72 Smallcaps Book" charset="0"/>
                <a:ea typeface="Bodoni 72 Smallcaps Book" charset="0"/>
                <a:cs typeface="Bodoni 72 Smallcaps Book" charset="0"/>
              </a:rPr>
              <a:t>”</a:t>
            </a:r>
            <a:endParaRPr lang="en-US" i="1" dirty="0">
              <a:solidFill>
                <a:srgbClr val="003B79"/>
              </a:solidFill>
              <a:latin typeface="Bodoni 72 Smallcaps Book" charset="0"/>
              <a:ea typeface="Bodoni 72 Smallcaps Book" charset="0"/>
              <a:cs typeface="Bodoni 72 Smallcaps Book" charset="0"/>
            </a:endParaRPr>
          </a:p>
          <a:p>
            <a:pPr marL="457200" marR="0" lvl="0" indent="457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3B79"/>
                </a:solidFill>
              </a:rPr>
              <a:t>- </a:t>
            </a:r>
            <a:r>
              <a:rPr lang="en-US" dirty="0" err="1">
                <a:solidFill>
                  <a:srgbClr val="003B79"/>
                </a:solidFill>
              </a:rPr>
              <a:t>Festinger</a:t>
            </a:r>
            <a:r>
              <a:rPr lang="en-US" dirty="0">
                <a:solidFill>
                  <a:srgbClr val="003B79"/>
                </a:solidFill>
              </a:rPr>
              <a:t>, 1954 -</a:t>
            </a:r>
            <a:r>
              <a:rPr lang="en-US" dirty="0">
                <a:solidFill>
                  <a:schemeClr val="dk1"/>
                </a:solidFill>
              </a:rPr>
              <a:t> </a:t>
            </a: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</a:rPr>
              <a:t>				</a:t>
            </a: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</a:rPr>
              <a:t>			</a:t>
            </a: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</a:rPr>
              <a:t>		</a:t>
            </a: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marR="0" lvl="0" indent="-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i="1" dirty="0">
                <a:solidFill>
                  <a:srgbClr val="003B79"/>
                </a:solidFill>
              </a:rPr>
              <a:t>“</a:t>
            </a:r>
            <a:r>
              <a:rPr lang="en-US" i="1" dirty="0" err="1">
                <a:solidFill>
                  <a:srgbClr val="003B79"/>
                </a:solidFill>
              </a:rPr>
              <a:t>Wer</a:t>
            </a:r>
            <a:r>
              <a:rPr lang="en-US" i="1" dirty="0">
                <a:solidFill>
                  <a:srgbClr val="003B79"/>
                </a:solidFill>
              </a:rPr>
              <a:t> </a:t>
            </a:r>
            <a:r>
              <a:rPr lang="en-US" i="1" dirty="0" err="1">
                <a:solidFill>
                  <a:srgbClr val="003B79"/>
                </a:solidFill>
              </a:rPr>
              <a:t>wissen</a:t>
            </a:r>
            <a:r>
              <a:rPr lang="en-US" i="1" dirty="0">
                <a:solidFill>
                  <a:srgbClr val="003B79"/>
                </a:solidFill>
              </a:rPr>
              <a:t> will, </a:t>
            </a:r>
            <a:r>
              <a:rPr lang="en-US" i="1" dirty="0" err="1">
                <a:solidFill>
                  <a:srgbClr val="003B79"/>
                </a:solidFill>
              </a:rPr>
              <a:t>welche</a:t>
            </a:r>
            <a:r>
              <a:rPr lang="en-US" i="1" dirty="0">
                <a:solidFill>
                  <a:srgbClr val="003B79"/>
                </a:solidFill>
              </a:rPr>
              <a:t> </a:t>
            </a:r>
            <a:r>
              <a:rPr lang="en-US" i="1" dirty="0" err="1">
                <a:solidFill>
                  <a:srgbClr val="003B79"/>
                </a:solidFill>
              </a:rPr>
              <a:t>Möglichkeiten</a:t>
            </a:r>
            <a:r>
              <a:rPr lang="en-US" i="1" dirty="0">
                <a:solidFill>
                  <a:srgbClr val="003B79"/>
                </a:solidFill>
              </a:rPr>
              <a:t> </a:t>
            </a:r>
            <a:r>
              <a:rPr lang="en-US" i="1" dirty="0" err="1">
                <a:solidFill>
                  <a:srgbClr val="003B79"/>
                </a:solidFill>
              </a:rPr>
              <a:t>er</a:t>
            </a:r>
            <a:r>
              <a:rPr lang="en-US" i="1" dirty="0">
                <a:solidFill>
                  <a:srgbClr val="003B79"/>
                </a:solidFill>
              </a:rPr>
              <a:t> hat, </a:t>
            </a:r>
            <a:r>
              <a:rPr lang="en-US" i="1" dirty="0" err="1">
                <a:solidFill>
                  <a:srgbClr val="003B79"/>
                </a:solidFill>
              </a:rPr>
              <a:t>welche</a:t>
            </a:r>
            <a:r>
              <a:rPr lang="en-US" i="1" dirty="0">
                <a:solidFill>
                  <a:srgbClr val="003B79"/>
                </a:solidFill>
              </a:rPr>
              <a:t> </a:t>
            </a:r>
            <a:r>
              <a:rPr lang="en-US" i="1" dirty="0" err="1">
                <a:solidFill>
                  <a:srgbClr val="003B79"/>
                </a:solidFill>
              </a:rPr>
              <a:t>Verbesserungen</a:t>
            </a:r>
            <a:r>
              <a:rPr lang="en-US" i="1" dirty="0">
                <a:solidFill>
                  <a:srgbClr val="003B79"/>
                </a:solidFill>
              </a:rPr>
              <a:t> </a:t>
            </a:r>
            <a:r>
              <a:rPr lang="en-US" i="1" dirty="0" err="1">
                <a:solidFill>
                  <a:srgbClr val="003B79"/>
                </a:solidFill>
              </a:rPr>
              <a:t>möglich</a:t>
            </a:r>
            <a:r>
              <a:rPr lang="en-US" i="1" dirty="0">
                <a:solidFill>
                  <a:srgbClr val="003B79"/>
                </a:solidFill>
              </a:rPr>
              <a:t> </a:t>
            </a:r>
            <a:r>
              <a:rPr lang="en-US" i="1" dirty="0" err="1">
                <a:solidFill>
                  <a:srgbClr val="003B79"/>
                </a:solidFill>
              </a:rPr>
              <a:t>sind</a:t>
            </a:r>
            <a:r>
              <a:rPr lang="en-US" i="1" dirty="0">
                <a:solidFill>
                  <a:srgbClr val="003B79"/>
                </a:solidFill>
              </a:rPr>
              <a:t>, </a:t>
            </a:r>
            <a:r>
              <a:rPr lang="en-US" i="1" dirty="0" err="1">
                <a:solidFill>
                  <a:srgbClr val="003B79"/>
                </a:solidFill>
              </a:rPr>
              <a:t>vergleicht</a:t>
            </a:r>
            <a:r>
              <a:rPr lang="en-US" i="1" dirty="0">
                <a:solidFill>
                  <a:srgbClr val="003B79"/>
                </a:solidFill>
              </a:rPr>
              <a:t> </a:t>
            </a:r>
            <a:r>
              <a:rPr lang="en-US" i="1" dirty="0" err="1">
                <a:solidFill>
                  <a:srgbClr val="003B79"/>
                </a:solidFill>
              </a:rPr>
              <a:t>sich</a:t>
            </a:r>
            <a:r>
              <a:rPr lang="en-US" i="1" dirty="0">
                <a:solidFill>
                  <a:srgbClr val="003B79"/>
                </a:solidFill>
              </a:rPr>
              <a:t> </a:t>
            </a:r>
            <a:r>
              <a:rPr lang="en-US" i="1" dirty="0" err="1">
                <a:solidFill>
                  <a:srgbClr val="003B79"/>
                </a:solidFill>
              </a:rPr>
              <a:t>mit</a:t>
            </a:r>
            <a:r>
              <a:rPr lang="en-US" i="1" dirty="0">
                <a:solidFill>
                  <a:srgbClr val="003B79"/>
                </a:solidFill>
              </a:rPr>
              <a:t> Menschen, die </a:t>
            </a:r>
            <a:r>
              <a:rPr lang="en-US" i="1" dirty="0" err="1">
                <a:solidFill>
                  <a:srgbClr val="003B79"/>
                </a:solidFill>
              </a:rPr>
              <a:t>im</a:t>
            </a:r>
            <a:r>
              <a:rPr lang="en-US" i="1" dirty="0">
                <a:solidFill>
                  <a:srgbClr val="003B79"/>
                </a:solidFill>
              </a:rPr>
              <a:t> </a:t>
            </a:r>
            <a:r>
              <a:rPr lang="en-US" i="1" dirty="0" err="1">
                <a:solidFill>
                  <a:srgbClr val="003B79"/>
                </a:solidFill>
              </a:rPr>
              <a:t>interessierenden</a:t>
            </a:r>
            <a:r>
              <a:rPr lang="en-US" i="1" dirty="0">
                <a:solidFill>
                  <a:srgbClr val="003B79"/>
                </a:solidFill>
              </a:rPr>
              <a:t> </a:t>
            </a:r>
            <a:r>
              <a:rPr lang="en-US" i="1" dirty="0" err="1">
                <a:solidFill>
                  <a:srgbClr val="003B79"/>
                </a:solidFill>
              </a:rPr>
              <a:t>Merkmal</a:t>
            </a:r>
            <a:r>
              <a:rPr lang="en-US" i="1" dirty="0">
                <a:solidFill>
                  <a:srgbClr val="003B79"/>
                </a:solidFill>
              </a:rPr>
              <a:t> </a:t>
            </a:r>
            <a:r>
              <a:rPr lang="en-US" i="1" dirty="0" err="1">
                <a:solidFill>
                  <a:srgbClr val="003B79"/>
                </a:solidFill>
              </a:rPr>
              <a:t>überlegen</a:t>
            </a:r>
            <a:r>
              <a:rPr lang="en-US" i="1" dirty="0">
                <a:solidFill>
                  <a:srgbClr val="003B79"/>
                </a:solidFill>
              </a:rPr>
              <a:t> </a:t>
            </a:r>
            <a:r>
              <a:rPr lang="en-US" i="1" dirty="0" err="1">
                <a:solidFill>
                  <a:srgbClr val="003B79"/>
                </a:solidFill>
              </a:rPr>
              <a:t>sind</a:t>
            </a:r>
            <a:r>
              <a:rPr lang="en-US" i="1" dirty="0">
                <a:solidFill>
                  <a:srgbClr val="003B79"/>
                </a:solidFill>
              </a:rPr>
              <a:t>; das </a:t>
            </a:r>
            <a:r>
              <a:rPr lang="en-US" i="1" dirty="0" err="1">
                <a:solidFill>
                  <a:srgbClr val="003B79"/>
                </a:solidFill>
              </a:rPr>
              <a:t>ist</a:t>
            </a:r>
            <a:r>
              <a:rPr lang="en-US" i="1" dirty="0">
                <a:solidFill>
                  <a:srgbClr val="003B79"/>
                </a:solidFill>
              </a:rPr>
              <a:t> der </a:t>
            </a:r>
            <a:r>
              <a:rPr lang="en-US" i="1" dirty="0" err="1">
                <a:solidFill>
                  <a:srgbClr val="003B79"/>
                </a:solidFill>
              </a:rPr>
              <a:t>aufwärts</a:t>
            </a:r>
            <a:r>
              <a:rPr lang="en-US" i="1" dirty="0">
                <a:solidFill>
                  <a:srgbClr val="003B79"/>
                </a:solidFill>
              </a:rPr>
              <a:t> </a:t>
            </a:r>
            <a:r>
              <a:rPr lang="en-US" i="1" dirty="0" err="1">
                <a:solidFill>
                  <a:srgbClr val="003B79"/>
                </a:solidFill>
              </a:rPr>
              <a:t>gerichtete</a:t>
            </a:r>
            <a:r>
              <a:rPr lang="en-US" i="1" dirty="0">
                <a:solidFill>
                  <a:srgbClr val="003B79"/>
                </a:solidFill>
              </a:rPr>
              <a:t> </a:t>
            </a:r>
            <a:r>
              <a:rPr lang="en-US" i="1" dirty="0" err="1">
                <a:solidFill>
                  <a:srgbClr val="003B79"/>
                </a:solidFill>
              </a:rPr>
              <a:t>Vergleich</a:t>
            </a:r>
            <a:r>
              <a:rPr lang="en-US" i="1" dirty="0">
                <a:solidFill>
                  <a:srgbClr val="003B79"/>
                </a:solidFill>
              </a:rPr>
              <a:t>!” </a:t>
            </a:r>
          </a:p>
          <a:p>
            <a:pPr marL="457200" marR="0" lvl="0" indent="3873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dirty="0">
                <a:solidFill>
                  <a:srgbClr val="003B79"/>
                </a:solidFill>
              </a:rPr>
              <a:t>			- </a:t>
            </a:r>
            <a:r>
              <a:rPr lang="en-US" dirty="0" err="1">
                <a:solidFill>
                  <a:srgbClr val="003B79"/>
                </a:solidFill>
              </a:rPr>
              <a:t>Theorie</a:t>
            </a:r>
            <a:r>
              <a:rPr lang="en-US" dirty="0">
                <a:solidFill>
                  <a:srgbClr val="003B79"/>
                </a:solidFill>
              </a:rPr>
              <a:t> des </a:t>
            </a:r>
            <a:r>
              <a:rPr lang="en-US" dirty="0" err="1">
                <a:solidFill>
                  <a:srgbClr val="003B79"/>
                </a:solidFill>
              </a:rPr>
              <a:t>sozialen</a:t>
            </a:r>
            <a:r>
              <a:rPr lang="en-US" dirty="0">
                <a:solidFill>
                  <a:srgbClr val="003B79"/>
                </a:solidFill>
              </a:rPr>
              <a:t> </a:t>
            </a:r>
            <a:r>
              <a:rPr lang="en-US" dirty="0" err="1">
                <a:solidFill>
                  <a:srgbClr val="003B79"/>
                </a:solidFill>
              </a:rPr>
              <a:t>Vergleichs</a:t>
            </a:r>
            <a:r>
              <a:rPr lang="en-US" dirty="0">
                <a:solidFill>
                  <a:srgbClr val="003B79"/>
                </a:solidFill>
              </a:rPr>
              <a:t> -</a:t>
            </a: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endParaRPr dirty="0">
              <a:solidFill>
                <a:srgbClr val="003B79"/>
              </a:solidFill>
            </a:endParaRP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122222"/>
              <a:buFont typeface="Arial"/>
              <a:buNone/>
            </a:pPr>
            <a:endParaRPr sz="1800" dirty="0">
              <a:solidFill>
                <a:srgbClr val="25252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image.freepik.com/freie-ikonen/halbkreisformige-pfeil-links_318-7060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98" r="19121" b="-498"/>
          <a:stretch/>
        </p:blipFill>
        <p:spPr bwMode="auto">
          <a:xfrm rot="16200000">
            <a:off x="4981083" y="1528017"/>
            <a:ext cx="1082845" cy="209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bisher geschah...</a:t>
            </a:r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319168826"/>
              </p:ext>
            </p:extLst>
          </p:nvPr>
        </p:nvGraphicFramePr>
        <p:xfrm>
          <a:off x="720894" y="1203095"/>
          <a:ext cx="7234306" cy="4546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1526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C1D09AC-F039-46CA-924B-FD5A1AB6DC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>
                                            <p:graphicEl>
                                              <a:dgm id="{5C1D09AC-F039-46CA-924B-FD5A1AB6DC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>
                                            <p:graphicEl>
                                              <a:dgm id="{5C1D09AC-F039-46CA-924B-FD5A1AB6DC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8EB7C50-1353-440A-99C0-8A3AF7438D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6">
                                            <p:graphicEl>
                                              <a:dgm id="{D8EB7C50-1353-440A-99C0-8A3AF7438D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6">
                                            <p:graphicEl>
                                              <a:dgm id="{D8EB7C50-1353-440A-99C0-8A3AF7438D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82B04B9-F68B-48CD-B3DE-0E3BE7AA92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">
                                            <p:graphicEl>
                                              <a:dgm id="{C82B04B9-F68B-48CD-B3DE-0E3BE7AA92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6">
                                            <p:graphicEl>
                                              <a:dgm id="{C82B04B9-F68B-48CD-B3DE-0E3BE7AA92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D0C5C96-8578-ED40-913C-6E7646C191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6">
                                            <p:graphicEl>
                                              <a:dgm id="{9D0C5C96-8578-ED40-913C-6E7646C191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6">
                                            <p:graphicEl>
                                              <a:dgm id="{9D0C5C96-8578-ED40-913C-6E7646C191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8B617A4-5DD5-430B-9588-D8D0CD090C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6">
                                            <p:graphicEl>
                                              <a:dgm id="{88B617A4-5DD5-430B-9588-D8D0CD090C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6">
                                            <p:graphicEl>
                                              <a:dgm id="{88B617A4-5DD5-430B-9588-D8D0CD090C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23850" y="357187"/>
            <a:ext cx="6624600" cy="503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25000"/>
              <a:buFont typeface="Arial"/>
              <a:buNone/>
            </a:pPr>
            <a:r>
              <a:rPr lang="en-US" dirty="0" err="1"/>
              <a:t>Aktueller</a:t>
            </a:r>
            <a:r>
              <a:rPr lang="en-US" dirty="0"/>
              <a:t> Stand: </a:t>
            </a:r>
            <a:r>
              <a:rPr lang="en-US" dirty="0" err="1"/>
              <a:t>Idee</a:t>
            </a:r>
            <a:endParaRPr lang="en-US" dirty="0"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23850" y="1052512"/>
            <a:ext cx="8820000" cy="5545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Website auf die ein User Bilder hochladen kann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Andere User wählen zwischen zwei Bildern gleiche Kategorie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Bilder können kommentiert werden etc.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So ergibt sich ein Rankingsystem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Aktueller</a:t>
            </a:r>
            <a:r>
              <a:rPr lang="en-US" dirty="0"/>
              <a:t> Stand: </a:t>
            </a:r>
            <a:r>
              <a:rPr lang="de-DE" dirty="0"/>
              <a:t>Klassen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4 Klassen: 2 Datenklassen, 2 Controllerklassen, 1 Main</a:t>
            </a:r>
          </a:p>
          <a:p>
            <a:r>
              <a:rPr lang="de-DE" dirty="0"/>
              <a:t>Mainklasse startet das Programm und ist zum Testen da</a:t>
            </a:r>
          </a:p>
          <a:p>
            <a:r>
              <a:rPr lang="de-DE" dirty="0"/>
              <a:t>Main greift auf Controllerklassen zu</a:t>
            </a:r>
          </a:p>
          <a:p>
            <a:r>
              <a:rPr lang="de-DE" dirty="0"/>
              <a:t>Controller holen sich Informationen von Datenklassen</a:t>
            </a:r>
          </a:p>
        </p:txBody>
      </p:sp>
    </p:spTree>
    <p:extLst>
      <p:ext uri="{BB962C8B-B14F-4D97-AF65-F5344CB8AC3E}">
        <p14:creationId xmlns:p14="http://schemas.microsoft.com/office/powerpoint/2010/main" val="2487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UML-Diagramm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Datenklassen</a:t>
            </a:r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3" b="50578"/>
          <a:stretch/>
        </p:blipFill>
        <p:spPr>
          <a:xfrm>
            <a:off x="471672" y="2989261"/>
            <a:ext cx="6328992" cy="360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79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UML-Diagramm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Controllerklassen</a:t>
            </a:r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3" t="48506" r="37172" b="-358"/>
          <a:stretch/>
        </p:blipFill>
        <p:spPr>
          <a:xfrm>
            <a:off x="838200" y="1052512"/>
            <a:ext cx="3794588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594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UML-Diagramm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3" t="4855" r="11096" b="1572"/>
          <a:stretch/>
        </p:blipFill>
        <p:spPr>
          <a:xfrm>
            <a:off x="1333500" y="1052512"/>
            <a:ext cx="4096470" cy="544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565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Ausblick...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Funktionen </a:t>
            </a:r>
            <a:r>
              <a:rPr lang="de-DE" dirty="0" err="1"/>
              <a:t>coden</a:t>
            </a:r>
            <a:endParaRPr lang="de-DE" dirty="0"/>
          </a:p>
          <a:p>
            <a:r>
              <a:rPr lang="de-DE" dirty="0"/>
              <a:t>Tests </a:t>
            </a:r>
            <a:r>
              <a:rPr lang="de-DE" dirty="0" smtClean="0"/>
              <a:t>erstellen</a:t>
            </a:r>
          </a:p>
          <a:p>
            <a:r>
              <a:rPr lang="de-DE" dirty="0" smtClean="0"/>
              <a:t>Dokumentation mitführen</a:t>
            </a:r>
            <a:endParaRPr lang="de-DE" dirty="0"/>
          </a:p>
          <a:p>
            <a:r>
              <a:rPr lang="de-DE" dirty="0" smtClean="0"/>
              <a:t>Features </a:t>
            </a:r>
            <a:r>
              <a:rPr lang="de-DE" dirty="0"/>
              <a:t>hinzufügen</a:t>
            </a:r>
          </a:p>
        </p:txBody>
      </p:sp>
    </p:spTree>
    <p:extLst>
      <p:ext uri="{BB962C8B-B14F-4D97-AF65-F5344CB8AC3E}">
        <p14:creationId xmlns:p14="http://schemas.microsoft.com/office/powerpoint/2010/main" val="1707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andarddesign">
  <a:themeElements>
    <a:clrScheme name="Standard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Macintosh PowerPoint</Application>
  <PresentationFormat>Bildschirmpräsentation (4:3)</PresentationFormat>
  <Paragraphs>77</Paragraphs>
  <Slides>11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Bodoni 72 Smallcaps Book</vt:lpstr>
      <vt:lpstr>Times New Roman</vt:lpstr>
      <vt:lpstr>Arial</vt:lpstr>
      <vt:lpstr>Standarddesign</vt:lpstr>
      <vt:lpstr>Standarddesign</vt:lpstr>
      <vt:lpstr>Zwischenpräsentation ComPic</vt:lpstr>
      <vt:lpstr>Einleitung</vt:lpstr>
      <vt:lpstr>Was bisher geschah...</vt:lpstr>
      <vt:lpstr>Aktueller Stand: Idee</vt:lpstr>
      <vt:lpstr>Aktueller Stand: Klassen</vt:lpstr>
      <vt:lpstr>UML-Diagramm</vt:lpstr>
      <vt:lpstr>UML-Diagramm</vt:lpstr>
      <vt:lpstr>UML-Diagramm</vt:lpstr>
      <vt:lpstr>Ausblick...</vt:lpstr>
      <vt:lpstr>Lessons learned</vt:lpstr>
      <vt:lpstr>Fragen?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Projektvorstellung Bewertungssysteme</dc:title>
  <cp:lastModifiedBy>david.wenkemann</cp:lastModifiedBy>
  <cp:revision>43</cp:revision>
  <dcterms:modified xsi:type="dcterms:W3CDTF">2017-01-03T11:39:10Z</dcterms:modified>
</cp:coreProperties>
</file>