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6" r:id="rId3"/>
    <p:sldId id="272" r:id="rId4"/>
    <p:sldId id="267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609600"/>
            <a:ext cx="5486400" cy="838200"/>
          </a:xfrm>
        </p:spPr>
        <p:txBody>
          <a:bodyPr>
            <a:normAutofit/>
          </a:bodyPr>
          <a:lstStyle/>
          <a:p>
            <a:r>
              <a:rPr lang="en-US" sz="4800" dirty="0"/>
              <a:t>NBA Player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5486400" cy="914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Group 2		</a:t>
            </a:r>
            <a:r>
              <a:rPr lang="en-US" sz="2000" i="1" dirty="0"/>
              <a:t>David Smith</a:t>
            </a:r>
          </a:p>
          <a:p>
            <a:r>
              <a:rPr lang="en-US" sz="2000" i="1" dirty="0"/>
              <a:t>		Ronaldo Sevilla</a:t>
            </a:r>
          </a:p>
          <a:p>
            <a:r>
              <a:rPr lang="en-US" sz="2000" i="1" dirty="0"/>
              <a:t>		Daniel Carvajal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95014"/>
            <a:ext cx="10058400" cy="1143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081" y="2362200"/>
            <a:ext cx="7239000" cy="4343400"/>
          </a:xfrm>
        </p:spPr>
        <p:txBody>
          <a:bodyPr/>
          <a:lstStyle/>
          <a:p>
            <a:r>
              <a:rPr lang="en-US" dirty="0"/>
              <a:t>As the Miami Heat looks to sign a new center, our group is playing the role of determining which player would be the best option</a:t>
            </a:r>
          </a:p>
          <a:p>
            <a:endParaRPr lang="en-US" dirty="0"/>
          </a:p>
          <a:p>
            <a:r>
              <a:rPr lang="en-US" dirty="0"/>
              <a:t>Centers are valued for their height and ability to protect their own basket from scoring attempts on defense, while scoring and rebounding with high efficiency on offense</a:t>
            </a:r>
          </a:p>
        </p:txBody>
      </p:sp>
      <p:pic>
        <p:nvPicPr>
          <p:cNvPr id="3074" name="Picture 2" descr="Miami Heat logo transparent">
            <a:extLst>
              <a:ext uri="{FF2B5EF4-FFF2-40B4-BE49-F238E27FC236}">
                <a16:creationId xmlns:a16="http://schemas.microsoft.com/office/drawing/2014/main" id="{B93E91B0-54DB-8879-C601-5E16BD6D8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13" y="457200"/>
            <a:ext cx="4078287" cy="577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9296400" cy="1066799"/>
          </a:xfrm>
        </p:spPr>
        <p:txBody>
          <a:bodyPr>
            <a:normAutofit fontScale="92500"/>
          </a:bodyPr>
          <a:lstStyle/>
          <a:p>
            <a:r>
              <a:rPr lang="en-US" dirty="0"/>
              <a:t>Source of data: Basketball-Reference.com, 2022-23 NBA Player Stats</a:t>
            </a:r>
          </a:p>
          <a:p>
            <a:r>
              <a:rPr lang="en-US" dirty="0"/>
              <a:t>Column descriptions:</a:t>
            </a: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5DC33FB3-F504-FDBB-3183-6BE89D6FE8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289151"/>
              </p:ext>
            </p:extLst>
          </p:nvPr>
        </p:nvGraphicFramePr>
        <p:xfrm>
          <a:off x="228600" y="2667000"/>
          <a:ext cx="11613033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5476178" imgH="2179444" progId="Excel.Sheet.12">
                  <p:embed/>
                </p:oleObj>
              </mc:Choice>
              <mc:Fallback>
                <p:oleObj name="Worksheet" r:id="rId2" imgW="15476178" imgH="21794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600" y="2667000"/>
                        <a:ext cx="11613033" cy="163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tar: 5 Points 5">
            <a:extLst>
              <a:ext uri="{FF2B5EF4-FFF2-40B4-BE49-F238E27FC236}">
                <a16:creationId xmlns:a16="http://schemas.microsoft.com/office/drawing/2014/main" id="{D1384DF1-44D7-3DDE-C3D8-8A63DD429961}"/>
              </a:ext>
            </a:extLst>
          </p:cNvPr>
          <p:cNvSpPr/>
          <p:nvPr/>
        </p:nvSpPr>
        <p:spPr>
          <a:xfrm>
            <a:off x="6217920" y="2209800"/>
            <a:ext cx="457200" cy="381000"/>
          </a:xfrm>
          <a:prstGeom prst="star5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6F801E1-70DF-7B42-4D91-E1381218FE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497584"/>
              </p:ext>
            </p:extLst>
          </p:nvPr>
        </p:nvGraphicFramePr>
        <p:xfrm>
          <a:off x="228600" y="4383088"/>
          <a:ext cx="11613033" cy="2079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5476178" imgH="2766153" progId="Excel.Sheet.12">
                  <p:embed/>
                </p:oleObj>
              </mc:Choice>
              <mc:Fallback>
                <p:oleObj name="Worksheet" r:id="rId4" imgW="15476178" imgH="276615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4383088"/>
                        <a:ext cx="11613033" cy="2079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05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Linear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95017"/>
            <a:ext cx="8839200" cy="1066799"/>
          </a:xfrm>
        </p:spPr>
        <p:txBody>
          <a:bodyPr>
            <a:normAutofit/>
          </a:bodyPr>
          <a:lstStyle/>
          <a:p>
            <a:r>
              <a:rPr lang="en-US" dirty="0"/>
              <a:t>Player Efficiency Rating correlates to: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B3791D-4FA9-0BF6-2BBC-477DD1BC9A76}"/>
              </a:ext>
            </a:extLst>
          </p:cNvPr>
          <p:cNvSpPr txBox="1">
            <a:spLocks/>
          </p:cNvSpPr>
          <p:nvPr/>
        </p:nvSpPr>
        <p:spPr>
          <a:xfrm>
            <a:off x="6248400" y="3000708"/>
            <a:ext cx="2743200" cy="3206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True Shooting Percentage</a:t>
            </a:r>
          </a:p>
          <a:p>
            <a:r>
              <a:rPr lang="en-US" dirty="0"/>
              <a:t>Three Point Attempt Rate</a:t>
            </a:r>
          </a:p>
          <a:p>
            <a:r>
              <a:rPr lang="en-US" dirty="0"/>
              <a:t>Assist Percentage</a:t>
            </a:r>
          </a:p>
          <a:p>
            <a:r>
              <a:rPr lang="en-US" dirty="0"/>
              <a:t>Steals</a:t>
            </a:r>
          </a:p>
          <a:p>
            <a:r>
              <a:rPr lang="en-US" dirty="0"/>
              <a:t>Blocks</a:t>
            </a:r>
          </a:p>
          <a:p>
            <a:r>
              <a:rPr lang="en-US" dirty="0"/>
              <a:t>Turnovers</a:t>
            </a:r>
          </a:p>
          <a:p>
            <a:r>
              <a:rPr lang="en-US" dirty="0"/>
              <a:t>Usage Percentage</a:t>
            </a:r>
          </a:p>
          <a:p>
            <a:r>
              <a:rPr lang="en-US" dirty="0"/>
              <a:t>Win Shares per 48 Mins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46F65-67E1-4820-51D4-59CC76540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25368"/>
            <a:ext cx="39624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– Executive Decisions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676308"/>
            <a:ext cx="8839200" cy="20387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 one over $21 Million!</a:t>
            </a:r>
          </a:p>
          <a:p>
            <a:r>
              <a:rPr lang="en-US" dirty="0"/>
              <a:t>42 game threshold!</a:t>
            </a:r>
          </a:p>
          <a:p>
            <a:r>
              <a:rPr lang="en-US" dirty="0"/>
              <a:t>20-minute average per game!</a:t>
            </a:r>
          </a:p>
          <a:p>
            <a:r>
              <a:rPr lang="en-US" dirty="0"/>
              <a:t>Top players by PER!</a:t>
            </a:r>
          </a:p>
          <a:p>
            <a:r>
              <a:rPr lang="en-US" dirty="0"/>
              <a:t>Effective offensive player preferred!</a:t>
            </a:r>
          </a:p>
        </p:txBody>
      </p:sp>
      <p:pic>
        <p:nvPicPr>
          <p:cNvPr id="1026" name="Picture 2" descr="Walt Williams explains what makes Pat Riley one of the greatest coaches of  all time - Basketball Network - Your daily dose of basketball">
            <a:extLst>
              <a:ext uri="{FF2B5EF4-FFF2-40B4-BE49-F238E27FC236}">
                <a16:creationId xmlns:a16="http://schemas.microsoft.com/office/drawing/2014/main" id="{D3392C89-21AD-A3E4-746A-53B5A4AFA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14600"/>
            <a:ext cx="4113344" cy="2152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B6B49024-8F9A-79DD-CD2D-06AA6DA30AB4}"/>
              </a:ext>
            </a:extLst>
          </p:cNvPr>
          <p:cNvSpPr/>
          <p:nvPr/>
        </p:nvSpPr>
        <p:spPr>
          <a:xfrm>
            <a:off x="344424" y="2290653"/>
            <a:ext cx="5335456" cy="2810092"/>
          </a:xfrm>
          <a:prstGeom prst="wedgeEllipseCallout">
            <a:avLst>
              <a:gd name="adj1" fmla="val 66445"/>
              <a:gd name="adj2" fmla="val -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65A49-A899-FF46-9DEB-1D6B02B37946}"/>
              </a:ext>
            </a:extLst>
          </p:cNvPr>
          <p:cNvSpPr txBox="1"/>
          <p:nvPr/>
        </p:nvSpPr>
        <p:spPr>
          <a:xfrm>
            <a:off x="8077200" y="4769418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Pat Riley, Miami Heat Team President</a:t>
            </a:r>
          </a:p>
        </p:txBody>
      </p:sp>
    </p:spTree>
    <p:extLst>
      <p:ext uri="{BB962C8B-B14F-4D97-AF65-F5344CB8AC3E}">
        <p14:creationId xmlns:p14="http://schemas.microsoft.com/office/powerpoint/2010/main" val="154123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1294</TotalTime>
  <Words>157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Franklin Gothic Medium</vt:lpstr>
      <vt:lpstr>Impact</vt:lpstr>
      <vt:lpstr>Basketball 16x9</vt:lpstr>
      <vt:lpstr>Worksheet</vt:lpstr>
      <vt:lpstr>Microsoft Excel Worksheet</vt:lpstr>
      <vt:lpstr>NBA Player Analysis</vt:lpstr>
      <vt:lpstr>Introduction</vt:lpstr>
      <vt:lpstr>Data Overview</vt:lpstr>
      <vt:lpstr>Data Exploration – Linear Regression Model</vt:lpstr>
      <vt:lpstr>Constraints – Executive Decisions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Player Analysis</dc:title>
  <dc:creator>Julie Jacob</dc:creator>
  <cp:lastModifiedBy>Julie Jacob</cp:lastModifiedBy>
  <cp:revision>8</cp:revision>
  <dcterms:created xsi:type="dcterms:W3CDTF">2023-07-23T16:29:50Z</dcterms:created>
  <dcterms:modified xsi:type="dcterms:W3CDTF">2023-07-27T02:52:51Z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