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FD6A-9F0D-4D8A-84E1-81529D4C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E37A4-1775-4045-B67A-A8A8CD1C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D301-2629-4101-A31A-A384A63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6A61-04B9-4B52-9737-788C611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4C9F-2AC4-40E9-B637-C77B7FF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78C-DF38-4E1A-9FC4-0AA4367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E50C-6D22-49A6-8C43-46F5A08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374A-E0D6-4DF0-B0C4-9B8E13A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46A-0441-42E3-9EB5-EFCBF29D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6100-BA18-47A3-BB37-A8E8F075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20E06-E938-4007-BE81-D314DFD8B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2203-FB07-4A4A-9207-FABBE8D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B42A-EF6A-4B3C-ADC7-4BEF4CE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83AF-644B-4CB9-9635-688353B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5CD1-1482-40D0-9111-7947FE5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9AD-08BB-4C0C-897F-07136E5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AFFB-7004-4E4E-87F9-7429D123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5D29-A45F-46B4-A8D6-43DD829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C8E8-6B17-452D-9172-C63E277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5FD4-76E3-4D7E-BC02-201EA166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9B64-2F50-42A0-8A20-F63C7254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B8E3-95B4-43DE-8929-0F95760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555E-99B2-4706-B055-9074EF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E050-2D0D-4642-AEF7-AD59AE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5E12-035A-4231-B818-C4DE5B6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F47F-CC8F-42E5-889C-0482015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1748-9751-40E1-B63A-0F2F876D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A331-3770-4558-8F05-9ABEE206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8E5C-C52E-4D07-AEFC-4AB4B81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3EF6-F3F1-44D6-9095-85674F6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8DFD-7851-4EF4-9CE6-B5CC99D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3C23-E735-4CA3-B99D-6E9C8D3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7A86-BFC8-4679-A716-739D8DC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DB06-858A-403A-8E4B-EA3004B1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23883-EB0C-4B84-993E-972552AE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69384-704C-41C4-B3D0-217F0346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CF45B-2148-4F32-96C1-067549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CCD26-2089-4625-B84E-5DD36707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8C822-29E7-43E2-BF54-40635040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C844-30A7-4080-8B4F-3392EBE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E67-C25C-4ADE-9CE5-DFED1C5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24DD6-0D58-4453-90AE-A254C2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054B-8E41-4FD4-B888-27EBBB9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3B2D-DBE1-4A99-83DA-ED67EAC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E4841-9D6B-4AB4-8804-1088732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65B6-7102-4EB1-BEA5-E495079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50AE-60D2-4E0A-817D-B35289E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B48C-28AF-4196-AD35-A5FC5768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DA92-1B2F-49DB-97E6-C7527BB6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2378-8A9A-4743-B9B5-D37F93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62CD4-C8D2-4FFA-8E26-363939C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4F31-1FCC-4C28-9744-A7F3670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D75-6E3E-4263-AA63-1EF0D6B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1D5BF-B85E-4853-B600-048FC4B2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D79E-753D-4BF0-AD30-511EE5C5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1DD3-67FC-464D-A0DD-ECD4C34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BDB0-254E-47C1-BC7C-5E8318B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04FB-52DE-4C28-8DFD-42F9330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BF6FD-3DAC-4C5A-A93C-A83C498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6C98-22A4-4CCF-962E-6678DB7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1597-2F2B-4663-B85F-6301103C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E95-2569-4C43-9BD1-B77EE05EAFB8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BA64-E5A1-4696-9E19-A3BA3EA8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5F3E-43EA-43F9-9A42-1F1AFB84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39245F-1D08-4D0F-B40B-3BE83552BCBE}"/>
              </a:ext>
            </a:extLst>
          </p:cNvPr>
          <p:cNvCxnSpPr>
            <a:cxnSpLocks/>
          </p:cNvCxnSpPr>
          <p:nvPr/>
        </p:nvCxnSpPr>
        <p:spPr>
          <a:xfrm flipH="1">
            <a:off x="2005517" y="3160748"/>
            <a:ext cx="3395107" cy="38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E9C385B-B477-483A-8D1A-DF40B00C49D5}"/>
              </a:ext>
            </a:extLst>
          </p:cNvPr>
          <p:cNvSpPr txBox="1"/>
          <p:nvPr/>
        </p:nvSpPr>
        <p:spPr>
          <a:xfrm>
            <a:off x="249909" y="2260629"/>
            <a:ext cx="488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5.</a:t>
            </a:r>
            <a:r>
              <a:rPr lang="en-US" altLang="zh-TW" sz="1200" dirty="0"/>
              <a:t> If evaluation calculated from step 4 greater than threshold we defined or there are no fresh predict found, check model map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/>
              <a:t>5.1</a:t>
            </a:r>
            <a:r>
              <a:rPr lang="en-US" altLang="zh-TW" sz="1200" dirty="0"/>
              <a:t> if no record found in model map, then send model job to queue and add new record in model map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5.2</a:t>
            </a:r>
            <a:r>
              <a:rPr lang="en-US" sz="1200" dirty="0"/>
              <a:t> if record found in model, do not send model job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D7813A-581B-4C31-94B9-996630CD8520}"/>
              </a:ext>
            </a:extLst>
          </p:cNvPr>
          <p:cNvCxnSpPr>
            <a:cxnSpLocks/>
          </p:cNvCxnSpPr>
          <p:nvPr/>
        </p:nvCxnSpPr>
        <p:spPr>
          <a:xfrm flipH="1">
            <a:off x="2000989" y="3346631"/>
            <a:ext cx="3391352" cy="45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14EE52-F362-4D6F-92B3-CFD94DAD0581}"/>
              </a:ext>
            </a:extLst>
          </p:cNvPr>
          <p:cNvCxnSpPr>
            <a:cxnSpLocks/>
          </p:cNvCxnSpPr>
          <p:nvPr/>
        </p:nvCxnSpPr>
        <p:spPr>
          <a:xfrm>
            <a:off x="1963505" y="670956"/>
            <a:ext cx="3635711" cy="164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395C30-C4DD-42F2-9970-6AA850F38E11}"/>
              </a:ext>
            </a:extLst>
          </p:cNvPr>
          <p:cNvSpPr/>
          <p:nvPr/>
        </p:nvSpPr>
        <p:spPr>
          <a:xfrm>
            <a:off x="391880" y="216994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10F7A-F8E4-474E-90D3-AA515DC901D3}"/>
              </a:ext>
            </a:extLst>
          </p:cNvPr>
          <p:cNvSpPr/>
          <p:nvPr/>
        </p:nvSpPr>
        <p:spPr>
          <a:xfrm>
            <a:off x="364106" y="3421810"/>
            <a:ext cx="1636883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1FE78-489F-4BA6-81C0-FE6F69D725DB}"/>
              </a:ext>
            </a:extLst>
          </p:cNvPr>
          <p:cNvSpPr/>
          <p:nvPr/>
        </p:nvSpPr>
        <p:spPr>
          <a:xfrm>
            <a:off x="5400893" y="2319610"/>
            <a:ext cx="6589662" cy="447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dispatcher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5C017-8570-4CF5-A62C-3FA92A178C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3505" y="492029"/>
            <a:ext cx="3900828" cy="178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0B6AF-2A26-468F-8759-B09AA714312A}"/>
              </a:ext>
            </a:extLst>
          </p:cNvPr>
          <p:cNvCxnSpPr>
            <a:cxnSpLocks/>
          </p:cNvCxnSpPr>
          <p:nvPr/>
        </p:nvCxnSpPr>
        <p:spPr>
          <a:xfrm>
            <a:off x="1769423" y="767063"/>
            <a:ext cx="3631470" cy="1643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2BF4AE-75AC-44BD-9DAB-1E324194E3D1}"/>
              </a:ext>
            </a:extLst>
          </p:cNvPr>
          <p:cNvSpPr txBox="1"/>
          <p:nvPr/>
        </p:nvSpPr>
        <p:spPr>
          <a:xfrm>
            <a:off x="2828926" y="579645"/>
            <a:ext cx="64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1.</a:t>
            </a:r>
            <a:r>
              <a:rPr lang="en-US" altLang="zh-TW" sz="1200" dirty="0"/>
              <a:t> get last prediction point of target to get model ID if target not found in model map. However, if target is found in model map, use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as model ID to query predict series in later step.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F0FD9-D441-4B78-A38E-540362E4DEE5}"/>
              </a:ext>
            </a:extLst>
          </p:cNvPr>
          <p:cNvSpPr txBox="1"/>
          <p:nvPr/>
        </p:nvSpPr>
        <p:spPr>
          <a:xfrm>
            <a:off x="3902873" y="1095195"/>
            <a:ext cx="351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2.</a:t>
            </a:r>
            <a:r>
              <a:rPr lang="en-US" altLang="zh-TW" sz="1200" dirty="0"/>
              <a:t> use model id from step 1 to get prediction series</a:t>
            </a:r>
            <a:endParaRPr lang="en-US" sz="12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BF6734B-FA81-4DB1-B041-3C5C8FFFE092}"/>
              </a:ext>
            </a:extLst>
          </p:cNvPr>
          <p:cNvSpPr/>
          <p:nvPr/>
        </p:nvSpPr>
        <p:spPr>
          <a:xfrm>
            <a:off x="2491186" y="72859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3876B00-282A-4DF3-8A35-FD6B75B4FC80}"/>
              </a:ext>
            </a:extLst>
          </p:cNvPr>
          <p:cNvSpPr/>
          <p:nvPr/>
        </p:nvSpPr>
        <p:spPr>
          <a:xfrm>
            <a:off x="3542896" y="134461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3233759-1ED5-44D2-B5F6-387E1E794A37}"/>
              </a:ext>
            </a:extLst>
          </p:cNvPr>
          <p:cNvSpPr/>
          <p:nvPr/>
        </p:nvSpPr>
        <p:spPr>
          <a:xfrm>
            <a:off x="4184259" y="1819906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BE75D-1670-4709-A510-06BA5E87D18A}"/>
              </a:ext>
            </a:extLst>
          </p:cNvPr>
          <p:cNvSpPr txBox="1"/>
          <p:nvPr/>
        </p:nvSpPr>
        <p:spPr>
          <a:xfrm>
            <a:off x="266786" y="1767327"/>
            <a:ext cx="411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3.</a:t>
            </a:r>
            <a:r>
              <a:rPr lang="en-US" altLang="zh-TW" sz="1200" dirty="0"/>
              <a:t> query metric of target with same time range of prediction series from step 2</a:t>
            </a:r>
            <a:endParaRPr lang="en-US" sz="12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0953DDE9-15B5-4283-A62B-E0B612B1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7912"/>
              </p:ext>
            </p:extLst>
          </p:nvPr>
        </p:nvGraphicFramePr>
        <p:xfrm>
          <a:off x="5536888" y="2703469"/>
          <a:ext cx="6317672" cy="11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val="3256965434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val="3060366294"/>
                    </a:ext>
                  </a:extLst>
                </a:gridCol>
                <a:gridCol w="1262891">
                  <a:extLst>
                    <a:ext uri="{9D8B030D-6E8A-4147-A177-3AD203B41FA5}">
                      <a16:colId xmlns:a16="http://schemas.microsoft.com/office/drawing/2014/main" val="51315490"/>
                    </a:ext>
                  </a:extLst>
                </a:gridCol>
                <a:gridCol w="1305367">
                  <a:extLst>
                    <a:ext uri="{9D8B030D-6E8A-4147-A177-3AD203B41FA5}">
                      <a16:colId xmlns:a16="http://schemas.microsoft.com/office/drawing/2014/main" val="813429945"/>
                    </a:ext>
                  </a:extLst>
                </a:gridCol>
                <a:gridCol w="274051">
                  <a:extLst>
                    <a:ext uri="{9D8B030D-6E8A-4147-A177-3AD203B41FA5}">
                      <a16:colId xmlns:a16="http://schemas.microsoft.com/office/drawing/2014/main" val="2222218256"/>
                    </a:ext>
                  </a:extLst>
                </a:gridCol>
                <a:gridCol w="1276596">
                  <a:extLst>
                    <a:ext uri="{9D8B030D-6E8A-4147-A177-3AD203B41FA5}">
                      <a16:colId xmlns:a16="http://schemas.microsoft.com/office/drawing/2014/main" val="3416483484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38659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mval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89538"/>
                  </a:ext>
                </a:extLst>
              </a:tr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Prediction</a:t>
                      </a:r>
                    </a:p>
                    <a:p>
                      <a:pPr algn="ctr"/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granularity</a:t>
                      </a:r>
                      <a:r>
                        <a:rPr lang="en-US" sz="1050" baseline="-25000" dirty="0" err="1"/>
                        <a:t>j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baseline="-25000" dirty="0" err="1"/>
                        <a:t>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pval</a:t>
                      </a:r>
                      <a:r>
                        <a:rPr lang="en-US" sz="1200" baseline="-25000" dirty="0" err="1"/>
                        <a:t>n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1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2EEFB7D-1780-42A5-92FA-AF36B1A7170C}"/>
              </a:ext>
            </a:extLst>
          </p:cNvPr>
          <p:cNvSpPr txBox="1"/>
          <p:nvPr/>
        </p:nvSpPr>
        <p:spPr>
          <a:xfrm>
            <a:off x="5512565" y="3974337"/>
            <a:ext cx="42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4.</a:t>
            </a:r>
            <a:r>
              <a:rPr lang="en-US" altLang="zh-TW" sz="1200" dirty="0"/>
              <a:t> Use metrics and predictions series from step 2 and 3 to calculate evaluation (MAPE or RMSE)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68B08-12A0-4E09-B926-AC6DD856FAFE}"/>
              </a:ext>
            </a:extLst>
          </p:cNvPr>
          <p:cNvSpPr txBox="1"/>
          <p:nvPr/>
        </p:nvSpPr>
        <p:spPr>
          <a:xfrm>
            <a:off x="10379107" y="3939154"/>
            <a:ext cx="147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mid: model id</a:t>
            </a:r>
          </a:p>
          <a:p>
            <a:r>
              <a:rPr lang="en-US" sz="1200" dirty="0" err="1"/>
              <a:t>pid</a:t>
            </a:r>
            <a:r>
              <a:rPr lang="en-US" sz="1200" dirty="0"/>
              <a:t>: predict id</a:t>
            </a:r>
          </a:p>
          <a:p>
            <a:r>
              <a:rPr lang="en-US" sz="1200" dirty="0" err="1"/>
              <a:t>mval</a:t>
            </a:r>
            <a:r>
              <a:rPr lang="en-US" sz="1200" dirty="0"/>
              <a:t>: metric value</a:t>
            </a:r>
          </a:p>
          <a:p>
            <a:r>
              <a:rPr lang="en-US" sz="1200" dirty="0" err="1"/>
              <a:t>pval</a:t>
            </a:r>
            <a:r>
              <a:rPr lang="en-US" sz="1200" dirty="0"/>
              <a:t>: predict value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4454098-8AC0-4A48-90EA-CA74C8785074}"/>
              </a:ext>
            </a:extLst>
          </p:cNvPr>
          <p:cNvSpPr/>
          <p:nvPr/>
        </p:nvSpPr>
        <p:spPr>
          <a:xfrm>
            <a:off x="5650577" y="239504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8D3927D-60FD-46E6-915E-84B68FB48C61}"/>
              </a:ext>
            </a:extLst>
          </p:cNvPr>
          <p:cNvSpPr/>
          <p:nvPr/>
        </p:nvSpPr>
        <p:spPr>
          <a:xfrm>
            <a:off x="3542896" y="325058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A99F686F-062C-4441-83DA-791F7726DE29}"/>
              </a:ext>
            </a:extLst>
          </p:cNvPr>
          <p:cNvSpPr/>
          <p:nvPr/>
        </p:nvSpPr>
        <p:spPr>
          <a:xfrm>
            <a:off x="3546317" y="3508802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E813B-CFE7-4C47-9BBE-F356D83A02EF}"/>
              </a:ext>
            </a:extLst>
          </p:cNvPr>
          <p:cNvSpPr txBox="1"/>
          <p:nvPr/>
        </p:nvSpPr>
        <p:spPr>
          <a:xfrm>
            <a:off x="2560951" y="4867822"/>
            <a:ext cx="27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9.</a:t>
            </a:r>
            <a:r>
              <a:rPr lang="en-US" altLang="zh-TW" sz="1200" dirty="0"/>
              <a:t> Update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in model map when receive model complete job from queue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F2BD5-0230-4B01-A858-EB442FF58F6C}"/>
              </a:ext>
            </a:extLst>
          </p:cNvPr>
          <p:cNvSpPr txBox="1"/>
          <p:nvPr/>
        </p:nvSpPr>
        <p:spPr>
          <a:xfrm>
            <a:off x="736265" y="322751"/>
            <a:ext cx="9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Datahub</a:t>
            </a:r>
            <a:endParaRPr lang="en-US" sz="1600" b="1" baseline="-25000" dirty="0"/>
          </a:p>
        </p:txBody>
      </p:sp>
      <p:graphicFrame>
        <p:nvGraphicFramePr>
          <p:cNvPr id="64" name="Table 36">
            <a:extLst>
              <a:ext uri="{FF2B5EF4-FFF2-40B4-BE49-F238E27FC236}">
                <a16:creationId xmlns:a16="http://schemas.microsoft.com/office/drawing/2014/main" id="{4F741B30-D54E-4F5A-ADE5-382397CC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3887"/>
              </p:ext>
            </p:extLst>
          </p:nvPr>
        </p:nvGraphicFramePr>
        <p:xfrm>
          <a:off x="9465518" y="532743"/>
          <a:ext cx="22876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7">
                  <a:extLst>
                    <a:ext uri="{9D8B030D-6E8A-4147-A177-3AD203B41FA5}">
                      <a16:colId xmlns:a16="http://schemas.microsoft.com/office/drawing/2014/main" val="3256965434"/>
                    </a:ext>
                  </a:extLst>
                </a:gridCol>
                <a:gridCol w="1343907">
                  <a:extLst>
                    <a:ext uri="{9D8B030D-6E8A-4147-A177-3AD203B41FA5}">
                      <a16:colId xmlns:a16="http://schemas.microsoft.com/office/drawing/2014/main" val="3416483484"/>
                    </a:ext>
                  </a:extLst>
                </a:gridCol>
              </a:tblGrid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Prediction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granularity</a:t>
                      </a:r>
                      <a:r>
                        <a:rPr lang="en-US" sz="1000" baseline="-25000" dirty="0" err="1"/>
                        <a:t>j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(mid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pid</a:t>
                      </a:r>
                      <a:r>
                        <a:rPr lang="en-US" sz="1000" baseline="-25000" dirty="0" err="1"/>
                        <a:t>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pval</a:t>
                      </a:r>
                      <a:r>
                        <a:rPr lang="en-US" sz="1000" baseline="-25000" dirty="0" err="1"/>
                        <a:t>n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14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B619487-847E-4B38-AAF8-CC98B5845628}"/>
              </a:ext>
            </a:extLst>
          </p:cNvPr>
          <p:cNvSpPr/>
          <p:nvPr/>
        </p:nvSpPr>
        <p:spPr>
          <a:xfrm>
            <a:off x="2956714" y="6240781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CE29-0926-484A-A863-5A6D931DBB62}"/>
              </a:ext>
            </a:extLst>
          </p:cNvPr>
          <p:cNvCxnSpPr>
            <a:cxnSpLocks/>
          </p:cNvCxnSpPr>
          <p:nvPr/>
        </p:nvCxnSpPr>
        <p:spPr>
          <a:xfrm>
            <a:off x="1416012" y="3971879"/>
            <a:ext cx="1523734" cy="235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A7C9F43-16FD-4511-9E87-245B3E036C35}"/>
              </a:ext>
            </a:extLst>
          </p:cNvPr>
          <p:cNvSpPr/>
          <p:nvPr/>
        </p:nvSpPr>
        <p:spPr>
          <a:xfrm>
            <a:off x="2573112" y="5814157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1F636-1909-4A62-9000-26FD7AE03A88}"/>
              </a:ext>
            </a:extLst>
          </p:cNvPr>
          <p:cNvSpPr txBox="1"/>
          <p:nvPr/>
        </p:nvSpPr>
        <p:spPr>
          <a:xfrm>
            <a:off x="2786868" y="5725379"/>
            <a:ext cx="21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7.</a:t>
            </a:r>
            <a:r>
              <a:rPr lang="en-US" altLang="zh-TW" sz="1200" dirty="0"/>
              <a:t> AI agent consume model and predict jobs from queue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C61FD-CFE3-423B-B4AC-3F78F9C9A9E5}"/>
              </a:ext>
            </a:extLst>
          </p:cNvPr>
          <p:cNvCxnSpPr>
            <a:cxnSpLocks/>
          </p:cNvCxnSpPr>
          <p:nvPr/>
        </p:nvCxnSpPr>
        <p:spPr>
          <a:xfrm>
            <a:off x="5912416" y="1671039"/>
            <a:ext cx="561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112823-D001-4960-84F6-746A7C87F7DA}"/>
              </a:ext>
            </a:extLst>
          </p:cNvPr>
          <p:cNvCxnSpPr/>
          <p:nvPr/>
        </p:nvCxnSpPr>
        <p:spPr>
          <a:xfrm>
            <a:off x="6183879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730419-0C8F-4DA5-9C4C-AEF56AF0F459}"/>
              </a:ext>
            </a:extLst>
          </p:cNvPr>
          <p:cNvCxnSpPr/>
          <p:nvPr/>
        </p:nvCxnSpPr>
        <p:spPr>
          <a:xfrm>
            <a:off x="6812530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37862B-8C7A-43AA-9059-E9F6E3BAA9F7}"/>
              </a:ext>
            </a:extLst>
          </p:cNvPr>
          <p:cNvCxnSpPr/>
          <p:nvPr/>
        </p:nvCxnSpPr>
        <p:spPr>
          <a:xfrm>
            <a:off x="742213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EB01D7-D11B-49BE-97FF-5B91CFF9D516}"/>
              </a:ext>
            </a:extLst>
          </p:cNvPr>
          <p:cNvCxnSpPr/>
          <p:nvPr/>
        </p:nvCxnSpPr>
        <p:spPr>
          <a:xfrm>
            <a:off x="893899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A235E4-21DC-4C08-84FE-3A8EFE80AC11}"/>
              </a:ext>
            </a:extLst>
          </p:cNvPr>
          <p:cNvCxnSpPr/>
          <p:nvPr/>
        </p:nvCxnSpPr>
        <p:spPr>
          <a:xfrm>
            <a:off x="10167814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CF14D2-C2CD-45FF-AEDA-6D2AC1CC95A1}"/>
              </a:ext>
            </a:extLst>
          </p:cNvPr>
          <p:cNvCxnSpPr/>
          <p:nvPr/>
        </p:nvCxnSpPr>
        <p:spPr>
          <a:xfrm>
            <a:off x="957001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F550F2-9054-4CA6-B0EE-05053D0D654A}"/>
              </a:ext>
            </a:extLst>
          </p:cNvPr>
          <p:cNvSpPr txBox="1"/>
          <p:nvPr/>
        </p:nvSpPr>
        <p:spPr>
          <a:xfrm>
            <a:off x="5530484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9B56CA-8B54-4479-B2E4-746A0BDE749C}"/>
              </a:ext>
            </a:extLst>
          </p:cNvPr>
          <p:cNvSpPr txBox="1"/>
          <p:nvPr/>
        </p:nvSpPr>
        <p:spPr>
          <a:xfrm>
            <a:off x="6216914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401156-05AE-4192-92DE-E3A3435796F6}"/>
              </a:ext>
            </a:extLst>
          </p:cNvPr>
          <p:cNvSpPr txBox="1"/>
          <p:nvPr/>
        </p:nvSpPr>
        <p:spPr>
          <a:xfrm>
            <a:off x="7882144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8B902-AC04-4BEA-A5A6-5E242A48E6DA}"/>
              </a:ext>
            </a:extLst>
          </p:cNvPr>
          <p:cNvCxnSpPr/>
          <p:nvPr/>
        </p:nvCxnSpPr>
        <p:spPr>
          <a:xfrm>
            <a:off x="9230969" y="1362708"/>
            <a:ext cx="0" cy="2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36CDA1-2727-43E8-8C32-BD2FD4F96CD4}"/>
              </a:ext>
            </a:extLst>
          </p:cNvPr>
          <p:cNvSpPr txBox="1"/>
          <p:nvPr/>
        </p:nvSpPr>
        <p:spPr>
          <a:xfrm>
            <a:off x="82062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</a:t>
            </a:r>
            <a:r>
              <a:rPr lang="en-US" sz="1200" dirty="0" err="1"/>
              <a:t>pval</a:t>
            </a:r>
            <a:r>
              <a:rPr lang="en-US" sz="1200" baseline="-25000" dirty="0" err="1"/>
              <a:t>n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311376-2326-4B1D-83FA-5F3B7107D813}"/>
              </a:ext>
            </a:extLst>
          </p:cNvPr>
          <p:cNvSpPr txBox="1"/>
          <p:nvPr/>
        </p:nvSpPr>
        <p:spPr>
          <a:xfrm>
            <a:off x="11483793" y="1521315"/>
            <a:ext cx="52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  <a:endParaRPr lang="en-US" sz="12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BE4952-36AE-4788-93D2-60192DD6F610}"/>
              </a:ext>
            </a:extLst>
          </p:cNvPr>
          <p:cNvSpPr txBox="1"/>
          <p:nvPr/>
        </p:nvSpPr>
        <p:spPr>
          <a:xfrm>
            <a:off x="68378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2</a:t>
            </a:r>
            <a:r>
              <a:rPr lang="en-US" sz="1200" dirty="0"/>
              <a:t>, pval</a:t>
            </a:r>
            <a:r>
              <a:rPr lang="en-US" sz="1200" baseline="-25000" dirty="0"/>
              <a:t>3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7658CF-1969-4E52-A899-AEAB82D48E51}"/>
              </a:ext>
            </a:extLst>
          </p:cNvPr>
          <p:cNvSpPr txBox="1"/>
          <p:nvPr/>
        </p:nvSpPr>
        <p:spPr>
          <a:xfrm>
            <a:off x="8969601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pval</a:t>
            </a:r>
            <a:r>
              <a:rPr lang="en-US" sz="1200" baseline="-25000" dirty="0"/>
              <a:t>n+1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408405-9293-47D0-8225-596CF4AF831F}"/>
              </a:ext>
            </a:extLst>
          </p:cNvPr>
          <p:cNvSpPr txBox="1"/>
          <p:nvPr/>
        </p:nvSpPr>
        <p:spPr>
          <a:xfrm>
            <a:off x="9515817" y="1772879"/>
            <a:ext cx="15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k+1</a:t>
            </a:r>
            <a:r>
              <a:rPr lang="en-US" sz="1200" dirty="0"/>
              <a:t>, pval</a:t>
            </a:r>
            <a:r>
              <a:rPr lang="en-US" sz="1200" baseline="-25000" dirty="0"/>
              <a:t>n+2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F12AFC-32B9-4196-B3C3-D383B3894C82}"/>
              </a:ext>
            </a:extLst>
          </p:cNvPr>
          <p:cNvSpPr txBox="1"/>
          <p:nvPr/>
        </p:nvSpPr>
        <p:spPr>
          <a:xfrm>
            <a:off x="10692020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7114C6-6EE4-40C0-8956-8FCB809A04AD}"/>
              </a:ext>
            </a:extLst>
          </p:cNvPr>
          <p:cNvSpPr txBox="1"/>
          <p:nvPr/>
        </p:nvSpPr>
        <p:spPr>
          <a:xfrm>
            <a:off x="8996345" y="1121490"/>
            <a:ext cx="46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</a:t>
            </a:r>
            <a:endParaRPr lang="en-US" sz="12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D121CB-E9A6-4377-8EC7-996DCE7FE7F0}"/>
              </a:ext>
            </a:extLst>
          </p:cNvPr>
          <p:cNvSpPr txBox="1"/>
          <p:nvPr/>
        </p:nvSpPr>
        <p:spPr>
          <a:xfrm>
            <a:off x="2701997" y="254031"/>
            <a:ext cx="831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0.</a:t>
            </a:r>
            <a:r>
              <a:rPr lang="en-US" altLang="zh-TW" sz="1200" dirty="0"/>
              <a:t>  once cycle of sending job with </a:t>
            </a:r>
            <a:r>
              <a:rPr lang="en-US" altLang="zh-TW" sz="1200" dirty="0" err="1"/>
              <a:t>granularity</a:t>
            </a:r>
            <a:r>
              <a:rPr lang="en-US" altLang="zh-TW" sz="1200" baseline="-25000" dirty="0" err="1"/>
              <a:t>j</a:t>
            </a:r>
            <a:r>
              <a:rPr lang="en-US" altLang="zh-TW" sz="1200" baseline="-25000" dirty="0"/>
              <a:t> </a:t>
            </a:r>
            <a:r>
              <a:rPr lang="en-US" altLang="zh-TW" sz="1200" dirty="0"/>
              <a:t>is coming, start job sending process</a:t>
            </a:r>
            <a:endParaRPr lang="en-US" sz="12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4F65B1-838F-4233-AB9F-17D7266A0A61}"/>
              </a:ext>
            </a:extLst>
          </p:cNvPr>
          <p:cNvSpPr txBox="1"/>
          <p:nvPr/>
        </p:nvSpPr>
        <p:spPr>
          <a:xfrm>
            <a:off x="814448" y="3516892"/>
            <a:ext cx="8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Queue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617EB8-F045-43AF-929B-A0B60FED8684}"/>
              </a:ext>
            </a:extLst>
          </p:cNvPr>
          <p:cNvSpPr txBox="1"/>
          <p:nvPr/>
        </p:nvSpPr>
        <p:spPr>
          <a:xfrm>
            <a:off x="3305538" y="6333178"/>
            <a:ext cx="91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AI Agent</a:t>
            </a:r>
            <a:endParaRPr lang="en-US" sz="16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55A658-EF6A-403D-AD82-5D812BA0E7FF}"/>
              </a:ext>
            </a:extLst>
          </p:cNvPr>
          <p:cNvSpPr/>
          <p:nvPr/>
        </p:nvSpPr>
        <p:spPr>
          <a:xfrm>
            <a:off x="6819543" y="4490493"/>
            <a:ext cx="2596009" cy="2253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1309D-A351-4898-B9AB-57E1A05DFE86}"/>
              </a:ext>
            </a:extLst>
          </p:cNvPr>
          <p:cNvSpPr txBox="1"/>
          <p:nvPr/>
        </p:nvSpPr>
        <p:spPr>
          <a:xfrm>
            <a:off x="7610410" y="4858953"/>
            <a:ext cx="1191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POD: {</a:t>
            </a:r>
          </a:p>
          <a:p>
            <a:r>
              <a:rPr lang="en-US" sz="800" dirty="0"/>
              <a:t>     30s: {</a:t>
            </a:r>
          </a:p>
          <a:p>
            <a:r>
              <a:rPr lang="en-US" sz="800" dirty="0"/>
              <a:t>        “ns1/name1”: {</a:t>
            </a:r>
          </a:p>
          <a:p>
            <a:r>
              <a:rPr lang="zh-TW" altLang="en-US" sz="800" dirty="0"/>
              <a:t>             </a:t>
            </a:r>
            <a:r>
              <a:rPr lang="en-US" altLang="zh-TW" sz="800" dirty="0"/>
              <a:t>timestamp: xx,</a:t>
            </a:r>
          </a:p>
          <a:p>
            <a:r>
              <a:rPr lang="en-US" sz="800" dirty="0"/>
              <a:t>              </a:t>
            </a:r>
            <a:r>
              <a:rPr lang="en-US" sz="800" dirty="0" err="1"/>
              <a:t>newMId</a:t>
            </a:r>
            <a:r>
              <a:rPr lang="en-US" sz="800" dirty="0"/>
              <a:t>: </a:t>
            </a:r>
            <a:r>
              <a:rPr lang="en-US" sz="800" dirty="0" err="1"/>
              <a:t>yy</a:t>
            </a:r>
            <a:endParaRPr lang="en-US" sz="800" dirty="0"/>
          </a:p>
          <a:p>
            <a:r>
              <a:rPr lang="en-US" sz="800" dirty="0"/>
              <a:t>         }</a:t>
            </a:r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B575F4-55E1-4346-A54B-4CE7421E81A3}"/>
              </a:ext>
            </a:extLst>
          </p:cNvPr>
          <p:cNvSpPr txBox="1"/>
          <p:nvPr/>
        </p:nvSpPr>
        <p:spPr>
          <a:xfrm>
            <a:off x="7644485" y="4481882"/>
            <a:ext cx="103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map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2B9A1BC-DA09-4C47-8B52-71AFC36D12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182548" y="3971879"/>
            <a:ext cx="1765752" cy="2669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7C771497-424E-43E0-81FE-FAE2DEB88FA1}"/>
              </a:ext>
            </a:extLst>
          </p:cNvPr>
          <p:cNvSpPr/>
          <p:nvPr/>
        </p:nvSpPr>
        <p:spPr>
          <a:xfrm>
            <a:off x="1696259" y="4855938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6B2301-C0E2-497F-91BB-00422EBB02BA}"/>
              </a:ext>
            </a:extLst>
          </p:cNvPr>
          <p:cNvCxnSpPr>
            <a:cxnSpLocks/>
          </p:cNvCxnSpPr>
          <p:nvPr/>
        </p:nvCxnSpPr>
        <p:spPr>
          <a:xfrm>
            <a:off x="1696259" y="3990567"/>
            <a:ext cx="6276150" cy="1604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8683C05-4105-487F-9BA4-03485595111C}"/>
              </a:ext>
            </a:extLst>
          </p:cNvPr>
          <p:cNvSpPr txBox="1"/>
          <p:nvPr/>
        </p:nvSpPr>
        <p:spPr>
          <a:xfrm>
            <a:off x="14894" y="5388930"/>
            <a:ext cx="21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8.</a:t>
            </a:r>
            <a:r>
              <a:rPr lang="en-US" altLang="zh-TW" sz="1200" dirty="0"/>
              <a:t> Once model job is done, send complete job to queue to notify AI dispatcher</a:t>
            </a:r>
            <a:endParaRPr lang="en-US" sz="12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7C7495C-033F-4719-A0D0-C4F6BB1129B5}"/>
              </a:ext>
            </a:extLst>
          </p:cNvPr>
          <p:cNvSpPr/>
          <p:nvPr/>
        </p:nvSpPr>
        <p:spPr>
          <a:xfrm>
            <a:off x="4285075" y="4556395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636DAF-6FB7-4EE4-B1C6-3BD109D8A6E9}"/>
              </a:ext>
            </a:extLst>
          </p:cNvPr>
          <p:cNvSpPr txBox="1"/>
          <p:nvPr/>
        </p:nvSpPr>
        <p:spPr>
          <a:xfrm>
            <a:off x="2925535" y="3725721"/>
            <a:ext cx="22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6.</a:t>
            </a:r>
            <a:r>
              <a:rPr lang="en-US" altLang="zh-TW" sz="1200" dirty="0"/>
              <a:t> Send predict job of the target directly without any calculation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7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395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aidev</dc:creator>
  <cp:lastModifiedBy>aidev</cp:lastModifiedBy>
  <cp:revision>29</cp:revision>
  <dcterms:created xsi:type="dcterms:W3CDTF">2019-11-01T03:14:31Z</dcterms:created>
  <dcterms:modified xsi:type="dcterms:W3CDTF">2019-11-05T03:28:30Z</dcterms:modified>
</cp:coreProperties>
</file>