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57" r:id="rId5"/>
    <p:sldId id="258" r:id="rId6"/>
    <p:sldId id="266" r:id="rId8"/>
    <p:sldId id="267" r:id="rId9"/>
    <p:sldId id="259" r:id="rId10"/>
    <p:sldId id="260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一种简单的全同态加密算法</a:t>
            </a:r>
            <a:br>
              <a:rPr lang="zh-CN" altLang="en-US">
                <a:sym typeface="+mn-ea"/>
              </a:rPr>
            </a:b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一种简化的全同态加密算法</a:t>
            </a:r>
            <a:b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不把整数表达成一个多项式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 </a:t>
            </a:r>
            <a:r>
              <a:rPr lang="zh-CN" altLang="en-US"/>
              <a:t>在主流全同态加密中首先需要把整数表示成一个多项式，然后全部在多项式</a:t>
            </a:r>
            <a:r>
              <a:rPr lang="zh-CN" altLang="en-US">
                <a:sym typeface="+mn-ea"/>
              </a:rPr>
              <a:t>环</a:t>
            </a:r>
            <a:r>
              <a:rPr lang="zh-CN" altLang="en-US"/>
              <a:t>中进行</a:t>
            </a:r>
            <a:r>
              <a:rPr lang="zh-CN" altLang="en-US"/>
              <a:t>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-  </a:t>
            </a:r>
            <a:r>
              <a:rPr lang="zh-CN" altLang="en-US"/>
              <a:t>不使用多项式表示可以</a:t>
            </a:r>
            <a:r>
              <a:rPr lang="zh-CN" altLang="en-US">
                <a:sym typeface="+mn-ea"/>
              </a:rPr>
              <a:t>避免耗时</a:t>
            </a:r>
            <a:r>
              <a:rPr lang="zh-CN" altLang="en-US">
                <a:sym typeface="+mn-ea"/>
              </a:rPr>
              <a:t>的多项式运算的性能开支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不在密文</a:t>
            </a:r>
            <a:r>
              <a:rPr lang="zh-CN" altLang="en-US"/>
              <a:t>中添加噪音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- </a:t>
            </a:r>
            <a:r>
              <a:rPr lang="zh-CN" altLang="en-US"/>
              <a:t>主流全同态加密常常在密文中添加噪音，比如把明文</a:t>
            </a:r>
            <a:r>
              <a:rPr lang="en-US" altLang="zh-CN"/>
              <a:t> m </a:t>
            </a:r>
            <a:r>
              <a:rPr lang="zh-CN" altLang="en-US"/>
              <a:t>加密成</a:t>
            </a:r>
            <a:r>
              <a:rPr lang="en-US" altLang="zh-CN"/>
              <a:t> ( M + A * S + E * N) mod N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这里用大写字母表示的是多项式，</a:t>
            </a:r>
            <a:r>
              <a:rPr lang="en-US" altLang="zh-CN"/>
              <a:t>A, S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都是添加的随机噪音，噪音会累计让误差变大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</a:t>
            </a:r>
            <a:r>
              <a:rPr lang="zh-CN" altLang="en-US"/>
              <a:t>不在密文中添加噪音可以支持更多次运算，只要在模空间</a:t>
            </a:r>
            <a:r>
              <a:rPr lang="zh-CN" altLang="en-US"/>
              <a:t>范围内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密钥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生成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选取随机产生的两个安全大素数 </a:t>
            </a:r>
            <a:r>
              <a:rPr lang="en-US" altLang="zh-CN"/>
              <a:t>p</a:t>
            </a:r>
            <a:r>
              <a:rPr lang="zh-CN" altLang="en-US"/>
              <a:t> 和 </a:t>
            </a:r>
            <a:r>
              <a:rPr lang="en-US" altLang="zh-CN"/>
              <a:t>q</a:t>
            </a:r>
            <a:r>
              <a:rPr lang="zh-CN" altLang="en-US"/>
              <a:t>、</a:t>
            </a:r>
            <a:endParaRPr lang="zh-CN" altLang="en-US"/>
          </a:p>
          <a:p>
            <a:r>
              <a:rPr lang="zh-CN" altLang="en-US"/>
              <a:t> 计算乘积 </a:t>
            </a:r>
            <a:r>
              <a:rPr lang="en-US" altLang="zh-CN"/>
              <a:t>n </a:t>
            </a:r>
            <a:r>
              <a:rPr lang="zh-CN" altLang="en-US"/>
              <a:t>=</a:t>
            </a:r>
            <a:r>
              <a:rPr lang="en-US" altLang="zh-CN"/>
              <a:t> p * q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公钥：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私钥：</a:t>
            </a:r>
            <a:r>
              <a:rPr lang="en-US" altLang="zh-CN"/>
              <a:t>p, q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-  </a:t>
            </a: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光靠</a:t>
            </a:r>
            <a:r>
              <a:rPr lang="en-US" altLang="zh-CN"/>
              <a:t>n</a:t>
            </a:r>
            <a:r>
              <a:rPr lang="zh-CN" altLang="en-US"/>
              <a:t>不能完成加密，需要把所有数据都加密好之后</a:t>
            </a:r>
            <a:r>
              <a:rPr lang="zh-CN" altLang="en-US"/>
              <a:t>交出去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加解密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加密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</a:t>
            </a:r>
            <a:r>
              <a:rPr lang="zh-CN" altLang="en-US"/>
              <a:t>是明文，</a:t>
            </a:r>
            <a:r>
              <a:rPr lang="en-US" altLang="zh-CN"/>
              <a:t>c</a:t>
            </a:r>
            <a:r>
              <a:rPr lang="zh-CN" altLang="en-US"/>
              <a:t>是密文，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是一个随机数，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明文的取值范围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 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</a:t>
            </a:r>
            <a:r>
              <a:rPr lang="en-US" altLang="zh-CN">
                <a:sym typeface="+mn-ea"/>
              </a:rPr>
              <a:t> &lt;= m &lt;=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 = (m + p * r) mod 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解密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m = c mod p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</a:t>
            </a:r>
            <a:r>
              <a:rPr lang="en-US" altLang="zh-CN"/>
              <a:t> m &gt;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判定原来的明文为负数，需要减去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m = m - p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（解密推导过程见</a:t>
            </a:r>
            <a:r>
              <a:rPr lang="zh-CN" altLang="en-US"/>
              <a:t>下一页）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算法安全性</a:t>
            </a:r>
            <a:r>
              <a:rPr lang="zh-CN" altLang="en-US">
                <a:sym typeface="+mn-ea"/>
              </a:rPr>
              <a:t>依据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根据大整数因子分解难题，在只知道大整数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的情况下，是很难把它的因子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逆向求出来的。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解密过程</a:t>
            </a:r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en-US"/>
              <a:t>明文的取值范围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 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「</a:t>
            </a:r>
            <a:r>
              <a:rPr lang="en-US" altLang="zh-CN"/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」</a:t>
            </a:r>
            <a:r>
              <a:rPr lang="en-US" altLang="zh-CN"/>
              <a:t> &lt;= m &lt;=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推出</a:t>
            </a:r>
            <a:r>
              <a:rPr lang="en-US" altLang="zh-CN"/>
              <a:t>  m mod n = 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 (p * r) mod n = </a:t>
            </a:r>
            <a:r>
              <a:rPr lang="zh-CN" altLang="en-US"/>
              <a:t>（</a:t>
            </a:r>
            <a:r>
              <a:rPr lang="en-US" altLang="zh-CN"/>
              <a:t>p * r</a:t>
            </a:r>
            <a:r>
              <a:rPr lang="zh-CN" altLang="en-US"/>
              <a:t>）</a:t>
            </a:r>
            <a:r>
              <a:rPr lang="en-US" altLang="zh-CN"/>
              <a:t>mod (p * q) = ( r mod q ) * 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 </a:t>
            </a:r>
            <a:r>
              <a:rPr lang="zh-CN" altLang="en-US"/>
              <a:t>密文</a:t>
            </a:r>
            <a:r>
              <a:rPr lang="en-US" altLang="zh-CN"/>
              <a:t> c = (m + p * r) mod n = m mod n + </a:t>
            </a:r>
            <a:r>
              <a:rPr lang="en-US" altLang="zh-CN">
                <a:sym typeface="+mn-ea"/>
              </a:rPr>
              <a:t>(p * r)</a:t>
            </a:r>
            <a:r>
              <a:rPr lang="en-US" altLang="zh-CN"/>
              <a:t> mod n = m + </a:t>
            </a:r>
            <a:r>
              <a:rPr lang="en-US" altLang="zh-CN">
                <a:sym typeface="+mn-ea"/>
              </a:rPr>
              <a:t>( r mod q ) * 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 </a:t>
            </a:r>
            <a:r>
              <a:rPr lang="zh-CN" altLang="en-US"/>
              <a:t>所以在解密的时候</a:t>
            </a:r>
            <a:r>
              <a:rPr lang="en-US" altLang="zh-CN"/>
              <a:t> c mod p = m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明文的取值范围限制的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明文的取值范围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 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「</a:t>
            </a:r>
            <a:r>
              <a:rPr lang="en-US" altLang="zh-CN"/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」</a:t>
            </a:r>
            <a:r>
              <a:rPr lang="en-US" altLang="zh-CN"/>
              <a:t> &lt;= m &lt;=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在解密后如果</a:t>
            </a:r>
            <a:r>
              <a:rPr lang="en-US" altLang="zh-CN"/>
              <a:t> m &gt;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判定为负数，需要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再减去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m = m - 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例证如下：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假设</a:t>
            </a:r>
            <a:r>
              <a:rPr lang="en-US" altLang="zh-CN"/>
              <a:t> p = 11, q = 13,  n = p * q = 143,   </a:t>
            </a:r>
            <a:r>
              <a:rPr lang="zh-CN" altLang="en-US"/>
              <a:t>那么明文</a:t>
            </a:r>
            <a:r>
              <a:rPr lang="en-US" altLang="zh-CN"/>
              <a:t>m</a:t>
            </a:r>
            <a:r>
              <a:rPr lang="zh-CN" altLang="en-US"/>
              <a:t>的取值范围应该是</a:t>
            </a:r>
            <a:r>
              <a:rPr lang="en-US" altLang="zh-CN"/>
              <a:t> [-6, 5],  </a:t>
            </a:r>
            <a:r>
              <a:rPr lang="zh-CN" altLang="en-US"/>
              <a:t>假设</a:t>
            </a:r>
            <a:r>
              <a:rPr lang="en-US" altLang="zh-CN"/>
              <a:t> m = -5, </a:t>
            </a:r>
            <a:r>
              <a:rPr lang="zh-CN" altLang="en-US"/>
              <a:t>随机数</a:t>
            </a:r>
            <a:r>
              <a:rPr lang="en-US" altLang="zh-CN"/>
              <a:t>r = 99,  </a:t>
            </a:r>
            <a:r>
              <a:rPr lang="zh-CN" altLang="en-US"/>
              <a:t>那么密文为</a:t>
            </a:r>
            <a:r>
              <a:rPr lang="en-US" altLang="zh-CN"/>
              <a:t> c = (m + p * r) mod n = (-5 + 11 * 99) mod 143 = 83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则在解密时，</a:t>
            </a:r>
            <a:r>
              <a:rPr lang="en-US" altLang="zh-CN"/>
              <a:t> m = c mod p = 83 mod 11 = 6,  </a:t>
            </a:r>
            <a:r>
              <a:rPr lang="zh-CN" altLang="en-US"/>
              <a:t>判定下来</a:t>
            </a:r>
            <a:r>
              <a:rPr lang="en-US" altLang="zh-CN"/>
              <a:t>  6 &gt;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「</a:t>
            </a:r>
            <a:r>
              <a:rPr lang="en-US" altLang="zh-CN">
                <a:sym typeface="+mn-ea"/>
              </a:rPr>
              <a:t>p/2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」= 5,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其实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是个负数，进一步处理得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m = m - p = 6 -11 = -5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同态</a:t>
            </a:r>
            <a:r>
              <a:rPr lang="zh-CN" altLang="en-US"/>
              <a:t>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</a:t>
            </a:r>
            <a:r>
              <a:rPr lang="en-US" altLang="zh-CN"/>
              <a:t>2</a:t>
            </a:r>
            <a:r>
              <a:rPr lang="zh-CN" altLang="en-US"/>
              <a:t>密文，</a:t>
            </a:r>
            <a:r>
              <a:rPr lang="en-US" altLang="zh-CN"/>
              <a:t> c1</a:t>
            </a:r>
            <a:r>
              <a:rPr lang="zh-CN" altLang="en-US"/>
              <a:t>和</a:t>
            </a:r>
            <a:r>
              <a:rPr lang="en-US" altLang="zh-CN"/>
              <a:t>c2</a:t>
            </a:r>
            <a:endParaRPr lang="zh-CN" altLang="en-US"/>
          </a:p>
          <a:p>
            <a:pPr marL="0" indent="0">
              <a:buNone/>
            </a:pPr>
            <a:r>
              <a:rPr lang="en-US"/>
              <a:t>c1 =（m1 + p * r1）mod n</a:t>
            </a:r>
            <a:endParaRPr lang="en-US"/>
          </a:p>
          <a:p>
            <a:pPr marL="0" indent="0">
              <a:buNone/>
            </a:pPr>
            <a:r>
              <a:rPr lang="en-US"/>
              <a:t>c2 =（m2 + p * r2）mod 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则</a:t>
            </a:r>
            <a:r>
              <a:rPr lang="en-US"/>
              <a:t>有：</a:t>
            </a:r>
            <a:endParaRPr lang="en-US"/>
          </a:p>
          <a:p>
            <a:pPr marL="0" indent="0">
              <a:buNone/>
            </a:pPr>
            <a:r>
              <a:rPr lang="en-US"/>
              <a:t>c3 = c1 + c2 =（m1 + m2 + p * (r1 + r2)) mod n</a:t>
            </a:r>
            <a:endParaRPr lang="en-US"/>
          </a:p>
          <a:p>
            <a:pPr marL="0" indent="0">
              <a:buNone/>
            </a:pPr>
            <a:r>
              <a:rPr lang="en-US"/>
              <a:t>                  =  </a:t>
            </a:r>
            <a:r>
              <a:rPr lang="en-US">
                <a:sym typeface="+mn-ea"/>
              </a:rPr>
              <a:t>(m1 + m2 + p * r3) mod 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同态</a:t>
            </a:r>
            <a:r>
              <a:rPr lang="zh-CN" altLang="en-US"/>
              <a:t>乘法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</a:t>
            </a:r>
            <a:r>
              <a:rPr lang="en-US" altLang="zh-CN"/>
              <a:t>2</a:t>
            </a:r>
            <a:r>
              <a:rPr lang="zh-CN" altLang="en-US"/>
              <a:t>密文，</a:t>
            </a:r>
            <a:r>
              <a:rPr lang="en-US" altLang="zh-CN"/>
              <a:t> c1</a:t>
            </a:r>
            <a:r>
              <a:rPr lang="zh-CN" altLang="en-US"/>
              <a:t>和</a:t>
            </a:r>
            <a:r>
              <a:rPr lang="en-US" altLang="zh-CN"/>
              <a:t>c2</a:t>
            </a:r>
            <a:endParaRPr lang="zh-CN" altLang="en-US"/>
          </a:p>
          <a:p>
            <a:pPr marL="0" indent="0">
              <a:buNone/>
            </a:pPr>
            <a:r>
              <a:rPr lang="en-US"/>
              <a:t>c1 =（m1 + p * r1）mod n</a:t>
            </a:r>
            <a:endParaRPr lang="en-US"/>
          </a:p>
          <a:p>
            <a:pPr marL="0" indent="0">
              <a:buNone/>
            </a:pPr>
            <a:r>
              <a:rPr lang="en-US"/>
              <a:t>c2 =（m2 + p * r2）mod 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则</a:t>
            </a:r>
            <a:r>
              <a:rPr lang="en-US"/>
              <a:t>有：</a:t>
            </a:r>
            <a:endParaRPr lang="en-US"/>
          </a:p>
          <a:p>
            <a:pPr marL="0" indent="0">
              <a:buNone/>
            </a:pPr>
            <a:r>
              <a:rPr lang="en-US"/>
              <a:t>c3 = c1 * c2 =（m1 * m2 +  m1 * p * r2 + m2 * p * r1 + p * p * r1 * r2) mod n</a:t>
            </a:r>
            <a:endParaRPr lang="en-US"/>
          </a:p>
          <a:p>
            <a:pPr marL="0" indent="0">
              <a:buNone/>
            </a:pPr>
            <a:r>
              <a:rPr lang="en-US"/>
              <a:t>                  =  (m1 * m2 + p * r3) mod 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Y2I1YjE1Y2Q4Mzg1MDkyMWMzNDE3MzgzMDkyMmNiMD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86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一种简单的全同态加密算法 </vt:lpstr>
      <vt:lpstr> 一种简化的全同态加密算法 </vt:lpstr>
      <vt:lpstr>密钥生成</vt:lpstr>
      <vt:lpstr>加解密</vt:lpstr>
      <vt:lpstr>解密过程推导</vt:lpstr>
      <vt:lpstr>明文的取值范围限制的原因</vt:lpstr>
      <vt:lpstr>同态加法</vt:lpstr>
      <vt:lpstr>同态乘法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阿彬</cp:lastModifiedBy>
  <cp:revision>225</cp:revision>
  <dcterms:created xsi:type="dcterms:W3CDTF">2019-06-19T02:08:00Z</dcterms:created>
  <dcterms:modified xsi:type="dcterms:W3CDTF">2022-05-30T15:41:16Z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F1E5B46415154365AA1625C67BEAE6A4</vt:lpwstr>
  </property>
</Properties>
</file>