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Comforta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mfortaa-regular.fntdata"/><Relationship Id="rId14" Type="http://schemas.openxmlformats.org/officeDocument/2006/relationships/slide" Target="slides/slide9.xml"/><Relationship Id="rId16"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a7b414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a7b414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a7b4147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a7b4147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a7b4147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a7b4147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a7b4147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a7b4147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a7b4147b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a7b4147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a7b4147b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a7b4147b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a7b4147b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a7b4147b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a7b4147b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a7b4147b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a.wikipedia.org/wiki/Sigil_(programari)" TargetMode="External"/><Relationship Id="rId4" Type="http://schemas.openxmlformats.org/officeDocument/2006/relationships/hyperlink" Target="https://ca.wikipedia.org/wiki/EPUB" TargetMode="External"/><Relationship Id="rId5" Type="http://schemas.openxmlformats.org/officeDocument/2006/relationships/hyperlink" Target="https://digital-editorial.com/el-formato-epub/" TargetMode="External"/><Relationship Id="rId6" Type="http://schemas.openxmlformats.org/officeDocument/2006/relationships/hyperlink" Target="https://www.samarugo.com/2021/01/tres-programas-para-crear-un-ebook.html" TargetMode="External"/><Relationship Id="rId7" Type="http://schemas.openxmlformats.org/officeDocument/2006/relationships/hyperlink" Target="http://idpf.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a"/>
              <a:t>Maquetació amb sigil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t>Fet per: Jordi Eche i Alex Leon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Index</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ca"/>
              <a:t>Que és el sigil?</a:t>
            </a:r>
            <a:endParaRPr/>
          </a:p>
          <a:p>
            <a:pPr indent="-342900" lvl="0" marL="457200" rtl="0" algn="l">
              <a:spcBef>
                <a:spcPts val="0"/>
              </a:spcBef>
              <a:spcAft>
                <a:spcPts val="0"/>
              </a:spcAft>
              <a:buSzPts val="1800"/>
              <a:buAutoNum type="arabicPeriod"/>
            </a:pPr>
            <a:r>
              <a:rPr lang="ca"/>
              <a:t>Que és EPUB?</a:t>
            </a:r>
            <a:endParaRPr/>
          </a:p>
          <a:p>
            <a:pPr indent="-342900" lvl="0" marL="457200" rtl="0" algn="l">
              <a:spcBef>
                <a:spcPts val="0"/>
              </a:spcBef>
              <a:spcAft>
                <a:spcPts val="0"/>
              </a:spcAft>
              <a:buSzPts val="1800"/>
              <a:buAutoNum type="arabicPeriod"/>
            </a:pPr>
            <a:r>
              <a:rPr lang="ca"/>
              <a:t>Característiques del </a:t>
            </a:r>
            <a:r>
              <a:rPr lang="ca"/>
              <a:t>EPUB?</a:t>
            </a:r>
            <a:endParaRPr/>
          </a:p>
          <a:p>
            <a:pPr indent="-342900" lvl="0" marL="457200" rtl="0" algn="l">
              <a:spcBef>
                <a:spcPts val="0"/>
              </a:spcBef>
              <a:spcAft>
                <a:spcPts val="0"/>
              </a:spcAft>
              <a:buSzPts val="1800"/>
              <a:buAutoNum type="arabicPeriod"/>
            </a:pPr>
            <a:r>
              <a:rPr lang="ca"/>
              <a:t>Ava</a:t>
            </a:r>
            <a:r>
              <a:rPr lang="ca"/>
              <a:t>ntatges i desavantatges del sigil</a:t>
            </a:r>
            <a:endParaRPr/>
          </a:p>
          <a:p>
            <a:pPr indent="-342900" lvl="0" marL="457200" rtl="0" algn="l">
              <a:spcBef>
                <a:spcPts val="0"/>
              </a:spcBef>
              <a:spcAft>
                <a:spcPts val="0"/>
              </a:spcAft>
              <a:buSzPts val="1800"/>
              <a:buAutoNum type="arabicPeriod"/>
            </a:pPr>
            <a:r>
              <a:rPr lang="ca"/>
              <a:t>Avantatges del EPUB</a:t>
            </a:r>
            <a:endParaRPr/>
          </a:p>
          <a:p>
            <a:pPr indent="-342900" lvl="0" marL="457200" rtl="0" algn="l">
              <a:spcBef>
                <a:spcPts val="0"/>
              </a:spcBef>
              <a:spcAft>
                <a:spcPts val="0"/>
              </a:spcAft>
              <a:buSzPts val="1800"/>
              <a:buAutoNum type="arabicPeriod"/>
            </a:pPr>
            <a:r>
              <a:rPr lang="ca"/>
              <a:t>Formats d’e-books</a:t>
            </a:r>
            <a:endParaRPr/>
          </a:p>
          <a:p>
            <a:pPr indent="-342900" lvl="0" marL="457200" rtl="0" algn="l">
              <a:spcBef>
                <a:spcPts val="0"/>
              </a:spcBef>
              <a:spcAft>
                <a:spcPts val="0"/>
              </a:spcAft>
              <a:buSzPts val="1800"/>
              <a:buAutoNum type="arabicPeriod"/>
            </a:pPr>
            <a:r>
              <a:rPr lang="ca"/>
              <a:t>Bibliografia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Que és el sigil?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sz="1100">
                <a:solidFill>
                  <a:srgbClr val="202122"/>
                </a:solidFill>
                <a:highlight>
                  <a:srgbClr val="FFFFFF"/>
                </a:highlight>
              </a:rPr>
              <a:t>Sigil és un programa </a:t>
            </a:r>
            <a:r>
              <a:rPr lang="ca" sz="1100">
                <a:solidFill>
                  <a:srgbClr val="202122"/>
                </a:solidFill>
                <a:highlight>
                  <a:srgbClr val="FFFFFF"/>
                </a:highlight>
              </a:rPr>
              <a:t>informàtic</a:t>
            </a:r>
            <a:r>
              <a:rPr lang="ca" sz="1100">
                <a:solidFill>
                  <a:srgbClr val="202122"/>
                </a:solidFill>
                <a:highlight>
                  <a:srgbClr val="FFFFFF"/>
                </a:highlight>
              </a:rPr>
              <a:t> lliure i de codi obert que permet editar e-books de tipus EPUB. Fou creat per Strahinja Val Marković el 2009.</a:t>
            </a:r>
            <a:endParaRPr sz="1100"/>
          </a:p>
        </p:txBody>
      </p:sp>
      <p:pic>
        <p:nvPicPr>
          <p:cNvPr id="68" name="Google Shape;68;p15"/>
          <p:cNvPicPr preferRelativeResize="0"/>
          <p:nvPr/>
        </p:nvPicPr>
        <p:blipFill>
          <a:blip r:embed="rId3">
            <a:alphaModFix/>
          </a:blip>
          <a:stretch>
            <a:fillRect/>
          </a:stretch>
        </p:blipFill>
        <p:spPr>
          <a:xfrm>
            <a:off x="2707575" y="1846625"/>
            <a:ext cx="2438400" cy="243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Que és el EPUB?</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sz="1050">
                <a:solidFill>
                  <a:srgbClr val="202122"/>
                </a:solidFill>
                <a:highlight>
                  <a:srgbClr val="FFFFFF"/>
                </a:highlight>
              </a:rPr>
              <a:t>El format EPUB (acrònim en anglès de </a:t>
            </a:r>
            <a:r>
              <a:rPr i="1" lang="ca" sz="1050">
                <a:solidFill>
                  <a:srgbClr val="202122"/>
                </a:solidFill>
                <a:highlight>
                  <a:srgbClr val="FFFFFF"/>
                </a:highlight>
              </a:rPr>
              <a:t>electronic publication</a:t>
            </a:r>
            <a:r>
              <a:rPr lang="ca" sz="1050">
                <a:solidFill>
                  <a:srgbClr val="202122"/>
                </a:solidFill>
                <a:highlight>
                  <a:srgbClr val="FFFFFF"/>
                </a:highlight>
              </a:rPr>
              <a:t> -publicació electrònica-) és un </a:t>
            </a:r>
            <a:r>
              <a:rPr lang="ca" sz="1050">
                <a:solidFill>
                  <a:srgbClr val="202122"/>
                </a:solidFill>
                <a:highlight>
                  <a:srgbClr val="FFFFFF"/>
                </a:highlight>
              </a:rPr>
              <a:t>estàndard</a:t>
            </a:r>
            <a:r>
              <a:rPr lang="ca" sz="1050">
                <a:solidFill>
                  <a:srgbClr val="202122"/>
                </a:solidFill>
                <a:highlight>
                  <a:srgbClr val="FFFFFF"/>
                </a:highlight>
              </a:rPr>
              <a:t> obert de llibre </a:t>
            </a:r>
            <a:r>
              <a:rPr lang="ca" sz="1050">
                <a:solidFill>
                  <a:srgbClr val="202122"/>
                </a:solidFill>
                <a:highlight>
                  <a:srgbClr val="FFFFFF"/>
                </a:highlight>
              </a:rPr>
              <a:t>electrònic</a:t>
            </a:r>
            <a:r>
              <a:rPr lang="ca" sz="1050">
                <a:solidFill>
                  <a:srgbClr val="202122"/>
                </a:solidFill>
                <a:highlight>
                  <a:srgbClr val="FFFFFF"/>
                </a:highlight>
              </a:rPr>
              <a:t>.</a:t>
            </a:r>
            <a:endParaRPr/>
          </a:p>
        </p:txBody>
      </p:sp>
      <p:pic>
        <p:nvPicPr>
          <p:cNvPr id="75" name="Google Shape;75;p16"/>
          <p:cNvPicPr preferRelativeResize="0"/>
          <p:nvPr/>
        </p:nvPicPr>
        <p:blipFill>
          <a:blip r:embed="rId3">
            <a:alphaModFix/>
          </a:blip>
          <a:stretch>
            <a:fillRect/>
          </a:stretch>
        </p:blipFill>
        <p:spPr>
          <a:xfrm>
            <a:off x="2718000" y="2029288"/>
            <a:ext cx="2133600"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Característiques del EPUB?</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ca" sz="1200">
                <a:solidFill>
                  <a:schemeClr val="dk1"/>
                </a:solidFill>
                <a:highlight>
                  <a:srgbClr val="FFFFFF"/>
                </a:highlight>
                <a:latin typeface="Comfortaa"/>
                <a:ea typeface="Comfortaa"/>
                <a:cs typeface="Comfortaa"/>
                <a:sym typeface="Comfortaa"/>
              </a:rPr>
              <a:t>Text fluid. Gràcies a això podem llegir a qualsevol mida de pantalla i el text s'ajusta automàticament.</a:t>
            </a:r>
            <a:endParaRPr sz="1200">
              <a:solidFill>
                <a:schemeClr val="dk1"/>
              </a:solidFill>
              <a:highlight>
                <a:srgbClr val="FFFFFF"/>
              </a:highlight>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rPr lang="ca" sz="1200">
                <a:solidFill>
                  <a:schemeClr val="dk1"/>
                </a:solidFill>
                <a:highlight>
                  <a:srgbClr val="FFFFFF"/>
                </a:highlight>
                <a:latin typeface="Comfortaa"/>
                <a:ea typeface="Comfortaa"/>
                <a:cs typeface="Comfortaa"/>
                <a:sym typeface="Comfortaa"/>
              </a:rPr>
              <a:t>Format de text. El text pot ser ajustat a les necessitats del lector quant a mida, tipus de lletra, color i fons.</a:t>
            </a:r>
            <a:endParaRPr sz="1200">
              <a:solidFill>
                <a:schemeClr val="dk1"/>
              </a:solidFill>
              <a:highlight>
                <a:srgbClr val="FFFFFF"/>
              </a:highlight>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rPr lang="ca" sz="1200">
                <a:solidFill>
                  <a:schemeClr val="dk1"/>
                </a:solidFill>
                <a:highlight>
                  <a:srgbClr val="FFFFFF"/>
                </a:highlight>
                <a:latin typeface="Comfortaa"/>
                <a:ea typeface="Comfortaa"/>
                <a:cs typeface="Comfortaa"/>
                <a:sym typeface="Comfortaa"/>
              </a:rPr>
              <a:t>Contingut fix. Per a un llibre que contingui text pur és ideal que aquest sigui fluid, però en el cas de llibres basats en imatges, també tenim l'opció de crear ePubs amb contingut fix, que és molt semblant a llegir un PDF, però en un format específic per a llibres digitals.</a:t>
            </a:r>
            <a:endParaRPr sz="1200">
              <a:solidFill>
                <a:schemeClr val="dk1"/>
              </a:solidFill>
              <a:highlight>
                <a:srgbClr val="FFFFFF"/>
              </a:highlight>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rPr lang="ca" sz="1200">
                <a:solidFill>
                  <a:schemeClr val="dk1"/>
                </a:solidFill>
                <a:highlight>
                  <a:srgbClr val="FFFFFF"/>
                </a:highlight>
                <a:latin typeface="Comfortaa"/>
                <a:ea typeface="Comfortaa"/>
                <a:cs typeface="Comfortaa"/>
                <a:sym typeface="Comfortaa"/>
              </a:rPr>
              <a:t>HTML i CSS. Els llibres digitals estan basats en HTML i CSS com les pàgines web, per la qual cosa podem fer pràcticament el mateix que amb les pàgines.</a:t>
            </a:r>
            <a:endParaRPr sz="1200">
              <a:solidFill>
                <a:schemeClr val="dk1"/>
              </a:solidFill>
              <a:highlight>
                <a:srgbClr val="FFFFFF"/>
              </a:highlight>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rPr lang="ca" sz="1200">
                <a:solidFill>
                  <a:schemeClr val="dk1"/>
                </a:solidFill>
                <a:highlight>
                  <a:srgbClr val="FFFFFF"/>
                </a:highlight>
                <a:latin typeface="Comfortaa"/>
                <a:ea typeface="Comfortaa"/>
                <a:cs typeface="Comfortaa"/>
                <a:sym typeface="Comfortaa"/>
              </a:rPr>
              <a:t>Altres característiques. Marcar o desar pàgines, anotacions, MathML i gestió de drets digitals (DRM).</a:t>
            </a:r>
            <a:endParaRPr sz="1200">
              <a:solidFill>
                <a:schemeClr val="dk1"/>
              </a:solidFill>
              <a:highlight>
                <a:srgbClr val="FFFFFF"/>
              </a:highlight>
              <a:latin typeface="Comfortaa"/>
              <a:ea typeface="Comfortaa"/>
              <a:cs typeface="Comfortaa"/>
              <a:sym typeface="Comfortaa"/>
            </a:endParaRPr>
          </a:p>
          <a:p>
            <a:pPr indent="0" lvl="0" marL="0" rtl="0" algn="l">
              <a:spcBef>
                <a:spcPts val="1200"/>
              </a:spcBef>
              <a:spcAft>
                <a:spcPts val="1200"/>
              </a:spcAft>
              <a:buNone/>
            </a:pPr>
            <a:r>
              <a:t/>
            </a:r>
            <a:endParaRPr sz="1200">
              <a:solidFill>
                <a:schemeClr val="dk1"/>
              </a:solidFill>
              <a:highlight>
                <a:srgbClr val="FFFFFF"/>
              </a:highlight>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Avantatges i </a:t>
            </a:r>
            <a:r>
              <a:rPr lang="ca"/>
              <a:t>desavantatges</a:t>
            </a:r>
            <a:r>
              <a:rPr lang="ca"/>
              <a:t> del sigil</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sz="700"/>
              <a:t>Avantatges</a:t>
            </a:r>
            <a:r>
              <a:rPr b="1" lang="ca" sz="700"/>
              <a:t>:</a:t>
            </a:r>
            <a:endParaRPr b="1" sz="700"/>
          </a:p>
          <a:p>
            <a:pPr indent="0" lvl="0" marL="0" rtl="0" algn="l">
              <a:spcBef>
                <a:spcPts val="1200"/>
              </a:spcBef>
              <a:spcAft>
                <a:spcPts val="0"/>
              </a:spcAft>
              <a:buNone/>
            </a:pPr>
            <a:r>
              <a:rPr lang="ca" sz="700">
                <a:solidFill>
                  <a:srgbClr val="222222"/>
                </a:solidFill>
                <a:highlight>
                  <a:schemeClr val="lt1"/>
                </a:highlight>
              </a:rPr>
              <a:t>Gratuït, multiplataforma i està traduït a l'espanyol</a:t>
            </a:r>
            <a:endParaRPr sz="700">
              <a:solidFill>
                <a:srgbClr val="222222"/>
              </a:solidFill>
              <a:highlight>
                <a:schemeClr val="lt1"/>
              </a:highlight>
            </a:endParaRPr>
          </a:p>
          <a:p>
            <a:pPr indent="0" lvl="0" marL="0" rtl="0" algn="l">
              <a:spcBef>
                <a:spcPts val="1200"/>
              </a:spcBef>
              <a:spcAft>
                <a:spcPts val="0"/>
              </a:spcAft>
              <a:buClr>
                <a:schemeClr val="dk1"/>
              </a:buClr>
              <a:buSzPts val="1100"/>
              <a:buFont typeface="Arial"/>
              <a:buNone/>
            </a:pPr>
            <a:r>
              <a:rPr lang="ca" sz="700">
                <a:solidFill>
                  <a:srgbClr val="222222"/>
                </a:solidFill>
                <a:highlight>
                  <a:schemeClr val="lt1"/>
                </a:highlight>
              </a:rPr>
              <a:t>Amb diferència, el codi és el més net</a:t>
            </a:r>
            <a:endParaRPr sz="700">
              <a:solidFill>
                <a:srgbClr val="222222"/>
              </a:solidFill>
              <a:highlight>
                <a:schemeClr val="lt1"/>
              </a:highlight>
            </a:endParaRPr>
          </a:p>
          <a:p>
            <a:pPr indent="0" lvl="0" marL="0" rtl="0" algn="l">
              <a:spcBef>
                <a:spcPts val="1200"/>
              </a:spcBef>
              <a:spcAft>
                <a:spcPts val="0"/>
              </a:spcAft>
              <a:buClr>
                <a:schemeClr val="dk1"/>
              </a:buClr>
              <a:buSzPts val="1100"/>
              <a:buFont typeface="Arial"/>
              <a:buNone/>
            </a:pPr>
            <a:r>
              <a:rPr lang="ca" sz="700">
                <a:solidFill>
                  <a:srgbClr val="222222"/>
                </a:solidFill>
                <a:highlight>
                  <a:schemeClr val="lt1"/>
                </a:highlight>
              </a:rPr>
              <a:t>Et permet un control total sobre el disseny del teu llibre</a:t>
            </a:r>
            <a:endParaRPr sz="700">
              <a:solidFill>
                <a:srgbClr val="222222"/>
              </a:solidFill>
              <a:highlight>
                <a:schemeClr val="lt1"/>
              </a:highlight>
            </a:endParaRPr>
          </a:p>
          <a:p>
            <a:pPr indent="0" lvl="0" marL="0" rtl="0" algn="l">
              <a:spcBef>
                <a:spcPts val="1200"/>
              </a:spcBef>
              <a:spcAft>
                <a:spcPts val="0"/>
              </a:spcAft>
              <a:buClr>
                <a:schemeClr val="dk1"/>
              </a:buClr>
              <a:buSzPts val="1100"/>
              <a:buFont typeface="Arial"/>
              <a:buNone/>
            </a:pPr>
            <a:r>
              <a:rPr lang="ca" sz="700">
                <a:solidFill>
                  <a:srgbClr val="222222"/>
                </a:solidFill>
                <a:highlight>
                  <a:schemeClr val="lt1"/>
                </a:highlight>
              </a:rPr>
              <a:t>Posseeix funció de vista prèvia</a:t>
            </a:r>
            <a:endParaRPr sz="700">
              <a:solidFill>
                <a:srgbClr val="222222"/>
              </a:solidFill>
              <a:highlight>
                <a:schemeClr val="lt1"/>
              </a:highlight>
            </a:endParaRPr>
          </a:p>
          <a:p>
            <a:pPr indent="0" lvl="0" marL="0" rtl="0" algn="l">
              <a:spcBef>
                <a:spcPts val="1200"/>
              </a:spcBef>
              <a:spcAft>
                <a:spcPts val="0"/>
              </a:spcAft>
              <a:buClr>
                <a:schemeClr val="dk1"/>
              </a:buClr>
              <a:buSzPts val="1100"/>
              <a:buFont typeface="Arial"/>
              <a:buNone/>
            </a:pPr>
            <a:r>
              <a:rPr lang="ca" sz="700">
                <a:solidFill>
                  <a:srgbClr val="222222"/>
                </a:solidFill>
                <a:highlight>
                  <a:schemeClr val="lt1"/>
                </a:highlight>
              </a:rPr>
              <a:t>Ve amb un manual molt complet i hi ha molta documentació, publicacions i cursos a Internet</a:t>
            </a:r>
            <a:endParaRPr sz="700">
              <a:solidFill>
                <a:srgbClr val="222222"/>
              </a:solidFill>
              <a:highlight>
                <a:schemeClr val="lt1"/>
              </a:highlight>
            </a:endParaRPr>
          </a:p>
          <a:p>
            <a:pPr indent="0" lvl="0" marL="0" rtl="0" algn="l">
              <a:spcBef>
                <a:spcPts val="1200"/>
              </a:spcBef>
              <a:spcAft>
                <a:spcPts val="0"/>
              </a:spcAft>
              <a:buClr>
                <a:schemeClr val="dk1"/>
              </a:buClr>
              <a:buSzPts val="1100"/>
              <a:buFont typeface="Arial"/>
              <a:buNone/>
            </a:pPr>
            <a:r>
              <a:rPr lang="ca" sz="700">
                <a:solidFill>
                  <a:srgbClr val="222222"/>
                </a:solidFill>
                <a:highlight>
                  <a:schemeClr val="lt1"/>
                </a:highlight>
              </a:rPr>
              <a:t>Si no estàs familiaritzat amb la codificació pots fer servir el programa PageEdit que ofereix una interfície wysiwyg</a:t>
            </a:r>
            <a:endParaRPr sz="700">
              <a:solidFill>
                <a:srgbClr val="222222"/>
              </a:solidFill>
              <a:highlight>
                <a:schemeClr val="lt1"/>
              </a:highlight>
            </a:endParaRPr>
          </a:p>
          <a:p>
            <a:pPr indent="0" lvl="0" marL="0" rtl="0" algn="l">
              <a:spcBef>
                <a:spcPts val="1200"/>
              </a:spcBef>
              <a:spcAft>
                <a:spcPts val="0"/>
              </a:spcAft>
              <a:buNone/>
            </a:pPr>
            <a:r>
              <a:rPr b="1" lang="ca" sz="700"/>
              <a:t>Desavantatges</a:t>
            </a:r>
            <a:r>
              <a:rPr b="1" lang="ca" sz="700"/>
              <a:t>:</a:t>
            </a:r>
            <a:endParaRPr b="1" sz="700"/>
          </a:p>
          <a:p>
            <a:pPr indent="0" lvl="0" marL="0" rtl="0" algn="just">
              <a:lnSpc>
                <a:spcPct val="140000"/>
              </a:lnSpc>
              <a:spcBef>
                <a:spcPts val="1200"/>
              </a:spcBef>
              <a:spcAft>
                <a:spcPts val="0"/>
              </a:spcAft>
              <a:buNone/>
            </a:pPr>
            <a:r>
              <a:rPr lang="ca" sz="700">
                <a:solidFill>
                  <a:schemeClr val="dk1"/>
                </a:solidFill>
              </a:rPr>
              <a:t>La seva corba d'aprenentatge és mitjana-alta en funció dels resultats que vulguis obtenir</a:t>
            </a:r>
            <a:endParaRPr sz="700">
              <a:solidFill>
                <a:schemeClr val="dk1"/>
              </a:solidFill>
            </a:endParaRPr>
          </a:p>
          <a:p>
            <a:pPr indent="0" lvl="0" marL="0" rtl="0" algn="just">
              <a:lnSpc>
                <a:spcPct val="140000"/>
              </a:lnSpc>
              <a:spcBef>
                <a:spcPts val="1400"/>
              </a:spcBef>
              <a:spcAft>
                <a:spcPts val="0"/>
              </a:spcAft>
              <a:buNone/>
            </a:pPr>
            <a:r>
              <a:rPr lang="ca" sz="700">
                <a:solidFill>
                  <a:schemeClr val="dk1"/>
                </a:solidFill>
              </a:rPr>
              <a:t>Has de conèixer HTML i CSS si vols obtenir resultats professionals</a:t>
            </a:r>
            <a:endParaRPr sz="700">
              <a:solidFill>
                <a:schemeClr val="dk1"/>
              </a:solidFill>
            </a:endParaRPr>
          </a:p>
          <a:p>
            <a:pPr indent="0" lvl="0" marL="0" rtl="0" algn="just">
              <a:lnSpc>
                <a:spcPct val="140000"/>
              </a:lnSpc>
              <a:spcBef>
                <a:spcPts val="1400"/>
              </a:spcBef>
              <a:spcAft>
                <a:spcPts val="0"/>
              </a:spcAft>
              <a:buNone/>
            </a:pPr>
            <a:r>
              <a:rPr lang="ca" sz="700">
                <a:solidFill>
                  <a:schemeClr val="dk1"/>
                </a:solidFill>
              </a:rPr>
              <a:t>La seva interfície és més semblant a un editor de codi que a un processador de textos</a:t>
            </a:r>
            <a:endParaRPr sz="700">
              <a:solidFill>
                <a:schemeClr val="dk1"/>
              </a:solidFill>
            </a:endParaRPr>
          </a:p>
          <a:p>
            <a:pPr indent="0" lvl="0" marL="0" rtl="0" algn="just">
              <a:lnSpc>
                <a:spcPct val="140000"/>
              </a:lnSpc>
              <a:spcBef>
                <a:spcPts val="1400"/>
              </a:spcBef>
              <a:spcAft>
                <a:spcPts val="0"/>
              </a:spcAft>
              <a:buNone/>
            </a:pPr>
            <a:r>
              <a:rPr lang="ca" sz="700">
                <a:solidFill>
                  <a:schemeClr val="dk1"/>
                </a:solidFill>
              </a:rPr>
              <a:t>Pot haver-hi problemes de compatibilitat amb alguns lectors, sobretot antics, per incompatibilitat amb algunes instruccions CSS</a:t>
            </a:r>
            <a:endParaRPr sz="700">
              <a:solidFill>
                <a:srgbClr val="222222"/>
              </a:solidFill>
              <a:highlight>
                <a:srgbClr val="FFFFFF"/>
              </a:highlight>
            </a:endParaRPr>
          </a:p>
          <a:p>
            <a:pPr indent="0" lvl="0" marL="0" rtl="0" algn="l">
              <a:spcBef>
                <a:spcPts val="1400"/>
              </a:spcBef>
              <a:spcAft>
                <a:spcPts val="1200"/>
              </a:spcAft>
              <a:buNone/>
            </a:pPr>
            <a:r>
              <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Avantatges del EPUB</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Avantatges:</a:t>
            </a:r>
            <a:endParaRPr/>
          </a:p>
          <a:p>
            <a:pPr indent="0" lvl="0" marL="0" rtl="0" algn="l">
              <a:spcBef>
                <a:spcPts val="1200"/>
              </a:spcBef>
              <a:spcAft>
                <a:spcPts val="0"/>
              </a:spcAft>
              <a:buClr>
                <a:schemeClr val="dk1"/>
              </a:buClr>
              <a:buSzPts val="1100"/>
              <a:buFont typeface="Arial"/>
              <a:buNone/>
            </a:pPr>
            <a:r>
              <a:rPr lang="ca" sz="1050">
                <a:solidFill>
                  <a:schemeClr val="dk1"/>
                </a:solidFill>
              </a:rPr>
              <a:t>És possible ajustar la mida de lletra:</a:t>
            </a:r>
            <a:endParaRPr sz="11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ca" sz="1050">
                <a:solidFill>
                  <a:schemeClr val="dk1"/>
                </a:solidFill>
              </a:rPr>
              <a:t>El color de fons i els tipus de lletra també poden ser alterats</a:t>
            </a:r>
            <a:endParaRPr sz="1150">
              <a:solidFill>
                <a:srgbClr val="333333"/>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ca" sz="1050">
                <a:solidFill>
                  <a:schemeClr val="dk1"/>
                </a:solidFill>
              </a:rPr>
              <a:t>És possible fer marcacions i anotacions.</a:t>
            </a:r>
            <a:r>
              <a:rPr lang="ca" sz="1150">
                <a:solidFill>
                  <a:srgbClr val="333333"/>
                </a:solidFill>
                <a:highlight>
                  <a:srgbClr val="FFFFFF"/>
                </a:highlight>
              </a:rPr>
              <a:t>.</a:t>
            </a:r>
            <a:endParaRPr sz="1150">
              <a:solidFill>
                <a:srgbClr val="333333"/>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ca" sz="1050">
                <a:solidFill>
                  <a:schemeClr val="dk1"/>
                </a:solidFill>
              </a:rPr>
              <a:t>Pots canviar l'espaiat entre les línies i el marge.</a:t>
            </a:r>
            <a:r>
              <a:rPr lang="ca" sz="1150">
                <a:solidFill>
                  <a:srgbClr val="333333"/>
                </a:solidFill>
                <a:highlight>
                  <a:srgbClr val="FFFFFF"/>
                </a:highlight>
              </a:rPr>
              <a:t>.</a:t>
            </a:r>
            <a:endParaRPr sz="11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ca" sz="1050">
                <a:solidFill>
                  <a:schemeClr val="dk1"/>
                </a:solidFill>
              </a:rPr>
              <a:t>Diccionaris</a:t>
            </a:r>
            <a:endParaRPr sz="11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ca" sz="1050">
                <a:solidFill>
                  <a:schemeClr val="dk1"/>
                </a:solidFill>
              </a:rPr>
              <a:t>Se sincronitza automàticament</a:t>
            </a:r>
            <a:endParaRPr sz="1150">
              <a:solidFill>
                <a:srgbClr val="333333"/>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Formats d’e-books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150">
              <a:solidFill>
                <a:srgbClr val="494949"/>
              </a:solidFill>
              <a:highlight>
                <a:srgbClr val="FFFFFF"/>
              </a:highlight>
            </a:endParaRPr>
          </a:p>
        </p:txBody>
      </p:sp>
      <p:pic>
        <p:nvPicPr>
          <p:cNvPr id="100" name="Google Shape;100;p20"/>
          <p:cNvPicPr preferRelativeResize="0"/>
          <p:nvPr/>
        </p:nvPicPr>
        <p:blipFill>
          <a:blip r:embed="rId3">
            <a:alphaModFix/>
          </a:blip>
          <a:stretch>
            <a:fillRect/>
          </a:stretch>
        </p:blipFill>
        <p:spPr>
          <a:xfrm>
            <a:off x="862225" y="1333500"/>
            <a:ext cx="1028700" cy="1238250"/>
          </a:xfrm>
          <a:prstGeom prst="rect">
            <a:avLst/>
          </a:prstGeom>
          <a:noFill/>
          <a:ln>
            <a:noFill/>
          </a:ln>
        </p:spPr>
      </p:pic>
      <p:pic>
        <p:nvPicPr>
          <p:cNvPr id="101" name="Google Shape;101;p20"/>
          <p:cNvPicPr preferRelativeResize="0"/>
          <p:nvPr/>
        </p:nvPicPr>
        <p:blipFill>
          <a:blip r:embed="rId4">
            <a:alphaModFix/>
          </a:blip>
          <a:stretch>
            <a:fillRect/>
          </a:stretch>
        </p:blipFill>
        <p:spPr>
          <a:xfrm>
            <a:off x="2153225" y="1333500"/>
            <a:ext cx="1162050" cy="1428750"/>
          </a:xfrm>
          <a:prstGeom prst="rect">
            <a:avLst/>
          </a:prstGeom>
          <a:noFill/>
          <a:ln>
            <a:noFill/>
          </a:ln>
        </p:spPr>
      </p:pic>
      <p:pic>
        <p:nvPicPr>
          <p:cNvPr id="102" name="Google Shape;102;p20"/>
          <p:cNvPicPr preferRelativeResize="0"/>
          <p:nvPr/>
        </p:nvPicPr>
        <p:blipFill>
          <a:blip r:embed="rId5">
            <a:alphaModFix/>
          </a:blip>
          <a:stretch>
            <a:fillRect/>
          </a:stretch>
        </p:blipFill>
        <p:spPr>
          <a:xfrm>
            <a:off x="3862663" y="1371600"/>
            <a:ext cx="1019175" cy="1352550"/>
          </a:xfrm>
          <a:prstGeom prst="rect">
            <a:avLst/>
          </a:prstGeom>
          <a:noFill/>
          <a:ln>
            <a:noFill/>
          </a:ln>
        </p:spPr>
      </p:pic>
      <p:pic>
        <p:nvPicPr>
          <p:cNvPr id="103" name="Google Shape;103;p20"/>
          <p:cNvPicPr preferRelativeResize="0"/>
          <p:nvPr/>
        </p:nvPicPr>
        <p:blipFill>
          <a:blip r:embed="rId6">
            <a:alphaModFix/>
          </a:blip>
          <a:stretch>
            <a:fillRect/>
          </a:stretch>
        </p:blipFill>
        <p:spPr>
          <a:xfrm>
            <a:off x="5712375" y="1409700"/>
            <a:ext cx="1352550" cy="1352550"/>
          </a:xfrm>
          <a:prstGeom prst="rect">
            <a:avLst/>
          </a:prstGeom>
          <a:noFill/>
          <a:ln>
            <a:noFill/>
          </a:ln>
        </p:spPr>
      </p:pic>
      <p:pic>
        <p:nvPicPr>
          <p:cNvPr id="104" name="Google Shape;104;p20"/>
          <p:cNvPicPr preferRelativeResize="0"/>
          <p:nvPr/>
        </p:nvPicPr>
        <p:blipFill>
          <a:blip r:embed="rId7">
            <a:alphaModFix/>
          </a:blip>
          <a:stretch>
            <a:fillRect/>
          </a:stretch>
        </p:blipFill>
        <p:spPr>
          <a:xfrm>
            <a:off x="2229425" y="3078013"/>
            <a:ext cx="1085850" cy="1438275"/>
          </a:xfrm>
          <a:prstGeom prst="rect">
            <a:avLst/>
          </a:prstGeom>
          <a:noFill/>
          <a:ln>
            <a:noFill/>
          </a:ln>
        </p:spPr>
      </p:pic>
      <p:pic>
        <p:nvPicPr>
          <p:cNvPr id="105" name="Google Shape;105;p20"/>
          <p:cNvPicPr preferRelativeResize="0"/>
          <p:nvPr/>
        </p:nvPicPr>
        <p:blipFill>
          <a:blip r:embed="rId8">
            <a:alphaModFix/>
          </a:blip>
          <a:stretch>
            <a:fillRect/>
          </a:stretch>
        </p:blipFill>
        <p:spPr>
          <a:xfrm>
            <a:off x="3862663" y="3063738"/>
            <a:ext cx="1171575" cy="1466850"/>
          </a:xfrm>
          <a:prstGeom prst="rect">
            <a:avLst/>
          </a:prstGeom>
          <a:noFill/>
          <a:ln>
            <a:noFill/>
          </a:ln>
        </p:spPr>
      </p:pic>
      <p:pic>
        <p:nvPicPr>
          <p:cNvPr id="106" name="Google Shape;106;p20"/>
          <p:cNvPicPr preferRelativeResize="0"/>
          <p:nvPr/>
        </p:nvPicPr>
        <p:blipFill>
          <a:blip r:embed="rId9">
            <a:alphaModFix/>
          </a:blip>
          <a:stretch>
            <a:fillRect/>
          </a:stretch>
        </p:blipFill>
        <p:spPr>
          <a:xfrm>
            <a:off x="5712375" y="2982763"/>
            <a:ext cx="1352550" cy="153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Bibliografia</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sz="1100" u="sng">
                <a:solidFill>
                  <a:srgbClr val="1155CC"/>
                </a:solidFill>
                <a:hlinkClick r:id="rId3">
                  <a:extLst>
                    <a:ext uri="{A12FA001-AC4F-418D-AE19-62706E023703}">
                      <ahyp:hlinkClr val="tx"/>
                    </a:ext>
                  </a:extLst>
                </a:hlinkClick>
              </a:rPr>
              <a:t>https://ca.wikipedia.org/wiki/Sigil_(programari)</a:t>
            </a:r>
            <a:endParaRPr/>
          </a:p>
          <a:p>
            <a:pPr indent="0" lvl="0" marL="0" rtl="0" algn="l">
              <a:spcBef>
                <a:spcPts val="0"/>
              </a:spcBef>
              <a:spcAft>
                <a:spcPts val="0"/>
              </a:spcAft>
              <a:buNone/>
            </a:pPr>
            <a:r>
              <a:rPr lang="ca" sz="1100" u="sng">
                <a:solidFill>
                  <a:srgbClr val="1155CC"/>
                </a:solidFill>
                <a:hlinkClick r:id="rId4">
                  <a:extLst>
                    <a:ext uri="{A12FA001-AC4F-418D-AE19-62706E023703}">
                      <ahyp:hlinkClr val="tx"/>
                    </a:ext>
                  </a:extLst>
                </a:hlinkClick>
              </a:rPr>
              <a:t>https://ca.wikipedia.org/wiki/EPUB</a:t>
            </a:r>
            <a:endParaRPr/>
          </a:p>
          <a:p>
            <a:pPr indent="0" lvl="0" marL="0" rtl="0" algn="l">
              <a:spcBef>
                <a:spcPts val="0"/>
              </a:spcBef>
              <a:spcAft>
                <a:spcPts val="0"/>
              </a:spcAft>
              <a:buNone/>
            </a:pPr>
            <a:r>
              <a:rPr lang="ca" sz="1100" u="sng">
                <a:solidFill>
                  <a:srgbClr val="1155CC"/>
                </a:solidFill>
                <a:hlinkClick r:id="rId5">
                  <a:extLst>
                    <a:ext uri="{A12FA001-AC4F-418D-AE19-62706E023703}">
                      <ahyp:hlinkClr val="tx"/>
                    </a:ext>
                  </a:extLst>
                </a:hlinkClick>
              </a:rPr>
              <a:t>https://digital-editorial.com/el-formato-epub/</a:t>
            </a:r>
            <a:endParaRPr/>
          </a:p>
          <a:p>
            <a:pPr indent="0" lvl="0" marL="0" rtl="0" algn="l">
              <a:spcBef>
                <a:spcPts val="0"/>
              </a:spcBef>
              <a:spcAft>
                <a:spcPts val="0"/>
              </a:spcAft>
              <a:buNone/>
            </a:pPr>
            <a:r>
              <a:rPr lang="ca" sz="1100" u="sng">
                <a:solidFill>
                  <a:srgbClr val="1155CC"/>
                </a:solidFill>
                <a:hlinkClick r:id="rId6">
                  <a:extLst>
                    <a:ext uri="{A12FA001-AC4F-418D-AE19-62706E023703}">
                      <ahyp:hlinkClr val="tx"/>
                    </a:ext>
                  </a:extLst>
                </a:hlinkClick>
              </a:rPr>
              <a:t>https://www.samarugo.com/2021/01/tres-programas-para-crear-un-ebook.html</a:t>
            </a:r>
            <a:endParaRPr/>
          </a:p>
          <a:p>
            <a:pPr indent="0" lvl="0" marL="0" rtl="0" algn="l">
              <a:spcBef>
                <a:spcPts val="0"/>
              </a:spcBef>
              <a:spcAft>
                <a:spcPts val="0"/>
              </a:spcAft>
              <a:buClr>
                <a:schemeClr val="dk1"/>
              </a:buClr>
              <a:buSzPts val="1100"/>
              <a:buFont typeface="Arial"/>
              <a:buNone/>
            </a:pPr>
            <a:r>
              <a:rPr lang="ca" sz="1100">
                <a:solidFill>
                  <a:schemeClr val="dk1"/>
                </a:solidFill>
              </a:rPr>
              <a:t>https://www.bubok.es/blog/epub-que-es-para-que-sirve-y-cuales-son-sus-ventajas/</a:t>
            </a:r>
            <a:r>
              <a:rPr lang="ca" sz="1150">
                <a:solidFill>
                  <a:srgbClr val="1155CC"/>
                </a:solidFill>
                <a:uFill>
                  <a:noFill/>
                </a:uFill>
                <a:hlinkClick r:id="rId7">
                  <a:extLst>
                    <a:ext uri="{A12FA001-AC4F-418D-AE19-62706E023703}">
                      <ahyp:hlinkClr val="tx"/>
                    </a:ext>
                  </a:extLst>
                </a:hlinkClick>
              </a:rPr>
              <a:t>EPUB</a:t>
            </a:r>
            <a:r>
              <a:rPr lang="ca" sz="1150">
                <a:solidFill>
                  <a:srgbClr val="494949"/>
                </a:solidFill>
              </a:rPr>
              <a:t>. https://www.julianmarquina.es/cuales-son-los-principales-formatos-en-los-que-se-leen-los-libros-electronicos/</a:t>
            </a:r>
            <a:endParaRPr sz="1150">
              <a:solidFill>
                <a:srgbClr val="49494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