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V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47392ed03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47392ed03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339971e0a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339971e0a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339971e0a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339971e0a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339971e0a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339971e0a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339971e0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339971e0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339971e0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339971e0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339971e0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339971e0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47392ed0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47392ed0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47392ed03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47392ed03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47392ed03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47392ed03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47392ed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47392ed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47392ed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47392ed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echlandia.com/tipos-publicaciones-digitales-lista_383012/" TargetMode="External"/><Relationship Id="rId4" Type="http://schemas.openxmlformats.org/officeDocument/2006/relationships/hyperlink" Target="https://www.infotecarios.com/publicaciones-digitales/#.YgKfNKDMKi4" TargetMode="External"/><Relationship Id="rId10" Type="http://schemas.openxmlformats.org/officeDocument/2006/relationships/hyperlink" Target="https://www.psdahtmlpasoapaso.com/blog/que-medida-debe-tener-el-diseno-de-una-pagina-web/" TargetMode="External"/><Relationship Id="rId9" Type="http://schemas.openxmlformats.org/officeDocument/2006/relationships/hyperlink" Target="https://www.publicacionelectronica.com/formatos.html" TargetMode="External"/><Relationship Id="rId5" Type="http://schemas.openxmlformats.org/officeDocument/2006/relationships/hyperlink" Target="https://a2colores.es/blog/ventajas-publicaciones-digitales-interactivas/" TargetMode="External"/><Relationship Id="rId6" Type="http://schemas.openxmlformats.org/officeDocument/2006/relationships/hyperlink" Target="http://codendigital.com/revistasinteractivasdigitalescualessonsusventajasysusdesventajas/" TargetMode="External"/><Relationship Id="rId7" Type="http://schemas.openxmlformats.org/officeDocument/2006/relationships/hyperlink" Target="https://www.wikiversus.com/libros/ereaders/como-funciona-tinta-electronica-e-ink/" TargetMode="External"/><Relationship Id="rId8" Type="http://schemas.openxmlformats.org/officeDocument/2006/relationships/hyperlink" Target="https://www.dreamhost.com/blog/es/fuentes-seguras-web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7045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6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PUBLICACIONES</a:t>
            </a:r>
            <a:r>
              <a:rPr b="1" lang="ca" sz="6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ca" sz="6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ELECTRÓNICAS</a:t>
            </a:r>
            <a:endParaRPr b="1" sz="6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214625" y="4468300"/>
            <a:ext cx="58143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200">
                <a:solidFill>
                  <a:srgbClr val="CCCCCC"/>
                </a:solidFill>
              </a:rPr>
              <a:t>Isabel Santos, Vanessa Aldana, David Yagüez</a:t>
            </a:r>
            <a:endParaRPr sz="22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Dimensiones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533400" rtl="0" algn="l">
              <a:spcBef>
                <a:spcPts val="3500"/>
              </a:spcBef>
              <a:spcAft>
                <a:spcPts val="0"/>
              </a:spcAft>
              <a:buClr>
                <a:srgbClr val="3A4246"/>
              </a:buClr>
              <a:buSzPts val="1800"/>
              <a:buFont typeface="Arial"/>
              <a:buChar char="●"/>
            </a:pPr>
            <a:r>
              <a:rPr b="1" lang="ca">
                <a:solidFill>
                  <a:srgbClr val="3A424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Páginas web: </a:t>
            </a:r>
            <a:r>
              <a:rPr b="1" lang="ca">
                <a:solidFill>
                  <a:srgbClr val="3A424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1024 x 768 px / 1280 x 800 px / 1280 x 1024 px / 1440 x 900 px / 1366 x 768 px /  1680 x 1050 px / 800 x 600 px / 1920 x 1080 px / 1152 x 864 px / 1920 x 1200 px</a:t>
            </a:r>
            <a:endParaRPr b="1">
              <a:solidFill>
                <a:srgbClr val="3A424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533400" rtl="0" algn="l">
              <a:spcBef>
                <a:spcPts val="3500"/>
              </a:spcBef>
              <a:spcAft>
                <a:spcPts val="0"/>
              </a:spcAft>
              <a:buClr>
                <a:srgbClr val="3A4246"/>
              </a:buClr>
              <a:buSzPts val="1800"/>
              <a:buFont typeface="Arial"/>
              <a:buChar char="●"/>
            </a:pPr>
            <a:r>
              <a:rPr b="1" lang="ca">
                <a:solidFill>
                  <a:srgbClr val="3A424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Ebook: 8</a:t>
            </a:r>
            <a:r>
              <a:rPr b="1" lang="ca">
                <a:solidFill>
                  <a:srgbClr val="3A424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1" lang="ca">
                <a:solidFill>
                  <a:srgbClr val="3A424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10” y 13”. ( ” = </a:t>
            </a:r>
            <a:r>
              <a:rPr b="1" lang="ca">
                <a:solidFill>
                  <a:srgbClr val="3A424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pulgadas)</a:t>
            </a:r>
            <a:endParaRPr b="1">
              <a:solidFill>
                <a:srgbClr val="3A424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53340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A424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5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A424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93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>
                <a:latin typeface="Times New Roman"/>
                <a:ea typeface="Times New Roman"/>
                <a:cs typeface="Times New Roman"/>
                <a:sym typeface="Times New Roman"/>
              </a:rPr>
              <a:t>VENTAJAS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701075"/>
            <a:ext cx="8520600" cy="4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Optimo.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Siempre visible.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Más </a:t>
            </a:r>
            <a:r>
              <a:rPr lang="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contenido</a:t>
            </a:r>
            <a:r>
              <a:rPr lang="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ás</a:t>
            </a:r>
            <a:r>
              <a:rPr lang="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interactividad con el </a:t>
            </a:r>
            <a:r>
              <a:rPr lang="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público</a:t>
            </a:r>
            <a:r>
              <a:rPr lang="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Potencia la </a:t>
            </a:r>
            <a:r>
              <a:rPr lang="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imatge</a:t>
            </a:r>
            <a:r>
              <a:rPr lang="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Aprovechan el </a:t>
            </a:r>
            <a:r>
              <a:rPr lang="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hábito</a:t>
            </a:r>
            <a:r>
              <a:rPr lang="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del consumo de informació 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Ahorra gastos en papel.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Menos contaminación.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Menos tala indiscriminada.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Menos gastos asociados.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900" y="777275"/>
            <a:ext cx="2596301" cy="259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9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>
                <a:latin typeface="Times New Roman"/>
                <a:ea typeface="Times New Roman"/>
                <a:cs typeface="Times New Roman"/>
                <a:sym typeface="Times New Roman"/>
              </a:rPr>
              <a:t>DESVENTAJAS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186025" y="832550"/>
            <a:ext cx="83157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"/>
              <a:buFont typeface="Times New Roman"/>
              <a:buChar char="●"/>
            </a:pPr>
            <a:r>
              <a:rPr lang="ca" sz="18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Requiere de conexion a internet.</a:t>
            </a:r>
            <a:endParaRPr sz="18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"/>
              <a:buFont typeface="Times New Roman"/>
              <a:buChar char="●"/>
            </a:pPr>
            <a:r>
              <a:rPr lang="ca" sz="18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información no es 100% fiable.</a:t>
            </a:r>
            <a:endParaRPr sz="18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"/>
              <a:buFont typeface="Times New Roman"/>
              <a:buChar char="●"/>
            </a:pPr>
            <a:r>
              <a:rPr lang="ca" sz="18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indispensable un equipo para su lectura. </a:t>
            </a:r>
            <a:endParaRPr sz="18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"/>
              <a:buFont typeface="Times New Roman"/>
              <a:buChar char="●"/>
            </a:pPr>
            <a:r>
              <a:rPr lang="ca" sz="18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existe una reglamentación.</a:t>
            </a:r>
            <a:endParaRPr sz="18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"/>
              <a:buFont typeface="Times New Roman"/>
              <a:buChar char="●"/>
            </a:pPr>
            <a:r>
              <a:rPr lang="ca" sz="18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 carece de un código de ética establecido. </a:t>
            </a:r>
            <a:endParaRPr sz="18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"/>
              <a:buFont typeface="Times New Roman"/>
              <a:buChar char="●"/>
            </a:pPr>
            <a:r>
              <a:rPr lang="ca" sz="18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Favorece la proliferación de la información, además de que esta puede ser modificada por los usuarios. </a:t>
            </a:r>
            <a:endParaRPr sz="18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"/>
              <a:buFont typeface="Times New Roman"/>
              <a:buChar char="●"/>
            </a:pPr>
            <a:r>
              <a:rPr lang="ca" sz="18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dificulta la identificación entre la información primaria y la </a:t>
            </a:r>
            <a:endParaRPr sz="18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ca" sz="18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secundaria. </a:t>
            </a:r>
            <a:endParaRPr sz="18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300" y="530475"/>
            <a:ext cx="2562199" cy="256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LINKS DE LAS PAGINITAS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ca" sz="1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https://techlandia.com/tipos-publicaciones-digitales-lista_383012/</a:t>
            </a:r>
            <a:r>
              <a:rPr lang="ca" sz="1300">
                <a:latin typeface="Times New Roman"/>
                <a:ea typeface="Times New Roman"/>
                <a:cs typeface="Times New Roman"/>
                <a:sym typeface="Times New Roman"/>
              </a:rPr>
              <a:t> (Tipos)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ca" sz="1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https://www.infotecarios.com/publicaciones-digitales/#.YgKfNKDMKi4</a:t>
            </a:r>
            <a:r>
              <a:rPr lang="ca" sz="1300">
                <a:latin typeface="Times New Roman"/>
                <a:ea typeface="Times New Roman"/>
                <a:cs typeface="Times New Roman"/>
                <a:sym typeface="Times New Roman"/>
              </a:rPr>
              <a:t>  (¿Que son?)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ca" sz="1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https://a2colores.es/blog/ventajas-publicaciones-digitales-interactivas/</a:t>
            </a:r>
            <a:r>
              <a:rPr lang="ca" sz="1300">
                <a:latin typeface="Times New Roman"/>
                <a:ea typeface="Times New Roman"/>
                <a:cs typeface="Times New Roman"/>
                <a:sym typeface="Times New Roman"/>
              </a:rPr>
              <a:t> (Ventajas)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ca" sz="1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http://codendigital.com/revistasinteractivasdigitalescualessonsusventajasysusdesventajas/</a:t>
            </a:r>
            <a:r>
              <a:rPr lang="ca" sz="1300">
                <a:latin typeface="Times New Roman"/>
                <a:ea typeface="Times New Roman"/>
                <a:cs typeface="Times New Roman"/>
                <a:sym typeface="Times New Roman"/>
              </a:rPr>
              <a:t> (Ventajas y desventajas)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ca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https://www.wikiversus.com/libros/ereaders/como-funciona-tinta-electronica-e-ink/</a:t>
            </a:r>
            <a:r>
              <a:rPr lang="ca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a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(Tinta Electrónica)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ca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https://www.dreamhost.com/blog/es/fuentes-seguras-web/</a:t>
            </a:r>
            <a:r>
              <a:rPr lang="ca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a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(Tipografias)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ca" sz="1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https://www.publicacionelectronica.com/formatos.html</a:t>
            </a:r>
            <a:r>
              <a:rPr lang="ca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(Formatos)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ca" sz="1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https://www.psdahtmlpasoapaso.com/blog/que-medida-debe-tener-el-diseno-de-una-pagina-web/</a:t>
            </a:r>
            <a:r>
              <a:rPr lang="ca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(Dimenciones)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77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3020">
                <a:latin typeface="Times New Roman"/>
                <a:ea typeface="Times New Roman"/>
                <a:cs typeface="Times New Roman"/>
                <a:sym typeface="Times New Roman"/>
              </a:rPr>
              <a:t>ÍNDICE	(D)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278925" y="774800"/>
            <a:ext cx="8520600" cy="4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Times New Roman"/>
              <a:buAutoNum type="arabicPeriod"/>
            </a:pPr>
            <a:r>
              <a:rPr lang="ca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¿</a:t>
            </a:r>
            <a:r>
              <a:rPr lang="ca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Qué</a:t>
            </a:r>
            <a:r>
              <a:rPr lang="ca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son? (V)</a:t>
            </a:r>
            <a:endParaRPr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Times New Roman"/>
              <a:buAutoNum type="arabicPeriod"/>
            </a:pPr>
            <a:r>
              <a:rPr lang="ca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Tipos (I)</a:t>
            </a:r>
            <a:endParaRPr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Times New Roman"/>
              <a:buAutoNum type="arabicPeriod"/>
            </a:pPr>
            <a:r>
              <a:rPr lang="ca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Formatos (D)</a:t>
            </a:r>
            <a:endParaRPr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Times New Roman"/>
              <a:buAutoNum type="arabicPeriod"/>
            </a:pPr>
            <a:r>
              <a:rPr lang="ca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Tipografia (V)</a:t>
            </a:r>
            <a:endParaRPr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Times New Roman"/>
              <a:buAutoNum type="arabicPeriod"/>
            </a:pPr>
            <a:r>
              <a:rPr lang="ca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Pantallas (I)</a:t>
            </a:r>
            <a:endParaRPr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Times New Roman"/>
              <a:buAutoNum type="arabicPeriod"/>
            </a:pPr>
            <a:r>
              <a:rPr lang="ca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Dimensiones (D)</a:t>
            </a:r>
            <a:endParaRPr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Times New Roman"/>
              <a:buAutoNum type="arabicPeriod"/>
            </a:pPr>
            <a:r>
              <a:rPr lang="ca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Ventajas (V)</a:t>
            </a:r>
            <a:endParaRPr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Times New Roman"/>
              <a:buAutoNum type="arabicPeriod"/>
            </a:pPr>
            <a:r>
              <a:rPr lang="ca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Desventajas(I)</a:t>
            </a:r>
            <a:endParaRPr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227100" y="57050"/>
            <a:ext cx="86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2820">
                <a:latin typeface="Times New Roman"/>
                <a:ea typeface="Times New Roman"/>
                <a:cs typeface="Times New Roman"/>
                <a:sym typeface="Times New Roman"/>
              </a:rPr>
              <a:t>¿QUÉ SON LAS </a:t>
            </a:r>
            <a:r>
              <a:rPr lang="ca" sz="2820">
                <a:latin typeface="Times New Roman"/>
                <a:ea typeface="Times New Roman"/>
                <a:cs typeface="Times New Roman"/>
                <a:sym typeface="Times New Roman"/>
              </a:rPr>
              <a:t>PUBLICACIONES</a:t>
            </a:r>
            <a:r>
              <a:rPr lang="ca" sz="282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ca" sz="2820">
                <a:latin typeface="Times New Roman"/>
                <a:ea typeface="Times New Roman"/>
                <a:cs typeface="Times New Roman"/>
                <a:sym typeface="Times New Roman"/>
              </a:rPr>
              <a:t>ELECTRÓNICAS</a:t>
            </a:r>
            <a:r>
              <a:rPr lang="ca" sz="282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799150"/>
            <a:ext cx="8520600" cy="3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ca">
                <a:solidFill>
                  <a:schemeClr val="dk1"/>
                </a:solidFill>
              </a:rPr>
              <a:t>Es una forma superior de publicación, soportada en medios electrónicos y que es apoyada en las posibilidades de los programas modernos para el tratamiento y acceso de la información.  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750" y="2389225"/>
            <a:ext cx="4711251" cy="24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450" y="2351075"/>
            <a:ext cx="2102725" cy="25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11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Times New Roman"/>
                <a:ea typeface="Times New Roman"/>
                <a:cs typeface="Times New Roman"/>
                <a:sym typeface="Times New Roman"/>
              </a:rPr>
              <a:t>TIPOS DE PUBLICACIONES ELECTRÓNICAS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983600"/>
            <a:ext cx="85206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Páginas web.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Revistas o libros digitales.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Blogs.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Recursos </a:t>
            </a:r>
            <a:r>
              <a:rPr lang="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multimedia</a:t>
            </a:r>
            <a:r>
              <a:rPr lang="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Artículos.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PDF Interactivo.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Ebook.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163" y="1006440"/>
            <a:ext cx="1900275" cy="115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6175" y="3672000"/>
            <a:ext cx="1794699" cy="119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6162" y="2319887"/>
            <a:ext cx="1900275" cy="114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0763" y="2280948"/>
            <a:ext cx="2319251" cy="12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0134" y="933176"/>
            <a:ext cx="1698265" cy="11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latin typeface="Times New Roman"/>
                <a:ea typeface="Times New Roman"/>
                <a:cs typeface="Times New Roman"/>
                <a:sym typeface="Times New Roman"/>
              </a:rPr>
              <a:t>Formatos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-280821" lvl="0" marL="774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●"/>
            </a:pPr>
            <a:r>
              <a:rPr b="1" lang="ca" sz="1731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PDF</a:t>
            </a:r>
            <a:endParaRPr b="1" sz="1731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0821" lvl="1" marL="152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○"/>
            </a:pPr>
            <a:r>
              <a:rPr lang="ca" sz="1731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Las publicaciones en PDF son las más habituales en el ámbito científico.</a:t>
            </a:r>
            <a:endParaRPr sz="1731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0821" lvl="1" marL="152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○"/>
            </a:pPr>
            <a:r>
              <a:rPr lang="ca" sz="1731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Pueden ser realizadas a partir de un texto en formato digital o de un documento impreso.</a:t>
            </a:r>
            <a:endParaRPr sz="1731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0821" lvl="1" marL="152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○"/>
            </a:pPr>
            <a:r>
              <a:rPr lang="ca" sz="1731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Conservan el aspecto del documento original.</a:t>
            </a:r>
            <a:endParaRPr sz="1731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0821" lvl="1" marL="152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○"/>
            </a:pPr>
            <a:r>
              <a:rPr lang="ca" sz="1731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Permiten la realización de búsquedas en su texto.</a:t>
            </a:r>
            <a:endParaRPr sz="1731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0821" lvl="1" marL="152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○"/>
            </a:pPr>
            <a:r>
              <a:rPr lang="ca" sz="1731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Pueden prohibir la realización de modificaciones o, incluso, el acceso al documento a personas no autorizadas.</a:t>
            </a:r>
            <a:endParaRPr sz="1731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0821" lvl="1" marL="152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○"/>
            </a:pPr>
            <a:r>
              <a:rPr lang="ca" sz="1731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Presentan opciones para facilitar la navegación entre las páginas que componen la publicación.</a:t>
            </a:r>
            <a:endParaRPr sz="1731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0821" lvl="1" marL="152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○"/>
            </a:pPr>
            <a:r>
              <a:rPr lang="ca" sz="1731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Pueden ser impresos.</a:t>
            </a:r>
            <a:endParaRPr sz="1731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0821" lvl="1" marL="152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○"/>
            </a:pPr>
            <a:r>
              <a:rPr lang="ca" sz="1731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Permiten la inclusión de enlaces a sitios web externos o a partes del propio documento.</a:t>
            </a:r>
            <a:endParaRPr sz="1731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0821" lvl="1" marL="152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○"/>
            </a:pPr>
            <a:r>
              <a:rPr lang="ca" sz="1731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Pueden tener marcas de agua para identificar a sus autores.</a:t>
            </a:r>
            <a:endParaRPr sz="1731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0821" lvl="1" marL="152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○"/>
            </a:pPr>
            <a:r>
              <a:rPr lang="ca" sz="1731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Suelen pesar muy poco, lo que ahorra costes de almacenamiento.</a:t>
            </a:r>
            <a:endParaRPr sz="1731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0821" lvl="1" marL="152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○"/>
            </a:pPr>
            <a:r>
              <a:rPr lang="ca" sz="1731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Pueden hacerse accesibles para facilitar su uso por el mayor número posible de usuarios, incluso por parte de colectivos con necesidades especiales (afectados por discapacidades físicas, sensoriales, cognitivas o formativas, así como personas con limitaciones tecnológicas).</a:t>
            </a:r>
            <a:endParaRPr sz="1731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800"/>
              </a:spcBef>
              <a:spcAft>
                <a:spcPts val="1200"/>
              </a:spcAft>
              <a:buNone/>
            </a:pPr>
            <a:r>
              <a:t/>
            </a:r>
            <a:endParaRPr b="1" sz="9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281542" lvl="0" marL="774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●"/>
            </a:pPr>
            <a:r>
              <a:rPr b="1" lang="ca" sz="2565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HTML</a:t>
            </a:r>
            <a:endParaRPr b="1" sz="2565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983" lvl="1" marL="152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○"/>
            </a:pPr>
            <a:r>
              <a:rPr lang="ca" sz="3168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 el formato habitual de los textos que son publicados en Internet.</a:t>
            </a:r>
            <a:endParaRPr sz="3168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983" lvl="1" marL="152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○"/>
            </a:pPr>
            <a:r>
              <a:rPr lang="ca" sz="3168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 ser un lenguaje estándar, los documentos en HTML pueden ser visualizados desde cualquier navegador, independientemente del tipo de ordenador.</a:t>
            </a:r>
            <a:endParaRPr sz="3168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983" lvl="1" marL="152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○"/>
            </a:pPr>
            <a:r>
              <a:rPr lang="ca" sz="3168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Permiten enlazar recursos relacionados como vídeos y animaciones, imposibles de plasmar en un formato impreso.</a:t>
            </a:r>
            <a:endParaRPr sz="3168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983" lvl="1" marL="152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○"/>
            </a:pPr>
            <a:r>
              <a:rPr lang="ca" sz="3168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Existen herramientas que facilitan su publicación a personas no técnicas.</a:t>
            </a:r>
            <a:endParaRPr sz="3168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983" lvl="1" marL="152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○"/>
            </a:pPr>
            <a:r>
              <a:rPr lang="ca" sz="3168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Permite la realización de ediciones facsímiles, combinando páginas en HTML con imágenes en formato JPG.</a:t>
            </a:r>
            <a:endParaRPr sz="3168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983" lvl="0" marL="774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●"/>
            </a:pPr>
            <a:r>
              <a:rPr b="1" lang="ca" sz="3168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RTF</a:t>
            </a:r>
            <a:endParaRPr b="1" sz="3168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983" lvl="1" marL="152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○"/>
            </a:pPr>
            <a:r>
              <a:rPr lang="ca" sz="3168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 un formato estándar compatible con todos los procesadores de textos, tanto los comerciales, como los de uso libre.</a:t>
            </a:r>
            <a:endParaRPr sz="3168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983" lvl="1" marL="152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○"/>
            </a:pPr>
            <a:r>
              <a:rPr lang="ca" sz="3168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Permite la realización de modificaciones.</a:t>
            </a:r>
            <a:endParaRPr sz="3168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983" lvl="1" marL="152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○"/>
            </a:pPr>
            <a:r>
              <a:rPr lang="ca" sz="3168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 fácil de manejar.</a:t>
            </a:r>
            <a:endParaRPr sz="3168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7726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Existen muchos otros formatos, pero su visualización depende del uso de un software determinado. Entre estos formatos propietarios, podemos destacar algunos:</a:t>
            </a:r>
            <a:endParaRPr sz="13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7747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Arial"/>
              <a:buChar char="●"/>
            </a:pPr>
            <a:r>
              <a:rPr b="1" lang="ca" sz="13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</a:t>
            </a:r>
            <a:endParaRPr b="1" sz="13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1" marL="152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Arial"/>
              <a:buChar char="○"/>
            </a:pPr>
            <a:r>
              <a:rPr lang="ca" sz="13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 el formato típico del Microsoft Word.</a:t>
            </a:r>
            <a:endParaRPr sz="13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1" marL="152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Arial"/>
              <a:buChar char="○"/>
            </a:pPr>
            <a:r>
              <a:rPr lang="ca" sz="13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Sus características son muy similares a las de los textos en RTF.</a:t>
            </a:r>
            <a:endParaRPr sz="13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774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Arial"/>
              <a:buChar char="●"/>
            </a:pPr>
            <a:r>
              <a:rPr b="1" lang="ca" sz="13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PPS</a:t>
            </a:r>
            <a:endParaRPr b="1" sz="13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1" marL="152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Arial"/>
              <a:buChar char="○"/>
            </a:pPr>
            <a:r>
              <a:rPr lang="ca" sz="13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 el formato habitual de las presentaciones digitales realizadas con Microsoft Powerpoint.</a:t>
            </a:r>
            <a:endParaRPr sz="13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1" marL="152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Arial"/>
              <a:buChar char="○"/>
            </a:pPr>
            <a:r>
              <a:rPr lang="ca" sz="13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Permite la inclusión de elementos multimedia junto al texto (imágenes, animaciones, sonido y vídeo).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106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3020">
                <a:latin typeface="Times New Roman"/>
                <a:ea typeface="Times New Roman"/>
                <a:cs typeface="Times New Roman"/>
                <a:sym typeface="Times New Roman"/>
              </a:rPr>
              <a:t>Tipografia</a:t>
            </a:r>
            <a:endParaRPr b="1" sz="4100"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794450"/>
            <a:ext cx="8520600" cy="3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lang="ca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Las </a:t>
            </a:r>
            <a:r>
              <a:rPr lang="ca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tipografías</a:t>
            </a:r>
            <a:r>
              <a:rPr lang="ca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que se suelen usar son:</a:t>
            </a:r>
            <a:endParaRPr sz="12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○"/>
            </a:pPr>
            <a:r>
              <a:rPr lang="ca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Arial.</a:t>
            </a:r>
            <a:endParaRPr sz="12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○"/>
            </a:pPr>
            <a:r>
              <a:rPr lang="ca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Times New Roman.</a:t>
            </a:r>
            <a:endParaRPr sz="12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○"/>
            </a:pPr>
            <a:r>
              <a:rPr lang="ca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Helvetica.</a:t>
            </a:r>
            <a:endParaRPr sz="12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○"/>
            </a:pPr>
            <a:r>
              <a:rPr lang="ca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Calibri.</a:t>
            </a:r>
            <a:endParaRPr sz="12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○"/>
            </a:pPr>
            <a:r>
              <a:rPr lang="ca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Georgia.</a:t>
            </a:r>
            <a:endParaRPr sz="12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○"/>
            </a:pPr>
            <a:r>
              <a:rPr lang="ca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Cambria.</a:t>
            </a:r>
            <a:endParaRPr sz="12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○"/>
            </a:pPr>
            <a:r>
              <a:rPr lang="ca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Veranda.</a:t>
            </a:r>
            <a:endParaRPr sz="12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○"/>
            </a:pPr>
            <a:r>
              <a:rPr lang="ca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Tahoma.</a:t>
            </a:r>
            <a:endParaRPr sz="12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199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Times New Roman"/>
                <a:ea typeface="Times New Roman"/>
                <a:cs typeface="Times New Roman"/>
                <a:sym typeface="Times New Roman"/>
              </a:rPr>
              <a:t>PANTALLAS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LCD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TINTA ELECTRÓNICA: </a:t>
            </a:r>
            <a:r>
              <a:rPr lang="ca" sz="1450">
                <a:solidFill>
                  <a:srgbClr val="222222"/>
                </a:solidFill>
              </a:rPr>
              <a:t>Usa pequeñas cápsulas con una sustancia con carga eléctrica y que se orientan o mueven debido al campo magnético creado por unos electrodos; así se dibuja el texto.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