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F3B00F"/>
    <a:srgbClr val="40434D"/>
    <a:srgbClr val="D3D3D3"/>
    <a:srgbClr val="ECA715"/>
    <a:srgbClr val="484F59"/>
    <a:srgbClr val="444B54"/>
    <a:srgbClr val="82804D"/>
    <a:srgbClr val="D0B000"/>
    <a:srgbClr val="83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081CB9-6611-7087-60AB-E5093B7ABA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1DC2D-15A2-4B40-AE91-366899B055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81ED-A9C7-4095-8315-26FE0ED3D984}" type="datetimeFigureOut">
              <a:rPr lang="es-PE" smtClean="0"/>
              <a:t>26/08/2022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A5D41-02D5-B274-CC38-5D2D18F9B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2E04C7-7656-C6AD-3319-DF7619F86C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E9A6A-A605-47CE-B738-52799E1A37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03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B788-35F0-4EB2-9B5F-85F9CCE159E8}" type="datetimeFigureOut">
              <a:rPr lang="es-PE" smtClean="0"/>
              <a:t>26/08/2022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9AFA-0D22-404D-89B0-482A3E6F72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94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989A-3100-B2B4-5C32-C2D639F2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AA57A-60E8-C175-B24A-5A4F949B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F1F35-E531-0BD2-4E0F-B64AAF7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F29B9-EC76-4775-BB4A-774803E04420}" type="datetime1">
              <a:rPr lang="es-PE" smtClean="0"/>
              <a:t>26/08/2022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6B971-4486-6AD0-1174-D2A125F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7ED07-B96D-0376-254D-201D19C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9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52B1-C78E-F444-738A-C5B930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82ABC-F189-F99F-D79B-D1D9BA97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CC400-DD63-7260-9217-0B9AA54B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753E3-6CD2-4360-BB55-EF26BD024005}" type="datetime1">
              <a:rPr lang="es-PE" smtClean="0"/>
              <a:t>26/08/2022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C6584-BF16-5248-47D6-140014E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FBD85-88A1-79F9-0CD0-57946EB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D1AB6-35F4-E72E-BB00-F2C9FFFA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81BDD9-A976-D4DB-DDE5-14FE917F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41EE-15F4-ABA5-4F36-5BDFB986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52946-6263-41C9-8D70-0E880AEBC576}" type="datetime1">
              <a:rPr lang="es-PE" smtClean="0"/>
              <a:t>26/08/2022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B357A-1EF8-1571-9874-DAEAE9E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21439-2CEE-A649-E736-2120089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2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7067-9472-DF01-119F-3F07ACF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0D87-571B-E481-7745-E0BE8D81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598DA-1544-FD72-321C-3A6F744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184D5-70D2-43B6-8F7F-928D5DD9981A}" type="datetime1">
              <a:rPr lang="es-PE" smtClean="0"/>
              <a:t>26/08/2022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4D76E-5734-B6D1-3047-451E4125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63E63-03EF-EC68-3EA6-6DAB9AB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A843-03F6-539C-4A34-570E327A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C7B5A-53E0-B86C-4526-73FA4F76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281-4919-3A28-C701-16D6649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97B964-A55D-4EEA-99DB-C049F204C87D}" type="datetime1">
              <a:rPr lang="es-PE" smtClean="0"/>
              <a:t>26/08/2022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8BA54-34F9-1188-2C44-59827EB8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B25-C3C7-AD47-5695-BDB65082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8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7F84-98A4-A69F-275D-139FE2D6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6C052-4A62-BC90-745B-BCBD984F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53E1E-D3D8-5112-E6E8-711A74A5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D0CED-F6F0-C2F6-B97D-A641FAA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AF23E-B2F5-47EC-89EB-E68E6856BA43}" type="datetime1">
              <a:rPr lang="es-PE" smtClean="0"/>
              <a:t>26/08/2022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A8F25-7504-B403-449C-29B56B9B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E6702-03F8-D90A-775F-1CCB180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9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C715-AE90-4576-0C2B-B99058AF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EFE1-EB01-7A47-F6E0-DCA33EF7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3E4F8-7895-B3E8-95C5-AD8C639C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D9E667-40E8-B34C-AABC-6B140DA6F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E0A87-F285-BB91-B046-F461925A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6157C5-56EE-6C37-5325-A14616C1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5F21E0-97EF-4CD5-B51F-A5559BB4EA21}" type="datetime1">
              <a:rPr lang="es-PE" smtClean="0"/>
              <a:t>26/08/2022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0D2AAF-D6BF-FFA4-9C19-9CA23D3C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2FFB64-4A40-EE41-066B-2A86CAB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4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2BC0-E74E-603D-31EC-78C29BF5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1C6C99-703F-DBF5-A5B4-37E9BC7B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74F692-D94E-4F87-981E-9AC8378A0052}" type="datetime1">
              <a:rPr lang="es-PE" smtClean="0"/>
              <a:t>26/08/2022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66D0D-30A6-1D58-E27B-110FB4F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69ABA-B542-D895-F78D-191F65D6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EF26D-C4FB-D420-8D65-E4908469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77A578-5F87-4661-A88B-AC70D4B2152D}" type="datetime1">
              <a:rPr lang="es-PE" smtClean="0"/>
              <a:t>26/08/2022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D965A3-407C-BDC6-2124-5D26E44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F9A1E-0624-02CE-79E5-AAB87C9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8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1047-E860-31A0-9EF2-6C3797BC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255C1-6111-01E0-FD93-96EC0E7D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EF9DC-EA1A-96FB-A412-9978CB8F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86C09-88C3-AB00-6E57-7B36F7F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4D5FB-706E-42B9-B8FA-54B8575D362D}" type="datetime1">
              <a:rPr lang="es-PE" smtClean="0"/>
              <a:t>26/08/2022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8A848-5956-72A8-846A-A55F830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D8A19-8A2A-2215-7028-3A7ED43D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1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D845-327D-583A-33D0-C4744977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DA3CF7-C800-5E89-A415-9648E31B4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B9151-9AC9-2DAA-3988-EE8D0755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FB668-63C1-FED1-FCF6-516EF4C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449A80-82F0-4F56-BBA2-22C8AB26A557}" type="datetime1">
              <a:rPr lang="es-PE" smtClean="0"/>
              <a:t>26/08/2022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83F18F-5011-8A84-2BBF-CF9714A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ABCB4-8EFC-B6D6-C4FB-47424753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94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83EFA39-6B9D-1953-1851-7AB479458E03}"/>
              </a:ext>
            </a:extLst>
          </p:cNvPr>
          <p:cNvSpPr/>
          <p:nvPr userDrawn="1"/>
        </p:nvSpPr>
        <p:spPr>
          <a:xfrm flipH="1">
            <a:off x="8386617" y="6311900"/>
            <a:ext cx="3805383" cy="546100"/>
          </a:xfrm>
          <a:prstGeom prst="rect">
            <a:avLst/>
          </a:prstGeom>
          <a:solidFill>
            <a:srgbClr val="40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E40D3-672B-E7C6-8ED8-F1C869EC88A7}"/>
              </a:ext>
            </a:extLst>
          </p:cNvPr>
          <p:cNvSpPr/>
          <p:nvPr userDrawn="1"/>
        </p:nvSpPr>
        <p:spPr>
          <a:xfrm flipH="1">
            <a:off x="-3" y="6311900"/>
            <a:ext cx="8386620" cy="546100"/>
          </a:xfrm>
          <a:prstGeom prst="rect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57A0C4-D1C3-83EC-1CDA-B4BAC41C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9283D-A59B-B826-0DC3-794CAD40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442BC-642B-4297-59E0-F80D530BB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DDB250-7DE6-BDC4-180F-ED8549E15740}"/>
              </a:ext>
            </a:extLst>
          </p:cNvPr>
          <p:cNvSpPr/>
          <p:nvPr userDrawn="1"/>
        </p:nvSpPr>
        <p:spPr>
          <a:xfrm>
            <a:off x="0" y="0"/>
            <a:ext cx="12192000" cy="546100"/>
          </a:xfrm>
          <a:prstGeom prst="rect">
            <a:avLst/>
          </a:prstGeom>
          <a:solidFill>
            <a:srgbClr val="F3B00F"/>
          </a:solidFill>
          <a:ln>
            <a:solidFill>
              <a:srgbClr val="D0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b="1" dirty="0">
              <a:solidFill>
                <a:srgbClr val="484F5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35FD1-AC2D-4EE5-4D99-F22782BD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5" y="106795"/>
            <a:ext cx="12215090" cy="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Topic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C4B6BF-B3E0-B0BC-8266-50AAA83F54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2" y="468702"/>
            <a:ext cx="1374868" cy="10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444B54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tutorial/postgresql-joins/" TargetMode="External"/><Relationship Id="rId2" Type="http://schemas.openxmlformats.org/officeDocument/2006/relationships/hyperlink" Target="https://www.postgresqltutorial.com/postgresql-tutorial/postgresql-subqu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8E44810-CFCF-28A5-2303-58960024D6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1A07D2-98BA-F42E-DF22-23C5D6A1A5CD}"/>
              </a:ext>
            </a:extLst>
          </p:cNvPr>
          <p:cNvSpPr/>
          <p:nvPr/>
        </p:nvSpPr>
        <p:spPr>
          <a:xfrm>
            <a:off x="5337109" y="2603241"/>
            <a:ext cx="5589038" cy="2438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675C4C-134B-55F7-52D8-EC5DA5C1AD24}"/>
              </a:ext>
            </a:extLst>
          </p:cNvPr>
          <p:cNvSpPr txBox="1"/>
          <p:nvPr/>
        </p:nvSpPr>
        <p:spPr>
          <a:xfrm>
            <a:off x="6096000" y="2318596"/>
            <a:ext cx="551967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MX" b="1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SESIÓN 03: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CRUD en PostgreSQL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802978-D5FB-F7C5-4B16-B99A88514A50}"/>
              </a:ext>
            </a:extLst>
          </p:cNvPr>
          <p:cNvSpPr txBox="1"/>
          <p:nvPr/>
        </p:nvSpPr>
        <p:spPr>
          <a:xfrm>
            <a:off x="762468" y="1492898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BASES DE DATOS CON POSTGRESQL</a:t>
            </a:r>
            <a:endParaRPr lang="es-PE" sz="14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2DB78D-6141-241B-A40B-7CC5BCF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</a:t>
            </a:fld>
            <a:endParaRPr lang="es-PE"/>
          </a:p>
        </p:txBody>
      </p:sp>
      <p:pic>
        <p:nvPicPr>
          <p:cNvPr id="2050" name="Picture 2" descr="PostgreSQL - Wikipedia, la enciclopedia libre">
            <a:extLst>
              <a:ext uri="{FF2B5EF4-FFF2-40B4-BE49-F238E27FC236}">
                <a16:creationId xmlns:a16="http://schemas.microsoft.com/office/drawing/2014/main" id="{E13EFA56-016A-FC1F-CD36-5D4659E9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48" y="2253132"/>
            <a:ext cx="2491556" cy="25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Base de datos">
            <a:extLst>
              <a:ext uri="{FF2B5EF4-FFF2-40B4-BE49-F238E27FC236}">
                <a16:creationId xmlns:a16="http://schemas.microsoft.com/office/drawing/2014/main" id="{7F89DF9E-3020-7DB9-D8AD-EC9236BF0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4760" y="3429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2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4068873" y="1383585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CRUD en PostgreSQL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Inserción de datos		</a:t>
            </a:r>
            <a:r>
              <a:rPr lang="es-MX" b="1" dirty="0">
                <a:solidFill>
                  <a:srgbClr val="FF0000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</a:t>
            </a: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REATE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Consultas de registros		</a:t>
            </a:r>
            <a:r>
              <a:rPr lang="es-MX" b="1" dirty="0">
                <a:solidFill>
                  <a:srgbClr val="FF0000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R</a:t>
            </a: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EAD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Edición de registros		</a:t>
            </a:r>
            <a:r>
              <a:rPr lang="es-PE" b="1" dirty="0">
                <a:solidFill>
                  <a:srgbClr val="FF0000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U</a:t>
            </a: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PDATE</a:t>
            </a:r>
            <a:endParaRPr lang="es-MX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Eliminación de registros	</a:t>
            </a:r>
            <a:r>
              <a:rPr lang="es-PE" b="1" dirty="0">
                <a:solidFill>
                  <a:srgbClr val="FF0000"/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D</a:t>
            </a: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ELETE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7688C845-F1AC-F331-A256-138A209EB72F}"/>
              </a:ext>
            </a:extLst>
          </p:cNvPr>
          <p:cNvSpPr/>
          <p:nvPr/>
        </p:nvSpPr>
        <p:spPr>
          <a:xfrm>
            <a:off x="8572649" y="2348917"/>
            <a:ext cx="352337" cy="24593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CD3373-347B-73C5-AC64-B3ABB94AA41F}"/>
              </a:ext>
            </a:extLst>
          </p:cNvPr>
          <p:cNvSpPr txBox="1"/>
          <p:nvPr/>
        </p:nvSpPr>
        <p:spPr>
          <a:xfrm>
            <a:off x="8924986" y="339390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CRUD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CRUD en PostgreSQL - Inserción de datos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3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la inserción de nuevos datos se usa la instrucción </a:t>
            </a:r>
            <a:r>
              <a:rPr lang="es-MX" sz="18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INSERT INTO … VALUES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general para la inserción de una fila o tupla en una tabla es la siguiente: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E5443-1E1D-3297-2B94-B433F7221372}"/>
              </a:ext>
            </a:extLst>
          </p:cNvPr>
          <p:cNvSpPr txBox="1"/>
          <p:nvPr/>
        </p:nvSpPr>
        <p:spPr>
          <a:xfrm>
            <a:off x="2277611" y="2613908"/>
            <a:ext cx="8765797" cy="923330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INSERT</a:t>
            </a:r>
            <a:r>
              <a:rPr lang="es-MX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INTO</a:t>
            </a:r>
            <a:r>
              <a:rPr lang="es-MX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(columna1, columna2 …)</a:t>
            </a:r>
          </a:p>
          <a:p>
            <a:r>
              <a:rPr lang="es-MX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VALUES</a:t>
            </a:r>
            <a:r>
              <a:rPr lang="es-MX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(valor1, valor2, ...)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RETURNING expresión(valor1, valor2, ...) | * </a:t>
            </a:r>
            <a:r>
              <a:rPr lang="es-MX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AS</a:t>
            </a:r>
            <a:r>
              <a:rPr lang="es-MX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tabla_salida</a:t>
            </a:r>
            <a:endParaRPr lang="es-MX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AA4F56-547F-57AF-50D6-E6B93EF55D10}"/>
              </a:ext>
            </a:extLst>
          </p:cNvPr>
          <p:cNvCxnSpPr/>
          <p:nvPr/>
        </p:nvCxnSpPr>
        <p:spPr>
          <a:xfrm>
            <a:off x="1662576" y="3329124"/>
            <a:ext cx="524312" cy="0"/>
          </a:xfrm>
          <a:prstGeom prst="straightConnector1">
            <a:avLst/>
          </a:prstGeom>
          <a:ln w="38100">
            <a:solidFill>
              <a:srgbClr val="336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686C1-EF27-16F0-D345-8DD1066E9F2C}"/>
              </a:ext>
            </a:extLst>
          </p:cNvPr>
          <p:cNvSpPr txBox="1"/>
          <p:nvPr/>
        </p:nvSpPr>
        <p:spPr>
          <a:xfrm>
            <a:off x="645951" y="31281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3B00F"/>
                </a:solidFill>
              </a:rPr>
              <a:t>Opcional</a:t>
            </a:r>
            <a:endParaRPr lang="es-PE" dirty="0">
              <a:solidFill>
                <a:srgbClr val="F3B00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5692A0-3343-7C7B-091A-CF1C1746C702}"/>
              </a:ext>
            </a:extLst>
          </p:cNvPr>
          <p:cNvSpPr txBox="1"/>
          <p:nvPr/>
        </p:nvSpPr>
        <p:spPr>
          <a:xfrm>
            <a:off x="645951" y="4526565"/>
            <a:ext cx="11216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FFFF00"/>
                </a:highlight>
              </a:rPr>
              <a:t>Observaciones</a:t>
            </a:r>
            <a:r>
              <a:rPr lang="es-MX" dirty="0"/>
              <a:t>: </a:t>
            </a:r>
          </a:p>
          <a:p>
            <a:pPr>
              <a:buClr>
                <a:srgbClr val="336791"/>
              </a:buClr>
            </a:pPr>
            <a:r>
              <a:rPr lang="es-MX" dirty="0"/>
              <a:t>No insertar valores en columnas que son </a:t>
            </a:r>
            <a:r>
              <a:rPr lang="es-MX" dirty="0" err="1"/>
              <a:t>autoincrementales</a:t>
            </a:r>
            <a:r>
              <a:rPr lang="es-MX" dirty="0"/>
              <a:t>, dejar que el SGBD lo maneje </a:t>
            </a:r>
            <a:r>
              <a:rPr lang="es-MX" dirty="0">
                <a:sym typeface="Wingdings" panose="05000000000000000000" pitchFamily="2" charset="2"/>
              </a:rPr>
              <a:t></a:t>
            </a:r>
          </a:p>
          <a:p>
            <a:pPr>
              <a:buClr>
                <a:srgbClr val="336791"/>
              </a:buClr>
            </a:pPr>
            <a:r>
              <a:rPr lang="es-MX" dirty="0"/>
              <a:t>El "|" se lee como "o" haciendo referencia a que puedes poner una expresión o elegir todas las columnas (*)</a:t>
            </a:r>
          </a:p>
          <a:p>
            <a:pPr>
              <a:buClr>
                <a:srgbClr val="336791"/>
              </a:buClr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99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CRUD en PostgreSQL – Edición de registros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4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la actualización de registros se usa la instrucción </a:t>
            </a:r>
            <a:r>
              <a:rPr lang="es-MX" sz="18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UPDATE … SET … WHERE 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general para actualización de registro(s) o tupla(s) en una tabla es la siguiente: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E5443-1E1D-3297-2B94-B433F7221372}"/>
              </a:ext>
            </a:extLst>
          </p:cNvPr>
          <p:cNvSpPr txBox="1"/>
          <p:nvPr/>
        </p:nvSpPr>
        <p:spPr>
          <a:xfrm>
            <a:off x="2588004" y="2556436"/>
            <a:ext cx="8765796" cy="1754326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UPDATE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PE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endParaRPr lang="es-PE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SET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columna1 = valor1,</a:t>
            </a:r>
          </a:p>
          <a:p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 columna2 = valor2,</a:t>
            </a:r>
          </a:p>
          <a:p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 ...</a:t>
            </a:r>
          </a:p>
          <a:p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WHERE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PE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condicion</a:t>
            </a:r>
            <a:endParaRPr lang="es-PE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RETURNING expresión(valor1, valor2, ...) | * </a:t>
            </a:r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AS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PE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output_name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AA4F56-547F-57AF-50D6-E6B93EF55D10}"/>
              </a:ext>
            </a:extLst>
          </p:cNvPr>
          <p:cNvCxnSpPr/>
          <p:nvPr/>
        </p:nvCxnSpPr>
        <p:spPr>
          <a:xfrm>
            <a:off x="1988191" y="4142412"/>
            <a:ext cx="524312" cy="0"/>
          </a:xfrm>
          <a:prstGeom prst="straightConnector1">
            <a:avLst/>
          </a:prstGeom>
          <a:ln w="38100">
            <a:solidFill>
              <a:srgbClr val="336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686C1-EF27-16F0-D345-8DD1066E9F2C}"/>
              </a:ext>
            </a:extLst>
          </p:cNvPr>
          <p:cNvSpPr txBox="1"/>
          <p:nvPr/>
        </p:nvSpPr>
        <p:spPr>
          <a:xfrm>
            <a:off x="971566" y="394143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3B00F"/>
                </a:solidFill>
              </a:rPr>
              <a:t>Opcional</a:t>
            </a:r>
            <a:endParaRPr lang="es-PE" dirty="0">
              <a:solidFill>
                <a:srgbClr val="F3B00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09FD2D-8CB0-090D-F2F1-C2B12963F67B}"/>
              </a:ext>
            </a:extLst>
          </p:cNvPr>
          <p:cNvSpPr txBox="1"/>
          <p:nvPr/>
        </p:nvSpPr>
        <p:spPr>
          <a:xfrm>
            <a:off x="4127033" y="4484184"/>
            <a:ext cx="5687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00FF00"/>
                </a:highlight>
              </a:rPr>
              <a:t>NO OLVIDARSE </a:t>
            </a:r>
            <a:r>
              <a:rPr lang="es-MX" dirty="0"/>
              <a:t>DEL </a:t>
            </a:r>
            <a:r>
              <a:rPr lang="es-MX" dirty="0">
                <a:highlight>
                  <a:srgbClr val="FFFF00"/>
                </a:highlight>
              </a:rPr>
              <a:t>WHERE</a:t>
            </a:r>
            <a:r>
              <a:rPr lang="es-MX" dirty="0"/>
              <a:t> CUANDO VAYAS A ACTUALIZAR</a:t>
            </a:r>
          </a:p>
          <a:p>
            <a:pPr>
              <a:buClr>
                <a:srgbClr val="336791"/>
              </a:buClr>
            </a:pP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73EC10-7D41-2F51-DB22-E26AAE3D7F5A}"/>
              </a:ext>
            </a:extLst>
          </p:cNvPr>
          <p:cNvSpPr txBox="1"/>
          <p:nvPr/>
        </p:nvSpPr>
        <p:spPr>
          <a:xfrm>
            <a:off x="645952" y="5472219"/>
            <a:ext cx="11216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FFFF00"/>
                </a:highlight>
              </a:rPr>
              <a:t>Observación</a:t>
            </a:r>
            <a:r>
              <a:rPr lang="es-MX" dirty="0"/>
              <a:t>: Si no se pone una condición en WHERE se actualizan todos los registro de la tabla</a:t>
            </a:r>
          </a:p>
          <a:p>
            <a:pPr>
              <a:buClr>
                <a:srgbClr val="336791"/>
              </a:buClr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12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CRUD en PostgreSQL – Eliminación de registros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5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la eliminación de registros se usa la instrucción </a:t>
            </a:r>
            <a:r>
              <a:rPr lang="es-MX" sz="18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DELETE FROM … WHERE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general para eliminación de registro(s) o tupla(s) en una tabla es la siguiente: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E5443-1E1D-3297-2B94-B433F7221372}"/>
              </a:ext>
            </a:extLst>
          </p:cNvPr>
          <p:cNvSpPr txBox="1"/>
          <p:nvPr/>
        </p:nvSpPr>
        <p:spPr>
          <a:xfrm>
            <a:off x="2588004" y="2915997"/>
            <a:ext cx="8765796" cy="923330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DELETE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FROM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PE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endParaRPr lang="es-PE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PE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WHERE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PE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condicion</a:t>
            </a:r>
            <a:endParaRPr lang="es-PE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RETURNING (</a:t>
            </a:r>
            <a:r>
              <a:rPr lang="es-PE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columnas_especificas</a:t>
            </a:r>
            <a:r>
              <a:rPr lang="es-PE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| *)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AA4F56-547F-57AF-50D6-E6B93EF55D10}"/>
              </a:ext>
            </a:extLst>
          </p:cNvPr>
          <p:cNvCxnSpPr/>
          <p:nvPr/>
        </p:nvCxnSpPr>
        <p:spPr>
          <a:xfrm>
            <a:off x="1988191" y="3670977"/>
            <a:ext cx="524312" cy="0"/>
          </a:xfrm>
          <a:prstGeom prst="straightConnector1">
            <a:avLst/>
          </a:prstGeom>
          <a:ln w="38100">
            <a:solidFill>
              <a:srgbClr val="336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686C1-EF27-16F0-D345-8DD1066E9F2C}"/>
              </a:ext>
            </a:extLst>
          </p:cNvPr>
          <p:cNvSpPr txBox="1"/>
          <p:nvPr/>
        </p:nvSpPr>
        <p:spPr>
          <a:xfrm>
            <a:off x="971566" y="3469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3B00F"/>
                </a:solidFill>
              </a:rPr>
              <a:t>Opcional</a:t>
            </a:r>
            <a:endParaRPr lang="es-PE" dirty="0">
              <a:solidFill>
                <a:srgbClr val="F3B00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309F54-F5DE-DA46-6E9B-53EB5B1265EF}"/>
              </a:ext>
            </a:extLst>
          </p:cNvPr>
          <p:cNvSpPr txBox="1"/>
          <p:nvPr/>
        </p:nvSpPr>
        <p:spPr>
          <a:xfrm>
            <a:off x="645952" y="5472219"/>
            <a:ext cx="11216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FFFF00"/>
                </a:highlight>
              </a:rPr>
              <a:t>Observación</a:t>
            </a:r>
            <a:r>
              <a:rPr lang="es-MX" dirty="0"/>
              <a:t>: Si no se pone una condición en WHERE se eliminan todos los registro de la tabla</a:t>
            </a:r>
          </a:p>
          <a:p>
            <a:pPr>
              <a:buClr>
                <a:srgbClr val="336791"/>
              </a:buClr>
            </a:pP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2AB4F1-08A4-6CDB-EF38-3416C753BBE5}"/>
              </a:ext>
            </a:extLst>
          </p:cNvPr>
          <p:cNvSpPr txBox="1"/>
          <p:nvPr/>
        </p:nvSpPr>
        <p:spPr>
          <a:xfrm>
            <a:off x="4127033" y="4077127"/>
            <a:ext cx="5687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00FF00"/>
                </a:highlight>
              </a:rPr>
              <a:t>NO OLVIDARSE </a:t>
            </a:r>
            <a:r>
              <a:rPr lang="es-MX" dirty="0"/>
              <a:t>DEL </a:t>
            </a:r>
            <a:r>
              <a:rPr lang="es-MX" dirty="0">
                <a:highlight>
                  <a:srgbClr val="FFFF00"/>
                </a:highlight>
              </a:rPr>
              <a:t>WHERE</a:t>
            </a:r>
            <a:r>
              <a:rPr lang="es-MX" dirty="0"/>
              <a:t> CUANDO VAYAS A ELIMINAR</a:t>
            </a:r>
          </a:p>
          <a:p>
            <a:pPr>
              <a:buClr>
                <a:srgbClr val="336791"/>
              </a:buClr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85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CRUD en PostgreSQL – Consulta de registros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6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La consulta de datos es una operación que </a:t>
            </a:r>
            <a:r>
              <a:rPr lang="es-MX" b="1" dirty="0">
                <a:solidFill>
                  <a:srgbClr val="336791"/>
                </a:solidFill>
              </a:rPr>
              <a:t>se hará con más frecuencia que las demás operaciones </a:t>
            </a:r>
            <a:r>
              <a:rPr lang="es-MX" dirty="0"/>
              <a:t>básicas, también dependiendo de lo que se quiera extraer o consultar de los datos la consulta puede ser muy compleja y se puede hacer uso de diferentes funcionalidades de SQL, con funcionalidades extras dadas dependiendo del motor de base de datos.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DCE2DB-5DCA-522A-C1BF-0D0B9C4EC15A}"/>
              </a:ext>
            </a:extLst>
          </p:cNvPr>
          <p:cNvSpPr txBox="1"/>
          <p:nvPr/>
        </p:nvSpPr>
        <p:spPr>
          <a:xfrm>
            <a:off x="645951" y="2656460"/>
            <a:ext cx="10335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Los tópicos que cubriremos son:</a:t>
            </a:r>
          </a:p>
          <a:p>
            <a:pPr>
              <a:buClr>
                <a:srgbClr val="336791"/>
              </a:buClr>
            </a:pPr>
            <a:endParaRPr lang="es-MX" dirty="0"/>
          </a:p>
          <a:p>
            <a:pPr marL="342900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Seleccionar columnas</a:t>
            </a:r>
          </a:p>
          <a:p>
            <a:pPr marL="342900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Filtrar registros</a:t>
            </a:r>
          </a:p>
          <a:p>
            <a:pPr marL="800100" lvl="1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WHERE</a:t>
            </a:r>
          </a:p>
          <a:p>
            <a:pPr marL="800100" lvl="1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LIMIT y OFFSET</a:t>
            </a:r>
          </a:p>
          <a:p>
            <a:pPr marL="800100" lvl="1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LIKE</a:t>
            </a:r>
          </a:p>
          <a:p>
            <a:pPr marL="342900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Ordenar por valores de columnas</a:t>
            </a:r>
          </a:p>
          <a:p>
            <a:pPr marL="342900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Agrupación de registros</a:t>
            </a:r>
          </a:p>
          <a:p>
            <a:pPr marL="342900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Subconsultas [</a:t>
            </a:r>
            <a:r>
              <a:rPr lang="es-MX" dirty="0">
                <a:hlinkClick r:id="rId2"/>
              </a:rPr>
              <a:t>Recurso</a:t>
            </a:r>
            <a:r>
              <a:rPr lang="es-MX" dirty="0"/>
              <a:t>]</a:t>
            </a:r>
          </a:p>
          <a:p>
            <a:pPr marL="342900" indent="-342900">
              <a:buClr>
                <a:srgbClr val="336791"/>
              </a:buClr>
              <a:buFont typeface="+mj-lt"/>
              <a:buAutoNum type="arabicPeriod"/>
            </a:pPr>
            <a:r>
              <a:rPr lang="es-MX" dirty="0"/>
              <a:t>JOINS [</a:t>
            </a:r>
            <a:r>
              <a:rPr lang="es-MX" dirty="0">
                <a:hlinkClick r:id="rId3"/>
              </a:rPr>
              <a:t>Recurso</a:t>
            </a:r>
            <a:r>
              <a:rPr lang="es-MX" dirty="0"/>
              <a:t>]</a:t>
            </a:r>
          </a:p>
          <a:p>
            <a:pPr>
              <a:buClr>
                <a:srgbClr val="336791"/>
              </a:buClr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1743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4156F4C1-ECE8-4065-9174-CBC1D967D189}" vid="{9196AB18-C879-4330-8C19-50FF07B6AE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NIXVOID_Presentation_template</Template>
  <TotalTime>2005</TotalTime>
  <Words>440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Fira Code</vt:lpstr>
      <vt:lpstr>Fira Code Medium</vt:lpstr>
      <vt:lpstr>Fira Code Retina</vt:lpstr>
      <vt:lpstr>Wingdings</vt:lpstr>
      <vt:lpstr>Tema de Office</vt:lpstr>
      <vt:lpstr>Presentación de PowerPoint</vt:lpstr>
      <vt:lpstr>Presentación de PowerPoint</vt:lpstr>
      <vt:lpstr>CRUD en PostgreSQL - Inserción de datos</vt:lpstr>
      <vt:lpstr>CRUD en PostgreSQL – Edición de registros</vt:lpstr>
      <vt:lpstr>CRUD en PostgreSQL – Eliminación de registros</vt:lpstr>
      <vt:lpstr>CRUD en PostgreSQL – Consulta de registros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Yancehuallpa Quispe</dc:creator>
  <cp:lastModifiedBy>David Yancehuallpa Quispe</cp:lastModifiedBy>
  <cp:revision>31</cp:revision>
  <dcterms:created xsi:type="dcterms:W3CDTF">2022-08-14T07:08:50Z</dcterms:created>
  <dcterms:modified xsi:type="dcterms:W3CDTF">2022-08-27T01:07:57Z</dcterms:modified>
</cp:coreProperties>
</file>