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58" r:id="rId3"/>
    <p:sldId id="261" r:id="rId4"/>
    <p:sldId id="262" r:id="rId5"/>
    <p:sldId id="263" r:id="rId6"/>
    <p:sldId id="264" r:id="rId7"/>
    <p:sldId id="260" r:id="rId8"/>
    <p:sldId id="265" r:id="rId9"/>
    <p:sldId id="266" r:id="rId10"/>
    <p:sldId id="268" r:id="rId11"/>
    <p:sldId id="269" r:id="rId12"/>
    <p:sldId id="272" r:id="rId13"/>
    <p:sldId id="267" r:id="rId14"/>
    <p:sldId id="270" r:id="rId15"/>
    <p:sldId id="271" r:id="rId16"/>
    <p:sldId id="273" r:id="rId17"/>
    <p:sldId id="275" r:id="rId18"/>
    <p:sldId id="276" r:id="rId19"/>
    <p:sldId id="277" r:id="rId20"/>
    <p:sldId id="278" r:id="rId21"/>
    <p:sldId id="279" r:id="rId22"/>
    <p:sldId id="274" r:id="rId23"/>
    <p:sldId id="280" r:id="rId24"/>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791"/>
    <a:srgbClr val="ECA715"/>
    <a:srgbClr val="F3B00F"/>
    <a:srgbClr val="484F59"/>
    <a:srgbClr val="444B54"/>
    <a:srgbClr val="40434D"/>
    <a:srgbClr val="82804D"/>
    <a:srgbClr val="D0B000"/>
    <a:srgbClr val="D3D3D3"/>
    <a:srgbClr val="8371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524" autoAdjust="0"/>
    <p:restoredTop sz="94660"/>
  </p:normalViewPr>
  <p:slideViewPr>
    <p:cSldViewPr snapToGrid="0">
      <p:cViewPr varScale="1">
        <p:scale>
          <a:sx n="114" d="100"/>
          <a:sy n="114" d="100"/>
        </p:scale>
        <p:origin x="900" y="114"/>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58081CB9-6611-7087-60AB-E5093B7ABA0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a:extLst>
              <a:ext uri="{FF2B5EF4-FFF2-40B4-BE49-F238E27FC236}">
                <a16:creationId xmlns:a16="http://schemas.microsoft.com/office/drawing/2014/main" id="{0D71DC2D-15A2-4B40-AE91-366899B055B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8681ED-A9C7-4095-8315-26FE0ED3D984}" type="datetimeFigureOut">
              <a:rPr lang="es-PE" smtClean="0"/>
              <a:t>22/08/2022</a:t>
            </a:fld>
            <a:endParaRPr lang="es-PE"/>
          </a:p>
        </p:txBody>
      </p:sp>
      <p:sp>
        <p:nvSpPr>
          <p:cNvPr id="4" name="Marcador de pie de página 3">
            <a:extLst>
              <a:ext uri="{FF2B5EF4-FFF2-40B4-BE49-F238E27FC236}">
                <a16:creationId xmlns:a16="http://schemas.microsoft.com/office/drawing/2014/main" id="{28AA5D41-02D5-B274-CC38-5D2D18F9B25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5" name="Marcador de número de diapositiva 4">
            <a:extLst>
              <a:ext uri="{FF2B5EF4-FFF2-40B4-BE49-F238E27FC236}">
                <a16:creationId xmlns:a16="http://schemas.microsoft.com/office/drawing/2014/main" id="{792E04C7-7656-C6AD-3319-DF7619F86CA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7E9A6A-A605-47CE-B738-52799E1A3701}" type="slidenum">
              <a:rPr lang="es-PE" smtClean="0"/>
              <a:t>‹Nº›</a:t>
            </a:fld>
            <a:endParaRPr lang="es-PE"/>
          </a:p>
        </p:txBody>
      </p:sp>
    </p:spTree>
    <p:extLst>
      <p:ext uri="{BB962C8B-B14F-4D97-AF65-F5344CB8AC3E}">
        <p14:creationId xmlns:p14="http://schemas.microsoft.com/office/powerpoint/2010/main" val="31040300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5B788-35F0-4EB2-9B5F-85F9CCE159E8}" type="datetimeFigureOut">
              <a:rPr lang="es-PE" smtClean="0"/>
              <a:t>22/08/2022</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CA9AFA-0D22-404D-89B0-482A3E6F727B}" type="slidenum">
              <a:rPr lang="es-PE" smtClean="0"/>
              <a:t>‹Nº›</a:t>
            </a:fld>
            <a:endParaRPr lang="es-PE"/>
          </a:p>
        </p:txBody>
      </p:sp>
    </p:spTree>
    <p:extLst>
      <p:ext uri="{BB962C8B-B14F-4D97-AF65-F5344CB8AC3E}">
        <p14:creationId xmlns:p14="http://schemas.microsoft.com/office/powerpoint/2010/main" val="1869940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AC989A-3100-B2B4-5C32-C2D639F20FC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D72AA57A-60E8-C175-B24A-5A4F949B5D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A63F1F35-E531-0BD2-4E0F-B64AAF791254}"/>
              </a:ext>
            </a:extLst>
          </p:cNvPr>
          <p:cNvSpPr>
            <a:spLocks noGrp="1"/>
          </p:cNvSpPr>
          <p:nvPr>
            <p:ph type="dt" sz="half" idx="10"/>
          </p:nvPr>
        </p:nvSpPr>
        <p:spPr>
          <a:xfrm>
            <a:off x="838200" y="6356350"/>
            <a:ext cx="2743200" cy="365125"/>
          </a:xfrm>
          <a:prstGeom prst="rect">
            <a:avLst/>
          </a:prstGeom>
        </p:spPr>
        <p:txBody>
          <a:bodyPr/>
          <a:lstStyle/>
          <a:p>
            <a:fld id="{040F29B9-EC76-4775-BB4A-774803E04420}" type="datetime1">
              <a:rPr lang="es-PE" smtClean="0"/>
              <a:t>22/08/2022</a:t>
            </a:fld>
            <a:endParaRPr lang="es-PE"/>
          </a:p>
        </p:txBody>
      </p:sp>
      <p:sp>
        <p:nvSpPr>
          <p:cNvPr id="5" name="Marcador de pie de página 4">
            <a:extLst>
              <a:ext uri="{FF2B5EF4-FFF2-40B4-BE49-F238E27FC236}">
                <a16:creationId xmlns:a16="http://schemas.microsoft.com/office/drawing/2014/main" id="{9116B971-4486-6AD0-1174-D2A125F84D87}"/>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23B7ED07-B96D-0376-254D-201D19C4A303}"/>
              </a:ext>
            </a:extLst>
          </p:cNvPr>
          <p:cNvSpPr>
            <a:spLocks noGrp="1"/>
          </p:cNvSpPr>
          <p:nvPr>
            <p:ph type="sldNum" sz="quarter" idx="12"/>
          </p:nvPr>
        </p:nvSpPr>
        <p:spPr/>
        <p:txBody>
          <a:bodyPr/>
          <a:lstStyle/>
          <a:p>
            <a:fld id="{2696BA38-4B7D-487F-9F58-28620E8B4EE3}" type="slidenum">
              <a:rPr lang="es-PE" smtClean="0"/>
              <a:t>‹Nº›</a:t>
            </a:fld>
            <a:endParaRPr lang="es-PE"/>
          </a:p>
        </p:txBody>
      </p:sp>
    </p:spTree>
    <p:extLst>
      <p:ext uri="{BB962C8B-B14F-4D97-AF65-F5344CB8AC3E}">
        <p14:creationId xmlns:p14="http://schemas.microsoft.com/office/powerpoint/2010/main" val="163392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E852B1-C78E-F444-738A-C5B9308E35B4}"/>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8A082ABC-F189-F99F-D79B-D1D9BA97818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ADECC400-DD63-7260-9217-0B9AA54BE307}"/>
              </a:ext>
            </a:extLst>
          </p:cNvPr>
          <p:cNvSpPr>
            <a:spLocks noGrp="1"/>
          </p:cNvSpPr>
          <p:nvPr>
            <p:ph type="dt" sz="half" idx="10"/>
          </p:nvPr>
        </p:nvSpPr>
        <p:spPr>
          <a:xfrm>
            <a:off x="838200" y="6356350"/>
            <a:ext cx="2743200" cy="365125"/>
          </a:xfrm>
          <a:prstGeom prst="rect">
            <a:avLst/>
          </a:prstGeom>
        </p:spPr>
        <p:txBody>
          <a:bodyPr/>
          <a:lstStyle/>
          <a:p>
            <a:fld id="{40E753E3-6CD2-4360-BB55-EF26BD024005}" type="datetime1">
              <a:rPr lang="es-PE" smtClean="0"/>
              <a:t>22/08/2022</a:t>
            </a:fld>
            <a:endParaRPr lang="es-PE"/>
          </a:p>
        </p:txBody>
      </p:sp>
      <p:sp>
        <p:nvSpPr>
          <p:cNvPr id="5" name="Marcador de pie de página 4">
            <a:extLst>
              <a:ext uri="{FF2B5EF4-FFF2-40B4-BE49-F238E27FC236}">
                <a16:creationId xmlns:a16="http://schemas.microsoft.com/office/drawing/2014/main" id="{DA0C6584-BF16-5248-47D6-140014EEC4DB}"/>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880FBD85-88A1-79F9-0CD0-57946EBBD41B}"/>
              </a:ext>
            </a:extLst>
          </p:cNvPr>
          <p:cNvSpPr>
            <a:spLocks noGrp="1"/>
          </p:cNvSpPr>
          <p:nvPr>
            <p:ph type="sldNum" sz="quarter" idx="12"/>
          </p:nvPr>
        </p:nvSpPr>
        <p:spPr/>
        <p:txBody>
          <a:bodyPr/>
          <a:lstStyle/>
          <a:p>
            <a:fld id="{2696BA38-4B7D-487F-9F58-28620E8B4EE3}" type="slidenum">
              <a:rPr lang="es-PE" smtClean="0"/>
              <a:t>‹Nº›</a:t>
            </a:fld>
            <a:endParaRPr lang="es-PE"/>
          </a:p>
        </p:txBody>
      </p:sp>
    </p:spTree>
    <p:extLst>
      <p:ext uri="{BB962C8B-B14F-4D97-AF65-F5344CB8AC3E}">
        <p14:creationId xmlns:p14="http://schemas.microsoft.com/office/powerpoint/2010/main" val="2012577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8D1AB6-35F4-E72E-BB00-F2C9FFFAFB4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5681BDD9-A976-D4DB-DDE5-14FE917FD8E0}"/>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77E841EE-15F4-ABA5-4F36-5BDFB9868F3D}"/>
              </a:ext>
            </a:extLst>
          </p:cNvPr>
          <p:cNvSpPr>
            <a:spLocks noGrp="1"/>
          </p:cNvSpPr>
          <p:nvPr>
            <p:ph type="dt" sz="half" idx="10"/>
          </p:nvPr>
        </p:nvSpPr>
        <p:spPr>
          <a:xfrm>
            <a:off x="838200" y="6356350"/>
            <a:ext cx="2743200" cy="365125"/>
          </a:xfrm>
          <a:prstGeom prst="rect">
            <a:avLst/>
          </a:prstGeom>
        </p:spPr>
        <p:txBody>
          <a:bodyPr/>
          <a:lstStyle/>
          <a:p>
            <a:fld id="{60752946-6263-41C9-8D70-0E880AEBC576}" type="datetime1">
              <a:rPr lang="es-PE" smtClean="0"/>
              <a:t>22/08/2022</a:t>
            </a:fld>
            <a:endParaRPr lang="es-PE"/>
          </a:p>
        </p:txBody>
      </p:sp>
      <p:sp>
        <p:nvSpPr>
          <p:cNvPr id="5" name="Marcador de pie de página 4">
            <a:extLst>
              <a:ext uri="{FF2B5EF4-FFF2-40B4-BE49-F238E27FC236}">
                <a16:creationId xmlns:a16="http://schemas.microsoft.com/office/drawing/2014/main" id="{B9BB357A-1EF8-1571-9874-DAEAE9E58420}"/>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CA21439-2CEE-A649-E736-212008961FD3}"/>
              </a:ext>
            </a:extLst>
          </p:cNvPr>
          <p:cNvSpPr>
            <a:spLocks noGrp="1"/>
          </p:cNvSpPr>
          <p:nvPr>
            <p:ph type="sldNum" sz="quarter" idx="12"/>
          </p:nvPr>
        </p:nvSpPr>
        <p:spPr/>
        <p:txBody>
          <a:bodyPr/>
          <a:lstStyle/>
          <a:p>
            <a:fld id="{2696BA38-4B7D-487F-9F58-28620E8B4EE3}" type="slidenum">
              <a:rPr lang="es-PE" smtClean="0"/>
              <a:t>‹Nº›</a:t>
            </a:fld>
            <a:endParaRPr lang="es-PE"/>
          </a:p>
        </p:txBody>
      </p:sp>
    </p:spTree>
    <p:extLst>
      <p:ext uri="{BB962C8B-B14F-4D97-AF65-F5344CB8AC3E}">
        <p14:creationId xmlns:p14="http://schemas.microsoft.com/office/powerpoint/2010/main" val="4130281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1C7067-9472-DF01-119F-3F07ACFCB5A6}"/>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48A50D87-571B-E481-7745-E0BE8D81CEF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DD2598DA-1544-FD72-321C-3A6F7440FF49}"/>
              </a:ext>
            </a:extLst>
          </p:cNvPr>
          <p:cNvSpPr>
            <a:spLocks noGrp="1"/>
          </p:cNvSpPr>
          <p:nvPr>
            <p:ph type="dt" sz="half" idx="10"/>
          </p:nvPr>
        </p:nvSpPr>
        <p:spPr>
          <a:xfrm>
            <a:off x="838200" y="6356350"/>
            <a:ext cx="2743200" cy="365125"/>
          </a:xfrm>
          <a:prstGeom prst="rect">
            <a:avLst/>
          </a:prstGeom>
        </p:spPr>
        <p:txBody>
          <a:bodyPr/>
          <a:lstStyle/>
          <a:p>
            <a:fld id="{4C6184D5-70D2-43B6-8F7F-928D5DD9981A}" type="datetime1">
              <a:rPr lang="es-PE" smtClean="0"/>
              <a:t>22/08/2022</a:t>
            </a:fld>
            <a:endParaRPr lang="es-PE"/>
          </a:p>
        </p:txBody>
      </p:sp>
      <p:sp>
        <p:nvSpPr>
          <p:cNvPr id="5" name="Marcador de pie de página 4">
            <a:extLst>
              <a:ext uri="{FF2B5EF4-FFF2-40B4-BE49-F238E27FC236}">
                <a16:creationId xmlns:a16="http://schemas.microsoft.com/office/drawing/2014/main" id="{FB34D76E-5734-B6D1-3047-451E4125F5D9}"/>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EF363E63-03EF-EC68-3EA6-6DAB9AB51111}"/>
              </a:ext>
            </a:extLst>
          </p:cNvPr>
          <p:cNvSpPr>
            <a:spLocks noGrp="1"/>
          </p:cNvSpPr>
          <p:nvPr>
            <p:ph type="sldNum" sz="quarter" idx="12"/>
          </p:nvPr>
        </p:nvSpPr>
        <p:spPr/>
        <p:txBody>
          <a:bodyPr/>
          <a:lstStyle/>
          <a:p>
            <a:fld id="{2696BA38-4B7D-487F-9F58-28620E8B4EE3}" type="slidenum">
              <a:rPr lang="es-PE" smtClean="0"/>
              <a:t>‹Nº›</a:t>
            </a:fld>
            <a:endParaRPr lang="es-PE"/>
          </a:p>
        </p:txBody>
      </p:sp>
    </p:spTree>
    <p:extLst>
      <p:ext uri="{BB962C8B-B14F-4D97-AF65-F5344CB8AC3E}">
        <p14:creationId xmlns:p14="http://schemas.microsoft.com/office/powerpoint/2010/main" val="1607554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66A843-03F6-539C-4A34-570E327AD77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495C7B5A-53E0-B86C-4526-73FA4F765C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09FA281-4919-3A28-C701-16D6649CF5E5}"/>
              </a:ext>
            </a:extLst>
          </p:cNvPr>
          <p:cNvSpPr>
            <a:spLocks noGrp="1"/>
          </p:cNvSpPr>
          <p:nvPr>
            <p:ph type="dt" sz="half" idx="10"/>
          </p:nvPr>
        </p:nvSpPr>
        <p:spPr>
          <a:xfrm>
            <a:off x="838200" y="6356350"/>
            <a:ext cx="2743200" cy="365125"/>
          </a:xfrm>
          <a:prstGeom prst="rect">
            <a:avLst/>
          </a:prstGeom>
        </p:spPr>
        <p:txBody>
          <a:bodyPr/>
          <a:lstStyle/>
          <a:p>
            <a:fld id="{D497B964-A55D-4EEA-99DB-C049F204C87D}" type="datetime1">
              <a:rPr lang="es-PE" smtClean="0"/>
              <a:t>22/08/2022</a:t>
            </a:fld>
            <a:endParaRPr lang="es-PE"/>
          </a:p>
        </p:txBody>
      </p:sp>
      <p:sp>
        <p:nvSpPr>
          <p:cNvPr id="5" name="Marcador de pie de página 4">
            <a:extLst>
              <a:ext uri="{FF2B5EF4-FFF2-40B4-BE49-F238E27FC236}">
                <a16:creationId xmlns:a16="http://schemas.microsoft.com/office/drawing/2014/main" id="{4998BA54-34F9-1188-2C44-59827EB8904B}"/>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B5A70B25-C3C7-AD47-5695-BDB650827C16}"/>
              </a:ext>
            </a:extLst>
          </p:cNvPr>
          <p:cNvSpPr>
            <a:spLocks noGrp="1"/>
          </p:cNvSpPr>
          <p:nvPr>
            <p:ph type="sldNum" sz="quarter" idx="12"/>
          </p:nvPr>
        </p:nvSpPr>
        <p:spPr/>
        <p:txBody>
          <a:bodyPr/>
          <a:lstStyle/>
          <a:p>
            <a:fld id="{2696BA38-4B7D-487F-9F58-28620E8B4EE3}" type="slidenum">
              <a:rPr lang="es-PE" smtClean="0"/>
              <a:t>‹Nº›</a:t>
            </a:fld>
            <a:endParaRPr lang="es-PE"/>
          </a:p>
        </p:txBody>
      </p:sp>
    </p:spTree>
    <p:extLst>
      <p:ext uri="{BB962C8B-B14F-4D97-AF65-F5344CB8AC3E}">
        <p14:creationId xmlns:p14="http://schemas.microsoft.com/office/powerpoint/2010/main" val="3302825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5E7F84-98A4-A69F-275D-139FE2D6CDCD}"/>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FB66C052-4A62-BC90-745B-BCBD984FB13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78953E1E-D3D8-5112-E6E8-711A74A589D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007D0CED-F6F0-C2F6-B97D-A641FAA25F3E}"/>
              </a:ext>
            </a:extLst>
          </p:cNvPr>
          <p:cNvSpPr>
            <a:spLocks noGrp="1"/>
          </p:cNvSpPr>
          <p:nvPr>
            <p:ph type="dt" sz="half" idx="10"/>
          </p:nvPr>
        </p:nvSpPr>
        <p:spPr>
          <a:xfrm>
            <a:off x="838200" y="6356350"/>
            <a:ext cx="2743200" cy="365125"/>
          </a:xfrm>
          <a:prstGeom prst="rect">
            <a:avLst/>
          </a:prstGeom>
        </p:spPr>
        <p:txBody>
          <a:bodyPr/>
          <a:lstStyle/>
          <a:p>
            <a:fld id="{779AF23E-B2F5-47EC-89EB-E68E6856BA43}" type="datetime1">
              <a:rPr lang="es-PE" smtClean="0"/>
              <a:t>22/08/2022</a:t>
            </a:fld>
            <a:endParaRPr lang="es-PE"/>
          </a:p>
        </p:txBody>
      </p:sp>
      <p:sp>
        <p:nvSpPr>
          <p:cNvPr id="6" name="Marcador de pie de página 5">
            <a:extLst>
              <a:ext uri="{FF2B5EF4-FFF2-40B4-BE49-F238E27FC236}">
                <a16:creationId xmlns:a16="http://schemas.microsoft.com/office/drawing/2014/main" id="{068A8F25-7504-B403-449C-29B56B9B8746}"/>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81FE6702-03F8-D90A-775F-1CCB180E1C5D}"/>
              </a:ext>
            </a:extLst>
          </p:cNvPr>
          <p:cNvSpPr>
            <a:spLocks noGrp="1"/>
          </p:cNvSpPr>
          <p:nvPr>
            <p:ph type="sldNum" sz="quarter" idx="12"/>
          </p:nvPr>
        </p:nvSpPr>
        <p:spPr/>
        <p:txBody>
          <a:bodyPr/>
          <a:lstStyle/>
          <a:p>
            <a:fld id="{2696BA38-4B7D-487F-9F58-28620E8B4EE3}" type="slidenum">
              <a:rPr lang="es-PE" smtClean="0"/>
              <a:t>‹Nº›</a:t>
            </a:fld>
            <a:endParaRPr lang="es-PE"/>
          </a:p>
        </p:txBody>
      </p:sp>
    </p:spTree>
    <p:extLst>
      <p:ext uri="{BB962C8B-B14F-4D97-AF65-F5344CB8AC3E}">
        <p14:creationId xmlns:p14="http://schemas.microsoft.com/office/powerpoint/2010/main" val="2036952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EC715-AE90-4576-0C2B-B99058AFAB3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180FEFE1-EB01-7A47-F6E0-DCA33EF7CE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F13E4F8-7895-B3E8-95C5-AD8C639C792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41D9E667-40E8-B34C-AABC-6B140DA6FD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EEE0A87-F285-BB91-B046-F461925AE43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576157C5-56EE-6C37-5325-A14616C18F20}"/>
              </a:ext>
            </a:extLst>
          </p:cNvPr>
          <p:cNvSpPr>
            <a:spLocks noGrp="1"/>
          </p:cNvSpPr>
          <p:nvPr>
            <p:ph type="dt" sz="half" idx="10"/>
          </p:nvPr>
        </p:nvSpPr>
        <p:spPr>
          <a:xfrm>
            <a:off x="838200" y="6356350"/>
            <a:ext cx="2743200" cy="365125"/>
          </a:xfrm>
          <a:prstGeom prst="rect">
            <a:avLst/>
          </a:prstGeom>
        </p:spPr>
        <p:txBody>
          <a:bodyPr/>
          <a:lstStyle/>
          <a:p>
            <a:fld id="{C85F21E0-97EF-4CD5-B51F-A5559BB4EA21}" type="datetime1">
              <a:rPr lang="es-PE" smtClean="0"/>
              <a:t>22/08/2022</a:t>
            </a:fld>
            <a:endParaRPr lang="es-PE"/>
          </a:p>
        </p:txBody>
      </p:sp>
      <p:sp>
        <p:nvSpPr>
          <p:cNvPr id="8" name="Marcador de pie de página 7">
            <a:extLst>
              <a:ext uri="{FF2B5EF4-FFF2-40B4-BE49-F238E27FC236}">
                <a16:creationId xmlns:a16="http://schemas.microsoft.com/office/drawing/2014/main" id="{470D2AAF-D6BF-FFA4-9C19-9CA23D3CAEFA}"/>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472FFB64-4A40-EE41-066B-2A86CABCA85D}"/>
              </a:ext>
            </a:extLst>
          </p:cNvPr>
          <p:cNvSpPr>
            <a:spLocks noGrp="1"/>
          </p:cNvSpPr>
          <p:nvPr>
            <p:ph type="sldNum" sz="quarter" idx="12"/>
          </p:nvPr>
        </p:nvSpPr>
        <p:spPr/>
        <p:txBody>
          <a:bodyPr/>
          <a:lstStyle/>
          <a:p>
            <a:fld id="{2696BA38-4B7D-487F-9F58-28620E8B4EE3}" type="slidenum">
              <a:rPr lang="es-PE" smtClean="0"/>
              <a:t>‹Nº›</a:t>
            </a:fld>
            <a:endParaRPr lang="es-PE"/>
          </a:p>
        </p:txBody>
      </p:sp>
    </p:spTree>
    <p:extLst>
      <p:ext uri="{BB962C8B-B14F-4D97-AF65-F5344CB8AC3E}">
        <p14:creationId xmlns:p14="http://schemas.microsoft.com/office/powerpoint/2010/main" val="3843410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6D2BC0-E74E-603D-31EC-78C29BF5025D}"/>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921C6C99-703F-DBF5-A5B4-37E9BC7B7A9B}"/>
              </a:ext>
            </a:extLst>
          </p:cNvPr>
          <p:cNvSpPr>
            <a:spLocks noGrp="1"/>
          </p:cNvSpPr>
          <p:nvPr>
            <p:ph type="dt" sz="half" idx="10"/>
          </p:nvPr>
        </p:nvSpPr>
        <p:spPr>
          <a:xfrm>
            <a:off x="838200" y="6356350"/>
            <a:ext cx="2743200" cy="365125"/>
          </a:xfrm>
          <a:prstGeom prst="rect">
            <a:avLst/>
          </a:prstGeom>
        </p:spPr>
        <p:txBody>
          <a:bodyPr/>
          <a:lstStyle/>
          <a:p>
            <a:fld id="{E274F692-D94E-4F87-981E-9AC8378A0052}" type="datetime1">
              <a:rPr lang="es-PE" smtClean="0"/>
              <a:t>22/08/2022</a:t>
            </a:fld>
            <a:endParaRPr lang="es-PE"/>
          </a:p>
        </p:txBody>
      </p:sp>
      <p:sp>
        <p:nvSpPr>
          <p:cNvPr id="4" name="Marcador de pie de página 3">
            <a:extLst>
              <a:ext uri="{FF2B5EF4-FFF2-40B4-BE49-F238E27FC236}">
                <a16:creationId xmlns:a16="http://schemas.microsoft.com/office/drawing/2014/main" id="{F3066D0D-30A6-1D58-E27B-110FB4F4DF95}"/>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DE269ABA-B542-D895-F78D-191F65D69AE4}"/>
              </a:ext>
            </a:extLst>
          </p:cNvPr>
          <p:cNvSpPr>
            <a:spLocks noGrp="1"/>
          </p:cNvSpPr>
          <p:nvPr>
            <p:ph type="sldNum" sz="quarter" idx="12"/>
          </p:nvPr>
        </p:nvSpPr>
        <p:spPr/>
        <p:txBody>
          <a:bodyPr/>
          <a:lstStyle/>
          <a:p>
            <a:fld id="{2696BA38-4B7D-487F-9F58-28620E8B4EE3}" type="slidenum">
              <a:rPr lang="es-PE" smtClean="0"/>
              <a:t>‹Nº›</a:t>
            </a:fld>
            <a:endParaRPr lang="es-PE"/>
          </a:p>
        </p:txBody>
      </p:sp>
    </p:spTree>
    <p:extLst>
      <p:ext uri="{BB962C8B-B14F-4D97-AF65-F5344CB8AC3E}">
        <p14:creationId xmlns:p14="http://schemas.microsoft.com/office/powerpoint/2010/main" val="2796871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4AEF26D-C4FB-D420-8D65-E49084697778}"/>
              </a:ext>
            </a:extLst>
          </p:cNvPr>
          <p:cNvSpPr>
            <a:spLocks noGrp="1"/>
          </p:cNvSpPr>
          <p:nvPr>
            <p:ph type="dt" sz="half" idx="10"/>
          </p:nvPr>
        </p:nvSpPr>
        <p:spPr>
          <a:xfrm>
            <a:off x="838200" y="6356350"/>
            <a:ext cx="2743200" cy="365125"/>
          </a:xfrm>
          <a:prstGeom prst="rect">
            <a:avLst/>
          </a:prstGeom>
        </p:spPr>
        <p:txBody>
          <a:bodyPr/>
          <a:lstStyle/>
          <a:p>
            <a:fld id="{8577A578-5F87-4661-A88B-AC70D4B2152D}" type="datetime1">
              <a:rPr lang="es-PE" smtClean="0"/>
              <a:t>22/08/2022</a:t>
            </a:fld>
            <a:endParaRPr lang="es-PE"/>
          </a:p>
        </p:txBody>
      </p:sp>
      <p:sp>
        <p:nvSpPr>
          <p:cNvPr id="3" name="Marcador de pie de página 2">
            <a:extLst>
              <a:ext uri="{FF2B5EF4-FFF2-40B4-BE49-F238E27FC236}">
                <a16:creationId xmlns:a16="http://schemas.microsoft.com/office/drawing/2014/main" id="{AED965A3-407C-BDC6-2124-5D26E4418740}"/>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7C1F9A1E-0624-02CE-79E5-AAB87C9A2B6F}"/>
              </a:ext>
            </a:extLst>
          </p:cNvPr>
          <p:cNvSpPr>
            <a:spLocks noGrp="1"/>
          </p:cNvSpPr>
          <p:nvPr>
            <p:ph type="sldNum" sz="quarter" idx="12"/>
          </p:nvPr>
        </p:nvSpPr>
        <p:spPr/>
        <p:txBody>
          <a:bodyPr/>
          <a:lstStyle/>
          <a:p>
            <a:fld id="{2696BA38-4B7D-487F-9F58-28620E8B4EE3}" type="slidenum">
              <a:rPr lang="es-PE" smtClean="0"/>
              <a:t>‹Nº›</a:t>
            </a:fld>
            <a:endParaRPr lang="es-PE"/>
          </a:p>
        </p:txBody>
      </p:sp>
    </p:spTree>
    <p:extLst>
      <p:ext uri="{BB962C8B-B14F-4D97-AF65-F5344CB8AC3E}">
        <p14:creationId xmlns:p14="http://schemas.microsoft.com/office/powerpoint/2010/main" val="1385856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0E1047-E860-31A0-9EF2-6C3797BC1EC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9DE255C1-6111-01E0-FD93-96EC0E7DFD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D9BEF9DC-EA1A-96FB-A412-9978CB8F0F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EB86C09-88C3-AB00-6E57-7B36F7F7EE4C}"/>
              </a:ext>
            </a:extLst>
          </p:cNvPr>
          <p:cNvSpPr>
            <a:spLocks noGrp="1"/>
          </p:cNvSpPr>
          <p:nvPr>
            <p:ph type="dt" sz="half" idx="10"/>
          </p:nvPr>
        </p:nvSpPr>
        <p:spPr>
          <a:xfrm>
            <a:off x="838200" y="6356350"/>
            <a:ext cx="2743200" cy="365125"/>
          </a:xfrm>
          <a:prstGeom prst="rect">
            <a:avLst/>
          </a:prstGeom>
        </p:spPr>
        <p:txBody>
          <a:bodyPr/>
          <a:lstStyle/>
          <a:p>
            <a:fld id="{9704D5FB-706E-42B9-B8FA-54B8575D362D}" type="datetime1">
              <a:rPr lang="es-PE" smtClean="0"/>
              <a:t>22/08/2022</a:t>
            </a:fld>
            <a:endParaRPr lang="es-PE"/>
          </a:p>
        </p:txBody>
      </p:sp>
      <p:sp>
        <p:nvSpPr>
          <p:cNvPr id="6" name="Marcador de pie de página 5">
            <a:extLst>
              <a:ext uri="{FF2B5EF4-FFF2-40B4-BE49-F238E27FC236}">
                <a16:creationId xmlns:a16="http://schemas.microsoft.com/office/drawing/2014/main" id="{7F68A848-5956-72A8-846A-A55F830732A3}"/>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ED5D8A19-8A2A-2215-7028-3A7ED43D2F3F}"/>
              </a:ext>
            </a:extLst>
          </p:cNvPr>
          <p:cNvSpPr>
            <a:spLocks noGrp="1"/>
          </p:cNvSpPr>
          <p:nvPr>
            <p:ph type="sldNum" sz="quarter" idx="12"/>
          </p:nvPr>
        </p:nvSpPr>
        <p:spPr/>
        <p:txBody>
          <a:bodyPr/>
          <a:lstStyle/>
          <a:p>
            <a:fld id="{2696BA38-4B7D-487F-9F58-28620E8B4EE3}" type="slidenum">
              <a:rPr lang="es-PE" smtClean="0"/>
              <a:t>‹Nº›</a:t>
            </a:fld>
            <a:endParaRPr lang="es-PE"/>
          </a:p>
        </p:txBody>
      </p:sp>
    </p:spTree>
    <p:extLst>
      <p:ext uri="{BB962C8B-B14F-4D97-AF65-F5344CB8AC3E}">
        <p14:creationId xmlns:p14="http://schemas.microsoft.com/office/powerpoint/2010/main" val="474194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39D845-327D-583A-33D0-C4744977516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C9DA3CF7-C800-5E89-A415-9648E31B42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PE"/>
          </a:p>
        </p:txBody>
      </p:sp>
      <p:sp>
        <p:nvSpPr>
          <p:cNvPr id="4" name="Marcador de texto 3">
            <a:extLst>
              <a:ext uri="{FF2B5EF4-FFF2-40B4-BE49-F238E27FC236}">
                <a16:creationId xmlns:a16="http://schemas.microsoft.com/office/drawing/2014/main" id="{80FB9151-9AC9-2DAA-3988-EE8D07551B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C0FB668-63C1-FED1-FCF6-516EF4CB0461}"/>
              </a:ext>
            </a:extLst>
          </p:cNvPr>
          <p:cNvSpPr>
            <a:spLocks noGrp="1"/>
          </p:cNvSpPr>
          <p:nvPr>
            <p:ph type="dt" sz="half" idx="10"/>
          </p:nvPr>
        </p:nvSpPr>
        <p:spPr>
          <a:xfrm>
            <a:off x="838200" y="6356350"/>
            <a:ext cx="2743200" cy="365125"/>
          </a:xfrm>
          <a:prstGeom prst="rect">
            <a:avLst/>
          </a:prstGeom>
        </p:spPr>
        <p:txBody>
          <a:bodyPr/>
          <a:lstStyle/>
          <a:p>
            <a:fld id="{60449A80-82F0-4F56-BBA2-22C8AB26A557}" type="datetime1">
              <a:rPr lang="es-PE" smtClean="0"/>
              <a:t>22/08/2022</a:t>
            </a:fld>
            <a:endParaRPr lang="es-PE"/>
          </a:p>
        </p:txBody>
      </p:sp>
      <p:sp>
        <p:nvSpPr>
          <p:cNvPr id="6" name="Marcador de pie de página 5">
            <a:extLst>
              <a:ext uri="{FF2B5EF4-FFF2-40B4-BE49-F238E27FC236}">
                <a16:creationId xmlns:a16="http://schemas.microsoft.com/office/drawing/2014/main" id="{9B83F18F-5011-8A84-2BBF-CF9714A6954D}"/>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732ABCB4-8EFC-B6D6-C4FB-47424753386B}"/>
              </a:ext>
            </a:extLst>
          </p:cNvPr>
          <p:cNvSpPr>
            <a:spLocks noGrp="1"/>
          </p:cNvSpPr>
          <p:nvPr>
            <p:ph type="sldNum" sz="quarter" idx="12"/>
          </p:nvPr>
        </p:nvSpPr>
        <p:spPr/>
        <p:txBody>
          <a:bodyPr/>
          <a:lstStyle/>
          <a:p>
            <a:fld id="{2696BA38-4B7D-487F-9F58-28620E8B4EE3}" type="slidenum">
              <a:rPr lang="es-PE" smtClean="0"/>
              <a:t>‹Nº›</a:t>
            </a:fld>
            <a:endParaRPr lang="es-PE"/>
          </a:p>
        </p:txBody>
      </p:sp>
    </p:spTree>
    <p:extLst>
      <p:ext uri="{BB962C8B-B14F-4D97-AF65-F5344CB8AC3E}">
        <p14:creationId xmlns:p14="http://schemas.microsoft.com/office/powerpoint/2010/main" val="2484941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A83EFA39-6B9D-1953-1851-7AB479458E03}"/>
              </a:ext>
            </a:extLst>
          </p:cNvPr>
          <p:cNvSpPr/>
          <p:nvPr userDrawn="1"/>
        </p:nvSpPr>
        <p:spPr>
          <a:xfrm flipH="1">
            <a:off x="8386617" y="6311900"/>
            <a:ext cx="3805383" cy="546100"/>
          </a:xfrm>
          <a:prstGeom prst="rect">
            <a:avLst/>
          </a:prstGeom>
          <a:solidFill>
            <a:srgbClr val="4043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a:extLst>
              <a:ext uri="{FF2B5EF4-FFF2-40B4-BE49-F238E27FC236}">
                <a16:creationId xmlns:a16="http://schemas.microsoft.com/office/drawing/2014/main" id="{8ADE40D3-672B-E7C6-8ED8-F1C869EC88A7}"/>
              </a:ext>
            </a:extLst>
          </p:cNvPr>
          <p:cNvSpPr/>
          <p:nvPr userDrawn="1"/>
        </p:nvSpPr>
        <p:spPr>
          <a:xfrm flipH="1">
            <a:off x="-3" y="6311900"/>
            <a:ext cx="8386620" cy="546100"/>
          </a:xfrm>
          <a:prstGeom prst="rect">
            <a:avLst/>
          </a:prstGeom>
          <a:solidFill>
            <a:srgbClr val="D3D3D3"/>
          </a:solidFill>
          <a:ln>
            <a:solidFill>
              <a:srgbClr val="D3D3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texto 2">
            <a:extLst>
              <a:ext uri="{FF2B5EF4-FFF2-40B4-BE49-F238E27FC236}">
                <a16:creationId xmlns:a16="http://schemas.microsoft.com/office/drawing/2014/main" id="{6A57A0C4-D1C3-83EC-1CDA-B4BAC41C60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
        <p:nvSpPr>
          <p:cNvPr id="5" name="Marcador de pie de página 4">
            <a:extLst>
              <a:ext uri="{FF2B5EF4-FFF2-40B4-BE49-F238E27FC236}">
                <a16:creationId xmlns:a16="http://schemas.microsoft.com/office/drawing/2014/main" id="{EBC9283D-A59B-B826-0DC3-794CAD40841D}"/>
              </a:ext>
            </a:extLst>
          </p:cNvPr>
          <p:cNvSpPr>
            <a:spLocks noGrp="1"/>
          </p:cNvSpPr>
          <p:nvPr>
            <p:ph type="ftr" sz="quarter" idx="3"/>
          </p:nvPr>
        </p:nvSpPr>
        <p:spPr>
          <a:xfrm>
            <a:off x="838200" y="6356350"/>
            <a:ext cx="73152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dirty="0"/>
          </a:p>
        </p:txBody>
      </p:sp>
      <p:sp>
        <p:nvSpPr>
          <p:cNvPr id="6" name="Marcador de número de diapositiva 5">
            <a:extLst>
              <a:ext uri="{FF2B5EF4-FFF2-40B4-BE49-F238E27FC236}">
                <a16:creationId xmlns:a16="http://schemas.microsoft.com/office/drawing/2014/main" id="{576442BC-642B-4297-59E0-F80D530BBB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96BA38-4B7D-487F-9F58-28620E8B4EE3}" type="slidenum">
              <a:rPr lang="es-PE" smtClean="0"/>
              <a:t>‹Nº›</a:t>
            </a:fld>
            <a:endParaRPr lang="es-PE"/>
          </a:p>
        </p:txBody>
      </p:sp>
      <p:sp>
        <p:nvSpPr>
          <p:cNvPr id="7" name="Rectángulo 6">
            <a:extLst>
              <a:ext uri="{FF2B5EF4-FFF2-40B4-BE49-F238E27FC236}">
                <a16:creationId xmlns:a16="http://schemas.microsoft.com/office/drawing/2014/main" id="{57DDB250-7DE6-BDC4-180F-ED8549E15740}"/>
              </a:ext>
            </a:extLst>
          </p:cNvPr>
          <p:cNvSpPr/>
          <p:nvPr userDrawn="1"/>
        </p:nvSpPr>
        <p:spPr>
          <a:xfrm>
            <a:off x="0" y="0"/>
            <a:ext cx="12192000" cy="546100"/>
          </a:xfrm>
          <a:prstGeom prst="rect">
            <a:avLst/>
          </a:prstGeom>
          <a:solidFill>
            <a:srgbClr val="F3B00F"/>
          </a:solidFill>
          <a:ln>
            <a:solidFill>
              <a:srgbClr val="D0B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400" b="1" dirty="0">
              <a:solidFill>
                <a:srgbClr val="484F59"/>
              </a:solidFill>
              <a:latin typeface="Consolas" panose="020B0609020204030204" pitchFamily="49" charset="0"/>
            </a:endParaRPr>
          </a:p>
        </p:txBody>
      </p:sp>
      <p:sp>
        <p:nvSpPr>
          <p:cNvPr id="2" name="Marcador de título 1">
            <a:extLst>
              <a:ext uri="{FF2B5EF4-FFF2-40B4-BE49-F238E27FC236}">
                <a16:creationId xmlns:a16="http://schemas.microsoft.com/office/drawing/2014/main" id="{65F35FD1-AC2D-4EE5-4D99-F22782BDC0AD}"/>
              </a:ext>
            </a:extLst>
          </p:cNvPr>
          <p:cNvSpPr>
            <a:spLocks noGrp="1"/>
          </p:cNvSpPr>
          <p:nvPr>
            <p:ph type="title"/>
          </p:nvPr>
        </p:nvSpPr>
        <p:spPr>
          <a:xfrm>
            <a:off x="-11545" y="106795"/>
            <a:ext cx="12215090" cy="317457"/>
          </a:xfrm>
          <a:prstGeom prst="rect">
            <a:avLst/>
          </a:prstGeom>
        </p:spPr>
        <p:txBody>
          <a:bodyPr vert="horz" lIns="91440" tIns="45720" rIns="91440" bIns="45720" rtlCol="0" anchor="ctr">
            <a:normAutofit/>
          </a:bodyPr>
          <a:lstStyle/>
          <a:p>
            <a:r>
              <a:rPr lang="es-ES" dirty="0" err="1"/>
              <a:t>Topic</a:t>
            </a:r>
            <a:endParaRPr lang="es-PE" dirty="0"/>
          </a:p>
        </p:txBody>
      </p:sp>
      <p:pic>
        <p:nvPicPr>
          <p:cNvPr id="11" name="Imagen 10">
            <a:extLst>
              <a:ext uri="{FF2B5EF4-FFF2-40B4-BE49-F238E27FC236}">
                <a16:creationId xmlns:a16="http://schemas.microsoft.com/office/drawing/2014/main" id="{E2C4B6BF-B3E0-B0BC-8266-50AAA83F54A3}"/>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817132" y="468702"/>
            <a:ext cx="1374868" cy="1052195"/>
          </a:xfrm>
          <a:prstGeom prst="rect">
            <a:avLst/>
          </a:prstGeom>
        </p:spPr>
      </p:pic>
    </p:spTree>
    <p:extLst>
      <p:ext uri="{BB962C8B-B14F-4D97-AF65-F5344CB8AC3E}">
        <p14:creationId xmlns:p14="http://schemas.microsoft.com/office/powerpoint/2010/main" val="3544074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lnSpc>
          <a:spcPct val="90000"/>
        </a:lnSpc>
        <a:spcBef>
          <a:spcPct val="0"/>
        </a:spcBef>
        <a:buNone/>
        <a:defRPr sz="2400" b="1" kern="1200">
          <a:solidFill>
            <a:srgbClr val="444B54"/>
          </a:solidFill>
          <a:latin typeface="Consolas" panose="020B0609020204030204" pitchFamily="49"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erdplus.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erdplus.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emf"/><Relationship Id="rId4" Type="http://schemas.openxmlformats.org/officeDocument/2006/relationships/package" Target="../embeddings/Microsoft_Excel_Worksheet.xlsx"/></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package" Target="../embeddings/Microsoft_Excel_Worksheet1.xlsx"/><Relationship Id="rId1" Type="http://schemas.openxmlformats.org/officeDocument/2006/relationships/slideLayout" Target="../slideLayouts/slideLayout2.xml"/><Relationship Id="rId6" Type="http://schemas.openxmlformats.org/officeDocument/2006/relationships/image" Target="../media/image18.emf"/><Relationship Id="rId5" Type="http://schemas.openxmlformats.org/officeDocument/2006/relationships/package" Target="../embeddings/Microsoft_Excel_Worksheet2.xlsx"/><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package" Target="../embeddings/Microsoft_Excel_Worksheet3.xlsx"/><Relationship Id="rId7" Type="http://schemas.openxmlformats.org/officeDocument/2006/relationships/package" Target="../embeddings/Microsoft_Excel_Worksheet5.xlsx"/><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2.emf"/><Relationship Id="rId5" Type="http://schemas.openxmlformats.org/officeDocument/2006/relationships/package" Target="../embeddings/Microsoft_Excel_Worksheet4.xlsx"/><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2" Type="http://schemas.openxmlformats.org/officeDocument/2006/relationships/hyperlink" Target="https://docs.microsoft.com/en-us/office/troubleshoot/access/database-normalization-descriptio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package" Target="../embeddings/Microsoft_Excel_Worksheet6.xlsx"/><Relationship Id="rId7" Type="http://schemas.openxmlformats.org/officeDocument/2006/relationships/package" Target="../embeddings/Microsoft_Excel_Worksheet8.xlsx"/><Relationship Id="rId2" Type="http://schemas.openxmlformats.org/officeDocument/2006/relationships/hyperlink" Target="https://docs.microsoft.com/en-us/office/troubleshoot/access/database-normalization-description" TargetMode="External"/><Relationship Id="rId1"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package" Target="../embeddings/Microsoft_Excel_Worksheet7.xlsx"/><Relationship Id="rId10" Type="http://schemas.openxmlformats.org/officeDocument/2006/relationships/image" Target="../media/image27.emf"/><Relationship Id="rId4" Type="http://schemas.openxmlformats.org/officeDocument/2006/relationships/image" Target="../media/image24.emf"/><Relationship Id="rId9" Type="http://schemas.openxmlformats.org/officeDocument/2006/relationships/package" Target="../embeddings/Microsoft_Excel_Worksheet9.xlsx"/></Relationships>
</file>

<file path=ppt/slides/_rels/slide19.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package" Target="../embeddings/Microsoft_Excel_Worksheet10.xlsx"/><Relationship Id="rId7" Type="http://schemas.openxmlformats.org/officeDocument/2006/relationships/package" Target="../embeddings/Microsoft_Excel_Worksheet12.xlsx"/><Relationship Id="rId2" Type="http://schemas.openxmlformats.org/officeDocument/2006/relationships/hyperlink" Target="https://docs.microsoft.com/en-us/office/troubleshoot/access/database-normalization-description" TargetMode="External"/><Relationship Id="rId1" Type="http://schemas.openxmlformats.org/officeDocument/2006/relationships/slideLayout" Target="../slideLayouts/slideLayout2.xml"/><Relationship Id="rId6" Type="http://schemas.openxmlformats.org/officeDocument/2006/relationships/image" Target="../media/image29.emf"/><Relationship Id="rId5" Type="http://schemas.openxmlformats.org/officeDocument/2006/relationships/package" Target="../embeddings/Microsoft_Excel_Worksheet11.xlsx"/><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package" Target="../embeddings/Microsoft_Excel_Worksheet13.xlsx"/><Relationship Id="rId7" Type="http://schemas.openxmlformats.org/officeDocument/2006/relationships/package" Target="../embeddings/Microsoft_Excel_Worksheet15.xlsx"/><Relationship Id="rId2" Type="http://schemas.openxmlformats.org/officeDocument/2006/relationships/hyperlink" Target="https://docs.microsoft.com/en-us/office/troubleshoot/access/database-normalization-description" TargetMode="External"/><Relationship Id="rId1" Type="http://schemas.openxmlformats.org/officeDocument/2006/relationships/slideLayout" Target="../slideLayouts/slideLayout2.xml"/><Relationship Id="rId6" Type="http://schemas.openxmlformats.org/officeDocument/2006/relationships/image" Target="../media/image32.emf"/><Relationship Id="rId5" Type="http://schemas.openxmlformats.org/officeDocument/2006/relationships/package" Target="../embeddings/Microsoft_Excel_Worksheet14.xlsx"/><Relationship Id="rId4" Type="http://schemas.openxmlformats.org/officeDocument/2006/relationships/image" Target="../media/image31.emf"/></Relationships>
</file>

<file path=ppt/slides/_rels/slide2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mailto:david.yanccehuallpa.q@uni.pe" TargetMode="External"/><Relationship Id="rId2" Type="http://schemas.openxmlformats.org/officeDocument/2006/relationships/hyperlink" Target="https://www.linkedin.com/in/davidyanccehuallpa/"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uru99.com/relational-algebra-dbms.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08E44810-CFCF-28A5-2303-58960024D6C4}"/>
              </a:ext>
            </a:extLst>
          </p:cNvPr>
          <p:cNvSpPr/>
          <p:nvPr/>
        </p:nvSpPr>
        <p:spPr>
          <a:xfrm>
            <a:off x="0" y="0"/>
            <a:ext cx="12192000" cy="6858000"/>
          </a:xfrm>
          <a:prstGeom prst="rect">
            <a:avLst/>
          </a:prstGeom>
          <a:solidFill>
            <a:srgbClr val="3367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Rectángulo 10">
            <a:extLst>
              <a:ext uri="{FF2B5EF4-FFF2-40B4-BE49-F238E27FC236}">
                <a16:creationId xmlns:a16="http://schemas.microsoft.com/office/drawing/2014/main" id="{C31A07D2-98BA-F42E-DF22-23C5D6A1A5CD}"/>
              </a:ext>
            </a:extLst>
          </p:cNvPr>
          <p:cNvSpPr/>
          <p:nvPr/>
        </p:nvSpPr>
        <p:spPr>
          <a:xfrm>
            <a:off x="5337109" y="2603241"/>
            <a:ext cx="5589038" cy="2438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CuadroTexto 3">
            <a:extLst>
              <a:ext uri="{FF2B5EF4-FFF2-40B4-BE49-F238E27FC236}">
                <a16:creationId xmlns:a16="http://schemas.microsoft.com/office/drawing/2014/main" id="{65675C4C-134B-55F7-52D8-EC5DA5C1AD24}"/>
              </a:ext>
            </a:extLst>
          </p:cNvPr>
          <p:cNvSpPr txBox="1"/>
          <p:nvPr/>
        </p:nvSpPr>
        <p:spPr>
          <a:xfrm>
            <a:off x="6096000" y="2318596"/>
            <a:ext cx="5519678" cy="2438488"/>
          </a:xfrm>
          <a:prstGeom prst="rect">
            <a:avLst/>
          </a:prstGeom>
          <a:noFill/>
        </p:spPr>
        <p:txBody>
          <a:bodyPr wrap="square" rtlCol="0">
            <a:spAutoFit/>
          </a:bodyPr>
          <a:lstStyle/>
          <a:p>
            <a:pPr>
              <a:lnSpc>
                <a:spcPct val="300000"/>
              </a:lnSpc>
            </a:pPr>
            <a:r>
              <a:rPr lang="es-MX" b="1" dirty="0">
                <a:latin typeface="Fira Code Medium" pitchFamily="1" charset="0"/>
                <a:ea typeface="Fira Code Medium" pitchFamily="1" charset="0"/>
                <a:cs typeface="Fira Code Medium" pitchFamily="1" charset="0"/>
              </a:rPr>
              <a:t>SESIÓN 01:</a:t>
            </a:r>
          </a:p>
          <a:p>
            <a:pPr>
              <a:lnSpc>
                <a:spcPct val="300000"/>
              </a:lnSpc>
            </a:pPr>
            <a:r>
              <a:rPr lang="es-MX" b="1" u="sng" dirty="0">
                <a:latin typeface="Fira Code Medium" pitchFamily="1" charset="0"/>
                <a:ea typeface="Fira Code Medium" pitchFamily="1" charset="0"/>
                <a:cs typeface="Fira Code Medium" pitchFamily="1" charset="0"/>
              </a:rPr>
              <a:t>Introducción a las bases de datos</a:t>
            </a:r>
          </a:p>
          <a:p>
            <a:pPr>
              <a:lnSpc>
                <a:spcPct val="300000"/>
              </a:lnSpc>
            </a:pPr>
            <a:r>
              <a:rPr lang="es-MX" b="1" u="sng" dirty="0">
                <a:latin typeface="Fira Code Medium" pitchFamily="1" charset="0"/>
                <a:ea typeface="Fira Code Medium" pitchFamily="1" charset="0"/>
                <a:cs typeface="Fira Code Medium" pitchFamily="1" charset="0"/>
              </a:rPr>
              <a:t>Diseño de base de datos</a:t>
            </a:r>
            <a:endParaRPr lang="es-PE" b="1" u="sng" dirty="0">
              <a:latin typeface="Fira Code Medium" pitchFamily="1" charset="0"/>
              <a:ea typeface="Fira Code Medium" pitchFamily="1" charset="0"/>
              <a:cs typeface="Fira Code Medium" pitchFamily="1" charset="0"/>
            </a:endParaRPr>
          </a:p>
        </p:txBody>
      </p:sp>
      <p:sp>
        <p:nvSpPr>
          <p:cNvPr id="2" name="CuadroTexto 1">
            <a:extLst>
              <a:ext uri="{FF2B5EF4-FFF2-40B4-BE49-F238E27FC236}">
                <a16:creationId xmlns:a16="http://schemas.microsoft.com/office/drawing/2014/main" id="{4A802978-D5FB-F7C5-4B16-B99A88514A50}"/>
              </a:ext>
            </a:extLst>
          </p:cNvPr>
          <p:cNvSpPr txBox="1"/>
          <p:nvPr/>
        </p:nvSpPr>
        <p:spPr>
          <a:xfrm>
            <a:off x="762468" y="1492898"/>
            <a:ext cx="3392275" cy="307777"/>
          </a:xfrm>
          <a:prstGeom prst="rect">
            <a:avLst/>
          </a:prstGeom>
          <a:noFill/>
        </p:spPr>
        <p:txBody>
          <a:bodyPr wrap="none" rtlCol="0">
            <a:spAutoFit/>
          </a:bodyPr>
          <a:lstStyle/>
          <a:p>
            <a:r>
              <a:rPr lang="es-MX" sz="1400" b="1" dirty="0">
                <a:solidFill>
                  <a:schemeClr val="bg1"/>
                </a:solidFill>
                <a:latin typeface="Fira Code" panose="020B0809050000020004" pitchFamily="49" charset="0"/>
                <a:ea typeface="Fira Code" panose="020B0809050000020004" pitchFamily="49" charset="0"/>
                <a:cs typeface="Fira Code" panose="020B0809050000020004" pitchFamily="49" charset="0"/>
              </a:rPr>
              <a:t>BASES DE DATOS CON POSTGRESQL</a:t>
            </a:r>
            <a:endParaRPr lang="es-PE" sz="1400" b="1"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3" name="Marcador de número de diapositiva 2">
            <a:extLst>
              <a:ext uri="{FF2B5EF4-FFF2-40B4-BE49-F238E27FC236}">
                <a16:creationId xmlns:a16="http://schemas.microsoft.com/office/drawing/2014/main" id="{7C2DB78D-6141-241B-A40B-7CC5BCF26F2B}"/>
              </a:ext>
            </a:extLst>
          </p:cNvPr>
          <p:cNvSpPr>
            <a:spLocks noGrp="1"/>
          </p:cNvSpPr>
          <p:nvPr>
            <p:ph type="sldNum" sz="quarter" idx="12"/>
          </p:nvPr>
        </p:nvSpPr>
        <p:spPr/>
        <p:txBody>
          <a:bodyPr/>
          <a:lstStyle/>
          <a:p>
            <a:fld id="{2696BA38-4B7D-487F-9F58-28620E8B4EE3}" type="slidenum">
              <a:rPr lang="es-PE" smtClean="0"/>
              <a:t>1</a:t>
            </a:fld>
            <a:endParaRPr lang="es-PE"/>
          </a:p>
        </p:txBody>
      </p:sp>
      <p:pic>
        <p:nvPicPr>
          <p:cNvPr id="2050" name="Picture 2" descr="PostgreSQL - Wikipedia, la enciclopedia libre">
            <a:extLst>
              <a:ext uri="{FF2B5EF4-FFF2-40B4-BE49-F238E27FC236}">
                <a16:creationId xmlns:a16="http://schemas.microsoft.com/office/drawing/2014/main" id="{E13EFA56-016A-FC1F-CD36-5D4659E92F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048" y="2253132"/>
            <a:ext cx="2491556" cy="2569417"/>
          </a:xfrm>
          <a:prstGeom prst="rect">
            <a:avLst/>
          </a:prstGeom>
          <a:noFill/>
          <a:extLst>
            <a:ext uri="{909E8E84-426E-40DD-AFC4-6F175D3DCCD1}">
              <a14:hiddenFill xmlns:a14="http://schemas.microsoft.com/office/drawing/2010/main">
                <a:solidFill>
                  <a:srgbClr val="FFFFFF"/>
                </a:solidFill>
              </a14:hiddenFill>
            </a:ext>
          </a:extLst>
        </p:spPr>
      </p:pic>
      <p:pic>
        <p:nvPicPr>
          <p:cNvPr id="7" name="Gráfico 6" descr="Base de datos">
            <a:extLst>
              <a:ext uri="{FF2B5EF4-FFF2-40B4-BE49-F238E27FC236}">
                <a16:creationId xmlns:a16="http://schemas.microsoft.com/office/drawing/2014/main" id="{7F89DF9E-3020-7DB9-D8AD-EC9236BF01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24760" y="3429000"/>
            <a:ext cx="540000" cy="540000"/>
          </a:xfrm>
          <a:prstGeom prst="rect">
            <a:avLst/>
          </a:prstGeom>
        </p:spPr>
      </p:pic>
      <p:pic>
        <p:nvPicPr>
          <p:cNvPr id="9" name="Gráfico 8" descr="Investigación">
            <a:extLst>
              <a:ext uri="{FF2B5EF4-FFF2-40B4-BE49-F238E27FC236}">
                <a16:creationId xmlns:a16="http://schemas.microsoft.com/office/drawing/2014/main" id="{9324CF80-B809-EDDD-B7E8-9400A22EF48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56000" y="4263739"/>
            <a:ext cx="540000" cy="540000"/>
          </a:xfrm>
          <a:prstGeom prst="rect">
            <a:avLst/>
          </a:prstGeom>
        </p:spPr>
      </p:pic>
    </p:spTree>
    <p:extLst>
      <p:ext uri="{BB962C8B-B14F-4D97-AF65-F5344CB8AC3E}">
        <p14:creationId xmlns:p14="http://schemas.microsoft.com/office/powerpoint/2010/main" val="3804509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88FFA-A304-6CA2-7AF1-04523D9CDBBB}"/>
              </a:ext>
            </a:extLst>
          </p:cNvPr>
          <p:cNvSpPr>
            <a:spLocks noGrp="1"/>
          </p:cNvSpPr>
          <p:nvPr>
            <p:ph type="title"/>
          </p:nvPr>
        </p:nvSpPr>
        <p:spPr/>
        <p:txBody>
          <a:bodyPr>
            <a:normAutofit fontScale="90000"/>
          </a:bodyPr>
          <a:lstStyle/>
          <a:p>
            <a:r>
              <a:rPr lang="es-MX" dirty="0"/>
              <a:t>Diseño de bases de datos – Diseño lógico</a:t>
            </a:r>
            <a:endParaRPr lang="es-PE" dirty="0"/>
          </a:p>
        </p:txBody>
      </p:sp>
      <p:sp>
        <p:nvSpPr>
          <p:cNvPr id="4" name="Marcador de número de diapositiva 3">
            <a:extLst>
              <a:ext uri="{FF2B5EF4-FFF2-40B4-BE49-F238E27FC236}">
                <a16:creationId xmlns:a16="http://schemas.microsoft.com/office/drawing/2014/main" id="{25A2E491-DAC4-DC43-A5DA-85886942B485}"/>
              </a:ext>
            </a:extLst>
          </p:cNvPr>
          <p:cNvSpPr>
            <a:spLocks noGrp="1"/>
          </p:cNvSpPr>
          <p:nvPr>
            <p:ph type="sldNum" sz="quarter" idx="12"/>
          </p:nvPr>
        </p:nvSpPr>
        <p:spPr/>
        <p:txBody>
          <a:bodyPr/>
          <a:lstStyle/>
          <a:p>
            <a:fld id="{2696BA38-4B7D-487F-9F58-28620E8B4EE3}" type="slidenum">
              <a:rPr lang="es-PE" smtClean="0"/>
              <a:t>10</a:t>
            </a:fld>
            <a:endParaRPr lang="es-PE"/>
          </a:p>
        </p:txBody>
      </p:sp>
      <p:sp>
        <p:nvSpPr>
          <p:cNvPr id="8" name="CuadroTexto 7">
            <a:extLst>
              <a:ext uri="{FF2B5EF4-FFF2-40B4-BE49-F238E27FC236}">
                <a16:creationId xmlns:a16="http://schemas.microsoft.com/office/drawing/2014/main" id="{B789905E-66D7-D51F-B4A9-74FD42357189}"/>
              </a:ext>
            </a:extLst>
          </p:cNvPr>
          <p:cNvSpPr txBox="1"/>
          <p:nvPr/>
        </p:nvSpPr>
        <p:spPr>
          <a:xfrm>
            <a:off x="595619" y="1088671"/>
            <a:ext cx="9655728" cy="369332"/>
          </a:xfrm>
          <a:prstGeom prst="rect">
            <a:avLst/>
          </a:prstGeom>
          <a:noFill/>
        </p:spPr>
        <p:txBody>
          <a:bodyPr wrap="square">
            <a:spAutoFit/>
          </a:bodyPr>
          <a:lstStyle/>
          <a:p>
            <a:pPr>
              <a:buClr>
                <a:srgbClr val="336791"/>
              </a:buClr>
            </a:pPr>
            <a:r>
              <a:rPr lang="es-MX" dirty="0"/>
              <a:t>Ejemplo de diseño lógico (Entidad-Relación)</a:t>
            </a:r>
            <a:endParaRPr lang="es-PE" dirty="0"/>
          </a:p>
        </p:txBody>
      </p:sp>
      <p:sp>
        <p:nvSpPr>
          <p:cNvPr id="5" name="CuadroTexto 4">
            <a:extLst>
              <a:ext uri="{FF2B5EF4-FFF2-40B4-BE49-F238E27FC236}">
                <a16:creationId xmlns:a16="http://schemas.microsoft.com/office/drawing/2014/main" id="{CE3A5909-C78E-1BA1-FBD2-71C7240CCAE9}"/>
              </a:ext>
            </a:extLst>
          </p:cNvPr>
          <p:cNvSpPr txBox="1"/>
          <p:nvPr/>
        </p:nvSpPr>
        <p:spPr>
          <a:xfrm>
            <a:off x="3603072" y="5771518"/>
            <a:ext cx="4985856" cy="369332"/>
          </a:xfrm>
          <a:prstGeom prst="rect">
            <a:avLst/>
          </a:prstGeom>
          <a:noFill/>
        </p:spPr>
        <p:txBody>
          <a:bodyPr wrap="square">
            <a:spAutoFit/>
          </a:bodyPr>
          <a:lstStyle/>
          <a:p>
            <a:r>
              <a:rPr lang="es-PE" dirty="0"/>
              <a:t>Pagina para realizar diagramas: </a:t>
            </a:r>
            <a:r>
              <a:rPr lang="es-PE" dirty="0">
                <a:hlinkClick r:id="rId2"/>
              </a:rPr>
              <a:t>https://erdplus.com</a:t>
            </a:r>
            <a:endParaRPr lang="es-PE" dirty="0"/>
          </a:p>
        </p:txBody>
      </p:sp>
      <p:pic>
        <p:nvPicPr>
          <p:cNvPr id="7" name="Imagen 6">
            <a:extLst>
              <a:ext uri="{FF2B5EF4-FFF2-40B4-BE49-F238E27FC236}">
                <a16:creationId xmlns:a16="http://schemas.microsoft.com/office/drawing/2014/main" id="{F1538812-E2FE-7A22-FD8A-B583CB1794CF}"/>
              </a:ext>
            </a:extLst>
          </p:cNvPr>
          <p:cNvPicPr>
            <a:picLocks noChangeAspect="1"/>
          </p:cNvPicPr>
          <p:nvPr/>
        </p:nvPicPr>
        <p:blipFill>
          <a:blip r:embed="rId3"/>
          <a:stretch>
            <a:fillRect/>
          </a:stretch>
        </p:blipFill>
        <p:spPr>
          <a:xfrm>
            <a:off x="2120683" y="1696314"/>
            <a:ext cx="6605599" cy="3383779"/>
          </a:xfrm>
          <a:prstGeom prst="rect">
            <a:avLst/>
          </a:prstGeom>
        </p:spPr>
      </p:pic>
    </p:spTree>
    <p:extLst>
      <p:ext uri="{BB962C8B-B14F-4D97-AF65-F5344CB8AC3E}">
        <p14:creationId xmlns:p14="http://schemas.microsoft.com/office/powerpoint/2010/main" val="1047624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88FFA-A304-6CA2-7AF1-04523D9CDBBB}"/>
              </a:ext>
            </a:extLst>
          </p:cNvPr>
          <p:cNvSpPr>
            <a:spLocks noGrp="1"/>
          </p:cNvSpPr>
          <p:nvPr>
            <p:ph type="title"/>
          </p:nvPr>
        </p:nvSpPr>
        <p:spPr/>
        <p:txBody>
          <a:bodyPr>
            <a:normAutofit fontScale="90000"/>
          </a:bodyPr>
          <a:lstStyle/>
          <a:p>
            <a:r>
              <a:rPr lang="es-MX" dirty="0"/>
              <a:t>Diseño de bases de datos – Diseño lógico</a:t>
            </a:r>
            <a:endParaRPr lang="es-PE" dirty="0"/>
          </a:p>
        </p:txBody>
      </p:sp>
      <p:sp>
        <p:nvSpPr>
          <p:cNvPr id="4" name="Marcador de número de diapositiva 3">
            <a:extLst>
              <a:ext uri="{FF2B5EF4-FFF2-40B4-BE49-F238E27FC236}">
                <a16:creationId xmlns:a16="http://schemas.microsoft.com/office/drawing/2014/main" id="{25A2E491-DAC4-DC43-A5DA-85886942B485}"/>
              </a:ext>
            </a:extLst>
          </p:cNvPr>
          <p:cNvSpPr>
            <a:spLocks noGrp="1"/>
          </p:cNvSpPr>
          <p:nvPr>
            <p:ph type="sldNum" sz="quarter" idx="12"/>
          </p:nvPr>
        </p:nvSpPr>
        <p:spPr/>
        <p:txBody>
          <a:bodyPr/>
          <a:lstStyle/>
          <a:p>
            <a:fld id="{2696BA38-4B7D-487F-9F58-28620E8B4EE3}" type="slidenum">
              <a:rPr lang="es-PE" smtClean="0"/>
              <a:t>11</a:t>
            </a:fld>
            <a:endParaRPr lang="es-PE"/>
          </a:p>
        </p:txBody>
      </p:sp>
      <p:sp>
        <p:nvSpPr>
          <p:cNvPr id="8" name="CuadroTexto 7">
            <a:extLst>
              <a:ext uri="{FF2B5EF4-FFF2-40B4-BE49-F238E27FC236}">
                <a16:creationId xmlns:a16="http://schemas.microsoft.com/office/drawing/2014/main" id="{B789905E-66D7-D51F-B4A9-74FD42357189}"/>
              </a:ext>
            </a:extLst>
          </p:cNvPr>
          <p:cNvSpPr txBox="1"/>
          <p:nvPr/>
        </p:nvSpPr>
        <p:spPr>
          <a:xfrm>
            <a:off x="595619" y="1088671"/>
            <a:ext cx="9655728" cy="369332"/>
          </a:xfrm>
          <a:prstGeom prst="rect">
            <a:avLst/>
          </a:prstGeom>
          <a:noFill/>
        </p:spPr>
        <p:txBody>
          <a:bodyPr wrap="square">
            <a:spAutoFit/>
          </a:bodyPr>
          <a:lstStyle/>
          <a:p>
            <a:pPr>
              <a:buClr>
                <a:srgbClr val="336791"/>
              </a:buClr>
            </a:pPr>
            <a:r>
              <a:rPr lang="es-MX" dirty="0"/>
              <a:t>Ejemplo de diseño lógico (Diagrama relacional)</a:t>
            </a:r>
            <a:endParaRPr lang="es-PE" dirty="0"/>
          </a:p>
        </p:txBody>
      </p:sp>
      <p:sp>
        <p:nvSpPr>
          <p:cNvPr id="5" name="CuadroTexto 4">
            <a:extLst>
              <a:ext uri="{FF2B5EF4-FFF2-40B4-BE49-F238E27FC236}">
                <a16:creationId xmlns:a16="http://schemas.microsoft.com/office/drawing/2014/main" id="{CE3A5909-C78E-1BA1-FBD2-71C7240CCAE9}"/>
              </a:ext>
            </a:extLst>
          </p:cNvPr>
          <p:cNvSpPr txBox="1"/>
          <p:nvPr/>
        </p:nvSpPr>
        <p:spPr>
          <a:xfrm>
            <a:off x="3603072" y="5771518"/>
            <a:ext cx="4985856" cy="369332"/>
          </a:xfrm>
          <a:prstGeom prst="rect">
            <a:avLst/>
          </a:prstGeom>
          <a:noFill/>
        </p:spPr>
        <p:txBody>
          <a:bodyPr wrap="square">
            <a:spAutoFit/>
          </a:bodyPr>
          <a:lstStyle/>
          <a:p>
            <a:r>
              <a:rPr lang="es-PE" dirty="0"/>
              <a:t>Pagina para realizar diagramas: </a:t>
            </a:r>
            <a:r>
              <a:rPr lang="es-PE" dirty="0">
                <a:hlinkClick r:id="rId2"/>
              </a:rPr>
              <a:t>https://erdplus.com</a:t>
            </a:r>
            <a:endParaRPr lang="es-PE" dirty="0"/>
          </a:p>
        </p:txBody>
      </p:sp>
      <p:pic>
        <p:nvPicPr>
          <p:cNvPr id="6" name="Imagen 5">
            <a:extLst>
              <a:ext uri="{FF2B5EF4-FFF2-40B4-BE49-F238E27FC236}">
                <a16:creationId xmlns:a16="http://schemas.microsoft.com/office/drawing/2014/main" id="{973ED6BC-513C-A88D-F019-7C295D613A9F}"/>
              </a:ext>
            </a:extLst>
          </p:cNvPr>
          <p:cNvPicPr>
            <a:picLocks noChangeAspect="1"/>
          </p:cNvPicPr>
          <p:nvPr/>
        </p:nvPicPr>
        <p:blipFill>
          <a:blip r:embed="rId3"/>
          <a:stretch>
            <a:fillRect/>
          </a:stretch>
        </p:blipFill>
        <p:spPr>
          <a:xfrm>
            <a:off x="4239499" y="1906598"/>
            <a:ext cx="2659360" cy="2929656"/>
          </a:xfrm>
          <a:prstGeom prst="rect">
            <a:avLst/>
          </a:prstGeom>
        </p:spPr>
      </p:pic>
    </p:spTree>
    <p:extLst>
      <p:ext uri="{BB962C8B-B14F-4D97-AF65-F5344CB8AC3E}">
        <p14:creationId xmlns:p14="http://schemas.microsoft.com/office/powerpoint/2010/main" val="669024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88FFA-A304-6CA2-7AF1-04523D9CDBBB}"/>
              </a:ext>
            </a:extLst>
          </p:cNvPr>
          <p:cNvSpPr>
            <a:spLocks noGrp="1"/>
          </p:cNvSpPr>
          <p:nvPr>
            <p:ph type="title"/>
          </p:nvPr>
        </p:nvSpPr>
        <p:spPr/>
        <p:txBody>
          <a:bodyPr>
            <a:normAutofit fontScale="90000"/>
          </a:bodyPr>
          <a:lstStyle/>
          <a:p>
            <a:r>
              <a:rPr lang="es-MX" dirty="0"/>
              <a:t>Diseño de bases de datos – </a:t>
            </a:r>
            <a:r>
              <a:rPr lang="es-MX" dirty="0" err="1"/>
              <a:t>Keys</a:t>
            </a:r>
            <a:endParaRPr lang="es-PE" dirty="0"/>
          </a:p>
        </p:txBody>
      </p:sp>
      <p:sp>
        <p:nvSpPr>
          <p:cNvPr id="4" name="Marcador de número de diapositiva 3">
            <a:extLst>
              <a:ext uri="{FF2B5EF4-FFF2-40B4-BE49-F238E27FC236}">
                <a16:creationId xmlns:a16="http://schemas.microsoft.com/office/drawing/2014/main" id="{25A2E491-DAC4-DC43-A5DA-85886942B485}"/>
              </a:ext>
            </a:extLst>
          </p:cNvPr>
          <p:cNvSpPr>
            <a:spLocks noGrp="1"/>
          </p:cNvSpPr>
          <p:nvPr>
            <p:ph type="sldNum" sz="quarter" idx="12"/>
          </p:nvPr>
        </p:nvSpPr>
        <p:spPr/>
        <p:txBody>
          <a:bodyPr/>
          <a:lstStyle/>
          <a:p>
            <a:fld id="{2696BA38-4B7D-487F-9F58-28620E8B4EE3}" type="slidenum">
              <a:rPr lang="es-PE" smtClean="0"/>
              <a:t>12</a:t>
            </a:fld>
            <a:endParaRPr lang="es-PE"/>
          </a:p>
        </p:txBody>
      </p:sp>
      <p:sp>
        <p:nvSpPr>
          <p:cNvPr id="3" name="CuadroTexto 2">
            <a:extLst>
              <a:ext uri="{FF2B5EF4-FFF2-40B4-BE49-F238E27FC236}">
                <a16:creationId xmlns:a16="http://schemas.microsoft.com/office/drawing/2014/main" id="{ADA11AE4-5E50-0901-B3ED-C0D6F8A9AFF1}"/>
              </a:ext>
            </a:extLst>
          </p:cNvPr>
          <p:cNvSpPr txBox="1"/>
          <p:nvPr/>
        </p:nvSpPr>
        <p:spPr>
          <a:xfrm>
            <a:off x="755010" y="1046726"/>
            <a:ext cx="9655728" cy="369332"/>
          </a:xfrm>
          <a:prstGeom prst="rect">
            <a:avLst/>
          </a:prstGeom>
          <a:noFill/>
        </p:spPr>
        <p:txBody>
          <a:bodyPr wrap="square">
            <a:spAutoFit/>
          </a:bodyPr>
          <a:lstStyle/>
          <a:p>
            <a:pPr>
              <a:buClr>
                <a:srgbClr val="336791"/>
              </a:buClr>
            </a:pPr>
            <a:r>
              <a:rPr lang="es-MX" b="1" dirty="0" err="1"/>
              <a:t>Primary</a:t>
            </a:r>
            <a:r>
              <a:rPr lang="es-MX" b="1" dirty="0"/>
              <a:t> Key</a:t>
            </a:r>
            <a:endParaRPr lang="es-PE" b="1" dirty="0"/>
          </a:p>
        </p:txBody>
      </p:sp>
      <p:sp>
        <p:nvSpPr>
          <p:cNvPr id="6" name="CuadroTexto 5">
            <a:extLst>
              <a:ext uri="{FF2B5EF4-FFF2-40B4-BE49-F238E27FC236}">
                <a16:creationId xmlns:a16="http://schemas.microsoft.com/office/drawing/2014/main" id="{4B2E7BBC-7DAA-852D-B003-9ACE5A785177}"/>
              </a:ext>
            </a:extLst>
          </p:cNvPr>
          <p:cNvSpPr txBox="1"/>
          <p:nvPr/>
        </p:nvSpPr>
        <p:spPr>
          <a:xfrm>
            <a:off x="755010" y="3244334"/>
            <a:ext cx="9655728" cy="369332"/>
          </a:xfrm>
          <a:prstGeom prst="rect">
            <a:avLst/>
          </a:prstGeom>
          <a:noFill/>
        </p:spPr>
        <p:txBody>
          <a:bodyPr wrap="square">
            <a:spAutoFit/>
          </a:bodyPr>
          <a:lstStyle/>
          <a:p>
            <a:pPr>
              <a:buClr>
                <a:srgbClr val="336791"/>
              </a:buClr>
            </a:pPr>
            <a:r>
              <a:rPr lang="es-MX" b="1" dirty="0" err="1"/>
              <a:t>Foreign</a:t>
            </a:r>
            <a:r>
              <a:rPr lang="es-MX" b="1" dirty="0"/>
              <a:t> Key</a:t>
            </a:r>
            <a:endParaRPr lang="es-PE" b="1" dirty="0"/>
          </a:p>
        </p:txBody>
      </p:sp>
      <p:sp>
        <p:nvSpPr>
          <p:cNvPr id="5" name="CuadroTexto 4">
            <a:extLst>
              <a:ext uri="{FF2B5EF4-FFF2-40B4-BE49-F238E27FC236}">
                <a16:creationId xmlns:a16="http://schemas.microsoft.com/office/drawing/2014/main" id="{9D3915E6-A430-BE1D-337D-4DB07BE9B0EA}"/>
              </a:ext>
            </a:extLst>
          </p:cNvPr>
          <p:cNvSpPr txBox="1"/>
          <p:nvPr/>
        </p:nvSpPr>
        <p:spPr>
          <a:xfrm>
            <a:off x="755010" y="1510017"/>
            <a:ext cx="8699383" cy="646331"/>
          </a:xfrm>
          <a:prstGeom prst="rect">
            <a:avLst/>
          </a:prstGeom>
          <a:noFill/>
        </p:spPr>
        <p:txBody>
          <a:bodyPr wrap="square" rtlCol="0">
            <a:spAutoFit/>
          </a:bodyPr>
          <a:lstStyle/>
          <a:p>
            <a:r>
              <a:rPr lang="es-MX" dirty="0"/>
              <a:t>Una </a:t>
            </a:r>
            <a:r>
              <a:rPr lang="es-MX" dirty="0" err="1"/>
              <a:t>primary</a:t>
            </a:r>
            <a:r>
              <a:rPr lang="es-MX" dirty="0"/>
              <a:t> </a:t>
            </a:r>
            <a:r>
              <a:rPr lang="es-MX" dirty="0" err="1"/>
              <a:t>key</a:t>
            </a:r>
            <a:r>
              <a:rPr lang="es-MX" dirty="0"/>
              <a:t> o clave principal se usa para identificar de forma UNICA a la tabla, esta normalmente es generada por el motor de base de datos (SGBD o DBMS)</a:t>
            </a:r>
            <a:endParaRPr lang="es-PE" dirty="0"/>
          </a:p>
        </p:txBody>
      </p:sp>
      <p:sp>
        <p:nvSpPr>
          <p:cNvPr id="7" name="CuadroTexto 6">
            <a:extLst>
              <a:ext uri="{FF2B5EF4-FFF2-40B4-BE49-F238E27FC236}">
                <a16:creationId xmlns:a16="http://schemas.microsoft.com/office/drawing/2014/main" id="{5C779FBB-8E39-A0DF-CD28-A38D0A989C5A}"/>
              </a:ext>
            </a:extLst>
          </p:cNvPr>
          <p:cNvSpPr txBox="1"/>
          <p:nvPr/>
        </p:nvSpPr>
        <p:spPr>
          <a:xfrm>
            <a:off x="755009" y="3776443"/>
            <a:ext cx="8699383" cy="646331"/>
          </a:xfrm>
          <a:prstGeom prst="rect">
            <a:avLst/>
          </a:prstGeom>
          <a:noFill/>
        </p:spPr>
        <p:txBody>
          <a:bodyPr wrap="square" rtlCol="0">
            <a:spAutoFit/>
          </a:bodyPr>
          <a:lstStyle/>
          <a:p>
            <a:r>
              <a:rPr lang="es-MX" dirty="0"/>
              <a:t>Una </a:t>
            </a:r>
            <a:r>
              <a:rPr lang="es-MX" dirty="0" err="1"/>
              <a:t>Foreign</a:t>
            </a:r>
            <a:r>
              <a:rPr lang="es-MX" dirty="0"/>
              <a:t> </a:t>
            </a:r>
            <a:r>
              <a:rPr lang="es-MX" dirty="0" err="1"/>
              <a:t>key</a:t>
            </a:r>
            <a:r>
              <a:rPr lang="es-MX" dirty="0"/>
              <a:t> o clave foránea es una columna o grupo de columnas que proporciona un vinculo entre 2 tablas, esta </a:t>
            </a:r>
            <a:r>
              <a:rPr lang="es-MX" dirty="0" err="1"/>
              <a:t>foreign</a:t>
            </a:r>
            <a:r>
              <a:rPr lang="es-MX" dirty="0"/>
              <a:t> </a:t>
            </a:r>
            <a:r>
              <a:rPr lang="es-MX" dirty="0" err="1"/>
              <a:t>key</a:t>
            </a:r>
            <a:r>
              <a:rPr lang="es-MX" dirty="0"/>
              <a:t> normalmente es la llave primaria de otra tabla.</a:t>
            </a:r>
            <a:endParaRPr lang="es-PE" dirty="0"/>
          </a:p>
        </p:txBody>
      </p:sp>
    </p:spTree>
    <p:extLst>
      <p:ext uri="{BB962C8B-B14F-4D97-AF65-F5344CB8AC3E}">
        <p14:creationId xmlns:p14="http://schemas.microsoft.com/office/powerpoint/2010/main" val="3236220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88FFA-A304-6CA2-7AF1-04523D9CDBBB}"/>
              </a:ext>
            </a:extLst>
          </p:cNvPr>
          <p:cNvSpPr>
            <a:spLocks noGrp="1"/>
          </p:cNvSpPr>
          <p:nvPr>
            <p:ph type="title"/>
          </p:nvPr>
        </p:nvSpPr>
        <p:spPr/>
        <p:txBody>
          <a:bodyPr>
            <a:normAutofit fontScale="90000"/>
          </a:bodyPr>
          <a:lstStyle/>
          <a:p>
            <a:r>
              <a:rPr lang="es-MX" dirty="0"/>
              <a:t>Diseño de bases de datos – Relación 1:1</a:t>
            </a:r>
            <a:endParaRPr lang="es-PE" dirty="0"/>
          </a:p>
        </p:txBody>
      </p:sp>
      <p:sp>
        <p:nvSpPr>
          <p:cNvPr id="4" name="Marcador de número de diapositiva 3">
            <a:extLst>
              <a:ext uri="{FF2B5EF4-FFF2-40B4-BE49-F238E27FC236}">
                <a16:creationId xmlns:a16="http://schemas.microsoft.com/office/drawing/2014/main" id="{25A2E491-DAC4-DC43-A5DA-85886942B485}"/>
              </a:ext>
            </a:extLst>
          </p:cNvPr>
          <p:cNvSpPr>
            <a:spLocks noGrp="1"/>
          </p:cNvSpPr>
          <p:nvPr>
            <p:ph type="sldNum" sz="quarter" idx="12"/>
          </p:nvPr>
        </p:nvSpPr>
        <p:spPr/>
        <p:txBody>
          <a:bodyPr/>
          <a:lstStyle/>
          <a:p>
            <a:fld id="{2696BA38-4B7D-487F-9F58-28620E8B4EE3}" type="slidenum">
              <a:rPr lang="es-PE" smtClean="0"/>
              <a:t>13</a:t>
            </a:fld>
            <a:endParaRPr lang="es-PE"/>
          </a:p>
        </p:txBody>
      </p:sp>
      <p:sp>
        <p:nvSpPr>
          <p:cNvPr id="8" name="CuadroTexto 7">
            <a:extLst>
              <a:ext uri="{FF2B5EF4-FFF2-40B4-BE49-F238E27FC236}">
                <a16:creationId xmlns:a16="http://schemas.microsoft.com/office/drawing/2014/main" id="{B789905E-66D7-D51F-B4A9-74FD42357189}"/>
              </a:ext>
            </a:extLst>
          </p:cNvPr>
          <p:cNvSpPr txBox="1"/>
          <p:nvPr/>
        </p:nvSpPr>
        <p:spPr>
          <a:xfrm>
            <a:off x="645952" y="1172561"/>
            <a:ext cx="9655728" cy="1000274"/>
          </a:xfrm>
          <a:prstGeom prst="rect">
            <a:avLst/>
          </a:prstGeom>
          <a:noFill/>
        </p:spPr>
        <p:txBody>
          <a:bodyPr wrap="square">
            <a:spAutoFit/>
          </a:bodyPr>
          <a:lstStyle/>
          <a:p>
            <a:pPr>
              <a:buClr>
                <a:srgbClr val="336791"/>
              </a:buClr>
            </a:pPr>
            <a:r>
              <a:rPr lang="es-MX" dirty="0"/>
              <a:t>Una relación 1:1 comúnmente se realiza para 2 casos principalmente:</a:t>
            </a:r>
          </a:p>
          <a:p>
            <a:pPr marL="342900" indent="-342900">
              <a:spcBef>
                <a:spcPts val="600"/>
              </a:spcBef>
              <a:buClr>
                <a:srgbClr val="336791"/>
              </a:buClr>
              <a:buFont typeface="+mj-lt"/>
              <a:buAutoNum type="arabicPeriod"/>
            </a:pPr>
            <a:r>
              <a:rPr lang="es-MX" dirty="0"/>
              <a:t>Separación de tablas cambiantes y no cambiantes</a:t>
            </a:r>
          </a:p>
          <a:p>
            <a:pPr marL="342900" indent="-342900">
              <a:buClr>
                <a:srgbClr val="336791"/>
              </a:buClr>
              <a:buFont typeface="+mj-lt"/>
              <a:buAutoNum type="arabicPeriod"/>
            </a:pPr>
            <a:r>
              <a:rPr lang="es-MX" dirty="0"/>
              <a:t>Separación por significancia de las entidades</a:t>
            </a:r>
            <a:endParaRPr lang="es-PE" dirty="0"/>
          </a:p>
        </p:txBody>
      </p:sp>
      <p:pic>
        <p:nvPicPr>
          <p:cNvPr id="7" name="Imagen 6">
            <a:extLst>
              <a:ext uri="{FF2B5EF4-FFF2-40B4-BE49-F238E27FC236}">
                <a16:creationId xmlns:a16="http://schemas.microsoft.com/office/drawing/2014/main" id="{701FE19C-FCC7-3FF1-1CA4-FACED282A4DA}"/>
              </a:ext>
            </a:extLst>
          </p:cNvPr>
          <p:cNvPicPr>
            <a:picLocks noChangeAspect="1"/>
          </p:cNvPicPr>
          <p:nvPr/>
        </p:nvPicPr>
        <p:blipFill>
          <a:blip r:embed="rId2"/>
          <a:stretch>
            <a:fillRect/>
          </a:stretch>
        </p:blipFill>
        <p:spPr>
          <a:xfrm>
            <a:off x="6758732" y="2962137"/>
            <a:ext cx="4113402" cy="1302455"/>
          </a:xfrm>
          <a:prstGeom prst="rect">
            <a:avLst/>
          </a:prstGeom>
        </p:spPr>
      </p:pic>
      <p:pic>
        <p:nvPicPr>
          <p:cNvPr id="6" name="Imagen 5">
            <a:extLst>
              <a:ext uri="{FF2B5EF4-FFF2-40B4-BE49-F238E27FC236}">
                <a16:creationId xmlns:a16="http://schemas.microsoft.com/office/drawing/2014/main" id="{64437CDD-7388-93D9-A912-38214A7D24F1}"/>
              </a:ext>
            </a:extLst>
          </p:cNvPr>
          <p:cNvPicPr>
            <a:picLocks noChangeAspect="1"/>
          </p:cNvPicPr>
          <p:nvPr/>
        </p:nvPicPr>
        <p:blipFill>
          <a:blip r:embed="rId3"/>
          <a:stretch>
            <a:fillRect/>
          </a:stretch>
        </p:blipFill>
        <p:spPr>
          <a:xfrm>
            <a:off x="2785830" y="4751595"/>
            <a:ext cx="2571750" cy="971550"/>
          </a:xfrm>
          <a:prstGeom prst="rect">
            <a:avLst/>
          </a:prstGeom>
        </p:spPr>
      </p:pic>
      <p:graphicFrame>
        <p:nvGraphicFramePr>
          <p:cNvPr id="10" name="Objeto 9">
            <a:extLst>
              <a:ext uri="{FF2B5EF4-FFF2-40B4-BE49-F238E27FC236}">
                <a16:creationId xmlns:a16="http://schemas.microsoft.com/office/drawing/2014/main" id="{96F193F9-92FF-7AD1-ADF4-2943001ED35A}"/>
              </a:ext>
            </a:extLst>
          </p:cNvPr>
          <p:cNvGraphicFramePr>
            <a:graphicFrameLocks noChangeAspect="1"/>
          </p:cNvGraphicFramePr>
          <p:nvPr>
            <p:extLst>
              <p:ext uri="{D42A27DB-BD31-4B8C-83A1-F6EECF244321}">
                <p14:modId xmlns:p14="http://schemas.microsoft.com/office/powerpoint/2010/main" val="450698831"/>
              </p:ext>
            </p:extLst>
          </p:nvPr>
        </p:nvGraphicFramePr>
        <p:xfrm>
          <a:off x="6253453" y="4751595"/>
          <a:ext cx="2381250" cy="962025"/>
        </p:xfrm>
        <a:graphic>
          <a:graphicData uri="http://schemas.openxmlformats.org/presentationml/2006/ole">
            <mc:AlternateContent xmlns:mc="http://schemas.openxmlformats.org/markup-compatibility/2006">
              <mc:Choice xmlns:v="urn:schemas-microsoft-com:vml" Requires="v">
                <p:oleObj name="Worksheet" r:id="rId4" imgW="2381110" imgH="961957" progId="Excel.Sheet.12">
                  <p:embed/>
                </p:oleObj>
              </mc:Choice>
              <mc:Fallback>
                <p:oleObj name="Worksheet" r:id="rId4" imgW="2381110" imgH="961957" progId="Excel.Sheet.12">
                  <p:embed/>
                  <p:pic>
                    <p:nvPicPr>
                      <p:cNvPr id="0" name=""/>
                      <p:cNvPicPr/>
                      <p:nvPr/>
                    </p:nvPicPr>
                    <p:blipFill>
                      <a:blip r:embed="rId5"/>
                      <a:stretch>
                        <a:fillRect/>
                      </a:stretch>
                    </p:blipFill>
                    <p:spPr>
                      <a:xfrm>
                        <a:off x="6253453" y="4751595"/>
                        <a:ext cx="2381250" cy="962025"/>
                      </a:xfrm>
                      <a:prstGeom prst="rect">
                        <a:avLst/>
                      </a:prstGeom>
                    </p:spPr>
                  </p:pic>
                </p:oleObj>
              </mc:Fallback>
            </mc:AlternateContent>
          </a:graphicData>
        </a:graphic>
      </p:graphicFrame>
      <p:pic>
        <p:nvPicPr>
          <p:cNvPr id="12" name="Imagen 11">
            <a:extLst>
              <a:ext uri="{FF2B5EF4-FFF2-40B4-BE49-F238E27FC236}">
                <a16:creationId xmlns:a16="http://schemas.microsoft.com/office/drawing/2014/main" id="{B2F6302C-31B4-5135-7318-461BAF840727}"/>
              </a:ext>
            </a:extLst>
          </p:cNvPr>
          <p:cNvPicPr>
            <a:picLocks noChangeAspect="1"/>
          </p:cNvPicPr>
          <p:nvPr/>
        </p:nvPicPr>
        <p:blipFill>
          <a:blip r:embed="rId6"/>
          <a:stretch>
            <a:fillRect/>
          </a:stretch>
        </p:blipFill>
        <p:spPr>
          <a:xfrm>
            <a:off x="687184" y="3003012"/>
            <a:ext cx="4197292" cy="882385"/>
          </a:xfrm>
          <a:prstGeom prst="rect">
            <a:avLst/>
          </a:prstGeom>
        </p:spPr>
      </p:pic>
    </p:spTree>
    <p:extLst>
      <p:ext uri="{BB962C8B-B14F-4D97-AF65-F5344CB8AC3E}">
        <p14:creationId xmlns:p14="http://schemas.microsoft.com/office/powerpoint/2010/main" val="2980920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88FFA-A304-6CA2-7AF1-04523D9CDBBB}"/>
              </a:ext>
            </a:extLst>
          </p:cNvPr>
          <p:cNvSpPr>
            <a:spLocks noGrp="1"/>
          </p:cNvSpPr>
          <p:nvPr>
            <p:ph type="title"/>
          </p:nvPr>
        </p:nvSpPr>
        <p:spPr/>
        <p:txBody>
          <a:bodyPr>
            <a:normAutofit fontScale="90000"/>
          </a:bodyPr>
          <a:lstStyle/>
          <a:p>
            <a:r>
              <a:rPr lang="es-MX" dirty="0"/>
              <a:t>Diseño de bases de datos – Relación 1:M</a:t>
            </a:r>
            <a:endParaRPr lang="es-PE" dirty="0"/>
          </a:p>
        </p:txBody>
      </p:sp>
      <p:sp>
        <p:nvSpPr>
          <p:cNvPr id="4" name="Marcador de número de diapositiva 3">
            <a:extLst>
              <a:ext uri="{FF2B5EF4-FFF2-40B4-BE49-F238E27FC236}">
                <a16:creationId xmlns:a16="http://schemas.microsoft.com/office/drawing/2014/main" id="{25A2E491-DAC4-DC43-A5DA-85886942B485}"/>
              </a:ext>
            </a:extLst>
          </p:cNvPr>
          <p:cNvSpPr>
            <a:spLocks noGrp="1"/>
          </p:cNvSpPr>
          <p:nvPr>
            <p:ph type="sldNum" sz="quarter" idx="12"/>
          </p:nvPr>
        </p:nvSpPr>
        <p:spPr/>
        <p:txBody>
          <a:bodyPr/>
          <a:lstStyle/>
          <a:p>
            <a:fld id="{2696BA38-4B7D-487F-9F58-28620E8B4EE3}" type="slidenum">
              <a:rPr lang="es-PE" smtClean="0"/>
              <a:t>14</a:t>
            </a:fld>
            <a:endParaRPr lang="es-PE"/>
          </a:p>
        </p:txBody>
      </p:sp>
      <p:sp>
        <p:nvSpPr>
          <p:cNvPr id="8" name="CuadroTexto 7">
            <a:extLst>
              <a:ext uri="{FF2B5EF4-FFF2-40B4-BE49-F238E27FC236}">
                <a16:creationId xmlns:a16="http://schemas.microsoft.com/office/drawing/2014/main" id="{B789905E-66D7-D51F-B4A9-74FD42357189}"/>
              </a:ext>
            </a:extLst>
          </p:cNvPr>
          <p:cNvSpPr txBox="1"/>
          <p:nvPr/>
        </p:nvSpPr>
        <p:spPr>
          <a:xfrm>
            <a:off x="645952" y="1172561"/>
            <a:ext cx="9655728" cy="1200329"/>
          </a:xfrm>
          <a:prstGeom prst="rect">
            <a:avLst/>
          </a:prstGeom>
          <a:noFill/>
        </p:spPr>
        <p:txBody>
          <a:bodyPr wrap="square">
            <a:spAutoFit/>
          </a:bodyPr>
          <a:lstStyle/>
          <a:p>
            <a:pPr>
              <a:buClr>
                <a:srgbClr val="336791"/>
              </a:buClr>
            </a:pPr>
            <a:r>
              <a:rPr lang="es-MX" dirty="0"/>
              <a:t>Una relación 1:M es una de las relaciones mas comunes, para su tratamiento, se identifica que entidad depende de la otra y esta procede a llevar un campo que identifique que depende de la primera.</a:t>
            </a:r>
          </a:p>
          <a:p>
            <a:pPr>
              <a:buClr>
                <a:srgbClr val="336791"/>
              </a:buClr>
            </a:pPr>
            <a:r>
              <a:rPr lang="es-MX" dirty="0"/>
              <a:t>Ejemplo de País con departamento:</a:t>
            </a:r>
            <a:endParaRPr lang="es-PE" dirty="0"/>
          </a:p>
        </p:txBody>
      </p:sp>
      <p:graphicFrame>
        <p:nvGraphicFramePr>
          <p:cNvPr id="5" name="Objeto 4">
            <a:extLst>
              <a:ext uri="{FF2B5EF4-FFF2-40B4-BE49-F238E27FC236}">
                <a16:creationId xmlns:a16="http://schemas.microsoft.com/office/drawing/2014/main" id="{39C507EB-BDEE-B396-855A-6B76F5A9BE2F}"/>
              </a:ext>
            </a:extLst>
          </p:cNvPr>
          <p:cNvGraphicFramePr>
            <a:graphicFrameLocks noChangeAspect="1"/>
          </p:cNvGraphicFramePr>
          <p:nvPr>
            <p:extLst>
              <p:ext uri="{D42A27DB-BD31-4B8C-83A1-F6EECF244321}">
                <p14:modId xmlns:p14="http://schemas.microsoft.com/office/powerpoint/2010/main" val="1008892526"/>
              </p:ext>
            </p:extLst>
          </p:nvPr>
        </p:nvGraphicFramePr>
        <p:xfrm>
          <a:off x="1962631" y="4355750"/>
          <a:ext cx="2562225" cy="962025"/>
        </p:xfrm>
        <a:graphic>
          <a:graphicData uri="http://schemas.openxmlformats.org/presentationml/2006/ole">
            <mc:AlternateContent xmlns:mc="http://schemas.openxmlformats.org/markup-compatibility/2006">
              <mc:Choice xmlns:v="urn:schemas-microsoft-com:vml" Requires="v">
                <p:oleObj name="Worksheet" r:id="rId2" imgW="2562155" imgH="961957" progId="Excel.Sheet.12">
                  <p:embed/>
                </p:oleObj>
              </mc:Choice>
              <mc:Fallback>
                <p:oleObj name="Worksheet" r:id="rId2" imgW="2562155" imgH="961957" progId="Excel.Sheet.12">
                  <p:embed/>
                  <p:pic>
                    <p:nvPicPr>
                      <p:cNvPr id="0" name=""/>
                      <p:cNvPicPr/>
                      <p:nvPr/>
                    </p:nvPicPr>
                    <p:blipFill>
                      <a:blip r:embed="rId3"/>
                      <a:stretch>
                        <a:fillRect/>
                      </a:stretch>
                    </p:blipFill>
                    <p:spPr>
                      <a:xfrm>
                        <a:off x="1962631" y="4355750"/>
                        <a:ext cx="2562225" cy="962025"/>
                      </a:xfrm>
                      <a:prstGeom prst="rect">
                        <a:avLst/>
                      </a:prstGeom>
                    </p:spPr>
                  </p:pic>
                </p:oleObj>
              </mc:Fallback>
            </mc:AlternateContent>
          </a:graphicData>
        </a:graphic>
      </p:graphicFrame>
      <p:pic>
        <p:nvPicPr>
          <p:cNvPr id="9" name="Imagen 8">
            <a:extLst>
              <a:ext uri="{FF2B5EF4-FFF2-40B4-BE49-F238E27FC236}">
                <a16:creationId xmlns:a16="http://schemas.microsoft.com/office/drawing/2014/main" id="{013DCD76-1009-52F0-3B67-AD6911372E26}"/>
              </a:ext>
            </a:extLst>
          </p:cNvPr>
          <p:cNvPicPr>
            <a:picLocks noChangeAspect="1"/>
          </p:cNvPicPr>
          <p:nvPr/>
        </p:nvPicPr>
        <p:blipFill>
          <a:blip r:embed="rId4"/>
          <a:stretch>
            <a:fillRect/>
          </a:stretch>
        </p:blipFill>
        <p:spPr>
          <a:xfrm>
            <a:off x="3486456" y="2496771"/>
            <a:ext cx="4581525" cy="1181100"/>
          </a:xfrm>
          <a:prstGeom prst="rect">
            <a:avLst/>
          </a:prstGeom>
        </p:spPr>
      </p:pic>
      <p:graphicFrame>
        <p:nvGraphicFramePr>
          <p:cNvPr id="11" name="Objeto 10">
            <a:extLst>
              <a:ext uri="{FF2B5EF4-FFF2-40B4-BE49-F238E27FC236}">
                <a16:creationId xmlns:a16="http://schemas.microsoft.com/office/drawing/2014/main" id="{CA13378F-6D1B-68C3-5D7E-D0CD8DD0DCD2}"/>
              </a:ext>
            </a:extLst>
          </p:cNvPr>
          <p:cNvGraphicFramePr>
            <a:graphicFrameLocks noChangeAspect="1"/>
          </p:cNvGraphicFramePr>
          <p:nvPr>
            <p:extLst>
              <p:ext uri="{D42A27DB-BD31-4B8C-83A1-F6EECF244321}">
                <p14:modId xmlns:p14="http://schemas.microsoft.com/office/powerpoint/2010/main" val="3391094007"/>
              </p:ext>
            </p:extLst>
          </p:nvPr>
        </p:nvGraphicFramePr>
        <p:xfrm>
          <a:off x="6462276" y="4355750"/>
          <a:ext cx="2790825" cy="962025"/>
        </p:xfrm>
        <a:graphic>
          <a:graphicData uri="http://schemas.openxmlformats.org/presentationml/2006/ole">
            <mc:AlternateContent xmlns:mc="http://schemas.openxmlformats.org/markup-compatibility/2006">
              <mc:Choice xmlns:v="urn:schemas-microsoft-com:vml" Requires="v">
                <p:oleObj name="Worksheet" r:id="rId5" imgW="2790908" imgH="961957" progId="Excel.Sheet.12">
                  <p:embed/>
                </p:oleObj>
              </mc:Choice>
              <mc:Fallback>
                <p:oleObj name="Worksheet" r:id="rId5" imgW="2790908" imgH="961957" progId="Excel.Sheet.12">
                  <p:embed/>
                  <p:pic>
                    <p:nvPicPr>
                      <p:cNvPr id="0" name=""/>
                      <p:cNvPicPr/>
                      <p:nvPr/>
                    </p:nvPicPr>
                    <p:blipFill>
                      <a:blip r:embed="rId6"/>
                      <a:stretch>
                        <a:fillRect/>
                      </a:stretch>
                    </p:blipFill>
                    <p:spPr>
                      <a:xfrm>
                        <a:off x="6462276" y="4355750"/>
                        <a:ext cx="2790825" cy="962025"/>
                      </a:xfrm>
                      <a:prstGeom prst="rect">
                        <a:avLst/>
                      </a:prstGeom>
                    </p:spPr>
                  </p:pic>
                </p:oleObj>
              </mc:Fallback>
            </mc:AlternateContent>
          </a:graphicData>
        </a:graphic>
      </p:graphicFrame>
      <p:cxnSp>
        <p:nvCxnSpPr>
          <p:cNvPr id="13" name="Conector: angular 12">
            <a:extLst>
              <a:ext uri="{FF2B5EF4-FFF2-40B4-BE49-F238E27FC236}">
                <a16:creationId xmlns:a16="http://schemas.microsoft.com/office/drawing/2014/main" id="{A5FA3A62-F09D-F6BD-D885-71E0B773C028}"/>
              </a:ext>
            </a:extLst>
          </p:cNvPr>
          <p:cNvCxnSpPr>
            <a:cxnSpLocks/>
            <a:endCxn id="11" idx="0"/>
          </p:cNvCxnSpPr>
          <p:nvPr/>
        </p:nvCxnSpPr>
        <p:spPr>
          <a:xfrm flipV="1">
            <a:off x="1962631" y="4355750"/>
            <a:ext cx="5895057" cy="266584"/>
          </a:xfrm>
          <a:prstGeom prst="bentConnector4">
            <a:avLst>
              <a:gd name="adj1" fmla="val -4811"/>
              <a:gd name="adj2" fmla="val 185752"/>
            </a:avLst>
          </a:prstGeom>
          <a:ln w="12700">
            <a:solidFill>
              <a:srgbClr val="33679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8805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88FFA-A304-6CA2-7AF1-04523D9CDBBB}"/>
              </a:ext>
            </a:extLst>
          </p:cNvPr>
          <p:cNvSpPr>
            <a:spLocks noGrp="1"/>
          </p:cNvSpPr>
          <p:nvPr>
            <p:ph type="title"/>
          </p:nvPr>
        </p:nvSpPr>
        <p:spPr/>
        <p:txBody>
          <a:bodyPr>
            <a:normAutofit fontScale="90000"/>
          </a:bodyPr>
          <a:lstStyle/>
          <a:p>
            <a:r>
              <a:rPr lang="es-MX" dirty="0"/>
              <a:t>Diseño de bases de datos – Relación M:M</a:t>
            </a:r>
            <a:endParaRPr lang="es-PE" dirty="0"/>
          </a:p>
        </p:txBody>
      </p:sp>
      <p:sp>
        <p:nvSpPr>
          <p:cNvPr id="4" name="Marcador de número de diapositiva 3">
            <a:extLst>
              <a:ext uri="{FF2B5EF4-FFF2-40B4-BE49-F238E27FC236}">
                <a16:creationId xmlns:a16="http://schemas.microsoft.com/office/drawing/2014/main" id="{25A2E491-DAC4-DC43-A5DA-85886942B485}"/>
              </a:ext>
            </a:extLst>
          </p:cNvPr>
          <p:cNvSpPr>
            <a:spLocks noGrp="1"/>
          </p:cNvSpPr>
          <p:nvPr>
            <p:ph type="sldNum" sz="quarter" idx="12"/>
          </p:nvPr>
        </p:nvSpPr>
        <p:spPr/>
        <p:txBody>
          <a:bodyPr/>
          <a:lstStyle/>
          <a:p>
            <a:fld id="{2696BA38-4B7D-487F-9F58-28620E8B4EE3}" type="slidenum">
              <a:rPr lang="es-PE" smtClean="0"/>
              <a:t>15</a:t>
            </a:fld>
            <a:endParaRPr lang="es-PE"/>
          </a:p>
        </p:txBody>
      </p:sp>
      <p:sp>
        <p:nvSpPr>
          <p:cNvPr id="8" name="CuadroTexto 7">
            <a:extLst>
              <a:ext uri="{FF2B5EF4-FFF2-40B4-BE49-F238E27FC236}">
                <a16:creationId xmlns:a16="http://schemas.microsoft.com/office/drawing/2014/main" id="{B789905E-66D7-D51F-B4A9-74FD42357189}"/>
              </a:ext>
            </a:extLst>
          </p:cNvPr>
          <p:cNvSpPr txBox="1"/>
          <p:nvPr/>
        </p:nvSpPr>
        <p:spPr>
          <a:xfrm>
            <a:off x="645952" y="1172561"/>
            <a:ext cx="9655728" cy="1200329"/>
          </a:xfrm>
          <a:prstGeom prst="rect">
            <a:avLst/>
          </a:prstGeom>
          <a:noFill/>
        </p:spPr>
        <p:txBody>
          <a:bodyPr wrap="square">
            <a:spAutoFit/>
          </a:bodyPr>
          <a:lstStyle/>
          <a:p>
            <a:pPr>
              <a:buClr>
                <a:srgbClr val="336791"/>
              </a:buClr>
            </a:pPr>
            <a:r>
              <a:rPr lang="es-MX" dirty="0"/>
              <a:t>Una relación M:M junto con la relación 1:M son de las más comunes, la relación tiende a crear una nueva entidad o tabla con datos que nacen pertenecientes a la netamente a la relación.</a:t>
            </a:r>
          </a:p>
          <a:p>
            <a:pPr>
              <a:buClr>
                <a:srgbClr val="336791"/>
              </a:buClr>
            </a:pPr>
            <a:endParaRPr lang="es-MX" dirty="0"/>
          </a:p>
          <a:p>
            <a:pPr>
              <a:buClr>
                <a:srgbClr val="336791"/>
              </a:buClr>
            </a:pPr>
            <a:r>
              <a:rPr lang="es-MX" dirty="0"/>
              <a:t>Con un ejemplo de modelado de cursos que enseña un profesor en un colegio o universidad:</a:t>
            </a:r>
            <a:endParaRPr lang="es-PE" dirty="0"/>
          </a:p>
        </p:txBody>
      </p:sp>
      <p:pic>
        <p:nvPicPr>
          <p:cNvPr id="6" name="Imagen 5">
            <a:extLst>
              <a:ext uri="{FF2B5EF4-FFF2-40B4-BE49-F238E27FC236}">
                <a16:creationId xmlns:a16="http://schemas.microsoft.com/office/drawing/2014/main" id="{C38C8418-7968-F83C-F12B-8993F1F78CDE}"/>
              </a:ext>
            </a:extLst>
          </p:cNvPr>
          <p:cNvPicPr>
            <a:picLocks noChangeAspect="1"/>
          </p:cNvPicPr>
          <p:nvPr/>
        </p:nvPicPr>
        <p:blipFill>
          <a:blip r:embed="rId2"/>
          <a:stretch>
            <a:fillRect/>
          </a:stretch>
        </p:blipFill>
        <p:spPr>
          <a:xfrm>
            <a:off x="2654691" y="3104096"/>
            <a:ext cx="2396495" cy="2826401"/>
          </a:xfrm>
          <a:prstGeom prst="rect">
            <a:avLst/>
          </a:prstGeom>
        </p:spPr>
      </p:pic>
      <p:cxnSp>
        <p:nvCxnSpPr>
          <p:cNvPr id="15" name="Conector recto de flecha 14">
            <a:extLst>
              <a:ext uri="{FF2B5EF4-FFF2-40B4-BE49-F238E27FC236}">
                <a16:creationId xmlns:a16="http://schemas.microsoft.com/office/drawing/2014/main" id="{FC7BF96E-0625-2797-D173-4061CAAD8654}"/>
              </a:ext>
            </a:extLst>
          </p:cNvPr>
          <p:cNvCxnSpPr>
            <a:cxnSpLocks/>
          </p:cNvCxnSpPr>
          <p:nvPr/>
        </p:nvCxnSpPr>
        <p:spPr>
          <a:xfrm flipH="1">
            <a:off x="8205765" y="3913392"/>
            <a:ext cx="1299965" cy="361470"/>
          </a:xfrm>
          <a:prstGeom prst="straightConnector1">
            <a:avLst/>
          </a:prstGeom>
          <a:ln w="38100">
            <a:solidFill>
              <a:srgbClr val="ECA715"/>
            </a:solidFill>
            <a:tailEnd type="triangle"/>
          </a:ln>
        </p:spPr>
        <p:style>
          <a:lnRef idx="1">
            <a:schemeClr val="accent1"/>
          </a:lnRef>
          <a:fillRef idx="0">
            <a:schemeClr val="accent1"/>
          </a:fillRef>
          <a:effectRef idx="0">
            <a:schemeClr val="accent1"/>
          </a:effectRef>
          <a:fontRef idx="minor">
            <a:schemeClr val="tx1"/>
          </a:fontRef>
        </p:style>
      </p:cxnSp>
      <p:pic>
        <p:nvPicPr>
          <p:cNvPr id="5" name="Imagen 4">
            <a:extLst>
              <a:ext uri="{FF2B5EF4-FFF2-40B4-BE49-F238E27FC236}">
                <a16:creationId xmlns:a16="http://schemas.microsoft.com/office/drawing/2014/main" id="{2290901E-8B2E-6F53-4DDC-E071161AE7B9}"/>
              </a:ext>
            </a:extLst>
          </p:cNvPr>
          <p:cNvPicPr>
            <a:picLocks noChangeAspect="1"/>
          </p:cNvPicPr>
          <p:nvPr/>
        </p:nvPicPr>
        <p:blipFill>
          <a:blip r:embed="rId3"/>
          <a:stretch>
            <a:fillRect/>
          </a:stretch>
        </p:blipFill>
        <p:spPr>
          <a:xfrm>
            <a:off x="6901544" y="3104096"/>
            <a:ext cx="1304221" cy="2341532"/>
          </a:xfrm>
          <a:prstGeom prst="rect">
            <a:avLst/>
          </a:prstGeom>
        </p:spPr>
      </p:pic>
    </p:spTree>
    <p:extLst>
      <p:ext uri="{BB962C8B-B14F-4D97-AF65-F5344CB8AC3E}">
        <p14:creationId xmlns:p14="http://schemas.microsoft.com/office/powerpoint/2010/main" val="1129910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88FFA-A304-6CA2-7AF1-04523D9CDBBB}"/>
              </a:ext>
            </a:extLst>
          </p:cNvPr>
          <p:cNvSpPr>
            <a:spLocks noGrp="1"/>
          </p:cNvSpPr>
          <p:nvPr>
            <p:ph type="title"/>
          </p:nvPr>
        </p:nvSpPr>
        <p:spPr/>
        <p:txBody>
          <a:bodyPr>
            <a:normAutofit fontScale="90000"/>
          </a:bodyPr>
          <a:lstStyle/>
          <a:p>
            <a:r>
              <a:rPr lang="es-MX" dirty="0"/>
              <a:t>Diseño de bases de datos – Relación M:M</a:t>
            </a:r>
            <a:endParaRPr lang="es-PE" dirty="0"/>
          </a:p>
        </p:txBody>
      </p:sp>
      <p:sp>
        <p:nvSpPr>
          <p:cNvPr id="4" name="Marcador de número de diapositiva 3">
            <a:extLst>
              <a:ext uri="{FF2B5EF4-FFF2-40B4-BE49-F238E27FC236}">
                <a16:creationId xmlns:a16="http://schemas.microsoft.com/office/drawing/2014/main" id="{25A2E491-DAC4-DC43-A5DA-85886942B485}"/>
              </a:ext>
            </a:extLst>
          </p:cNvPr>
          <p:cNvSpPr>
            <a:spLocks noGrp="1"/>
          </p:cNvSpPr>
          <p:nvPr>
            <p:ph type="sldNum" sz="quarter" idx="12"/>
          </p:nvPr>
        </p:nvSpPr>
        <p:spPr/>
        <p:txBody>
          <a:bodyPr/>
          <a:lstStyle/>
          <a:p>
            <a:fld id="{2696BA38-4B7D-487F-9F58-28620E8B4EE3}" type="slidenum">
              <a:rPr lang="es-PE" smtClean="0"/>
              <a:t>16</a:t>
            </a:fld>
            <a:endParaRPr lang="es-PE"/>
          </a:p>
        </p:txBody>
      </p:sp>
      <p:sp>
        <p:nvSpPr>
          <p:cNvPr id="8" name="CuadroTexto 7">
            <a:extLst>
              <a:ext uri="{FF2B5EF4-FFF2-40B4-BE49-F238E27FC236}">
                <a16:creationId xmlns:a16="http://schemas.microsoft.com/office/drawing/2014/main" id="{B789905E-66D7-D51F-B4A9-74FD42357189}"/>
              </a:ext>
            </a:extLst>
          </p:cNvPr>
          <p:cNvSpPr txBox="1"/>
          <p:nvPr/>
        </p:nvSpPr>
        <p:spPr>
          <a:xfrm>
            <a:off x="645952" y="1172561"/>
            <a:ext cx="9655728" cy="369332"/>
          </a:xfrm>
          <a:prstGeom prst="rect">
            <a:avLst/>
          </a:prstGeom>
          <a:noFill/>
        </p:spPr>
        <p:txBody>
          <a:bodyPr wrap="square">
            <a:spAutoFit/>
          </a:bodyPr>
          <a:lstStyle/>
          <a:p>
            <a:pPr>
              <a:buClr>
                <a:srgbClr val="336791"/>
              </a:buClr>
            </a:pPr>
            <a:r>
              <a:rPr lang="es-MX" dirty="0"/>
              <a:t>Siguiendo con el ejemplo, aplicándolo a tablas:</a:t>
            </a:r>
            <a:endParaRPr lang="es-PE" dirty="0"/>
          </a:p>
        </p:txBody>
      </p:sp>
      <p:pic>
        <p:nvPicPr>
          <p:cNvPr id="9" name="Imagen 8">
            <a:extLst>
              <a:ext uri="{FF2B5EF4-FFF2-40B4-BE49-F238E27FC236}">
                <a16:creationId xmlns:a16="http://schemas.microsoft.com/office/drawing/2014/main" id="{8CA2F7D0-9ABA-B55B-334A-1A33E99362D2}"/>
              </a:ext>
            </a:extLst>
          </p:cNvPr>
          <p:cNvPicPr>
            <a:picLocks noChangeAspect="1"/>
          </p:cNvPicPr>
          <p:nvPr/>
        </p:nvPicPr>
        <p:blipFill>
          <a:blip r:embed="rId2"/>
          <a:stretch>
            <a:fillRect/>
          </a:stretch>
        </p:blipFill>
        <p:spPr>
          <a:xfrm>
            <a:off x="645952" y="2739623"/>
            <a:ext cx="1436239" cy="2578550"/>
          </a:xfrm>
          <a:prstGeom prst="rect">
            <a:avLst/>
          </a:prstGeom>
        </p:spPr>
      </p:pic>
      <p:graphicFrame>
        <p:nvGraphicFramePr>
          <p:cNvPr id="11" name="Objeto 10">
            <a:extLst>
              <a:ext uri="{FF2B5EF4-FFF2-40B4-BE49-F238E27FC236}">
                <a16:creationId xmlns:a16="http://schemas.microsoft.com/office/drawing/2014/main" id="{9079A95A-F4EA-F7EA-6441-6D3D42058858}"/>
              </a:ext>
            </a:extLst>
          </p:cNvPr>
          <p:cNvGraphicFramePr>
            <a:graphicFrameLocks noChangeAspect="1"/>
          </p:cNvGraphicFramePr>
          <p:nvPr>
            <p:extLst>
              <p:ext uri="{D42A27DB-BD31-4B8C-83A1-F6EECF244321}">
                <p14:modId xmlns:p14="http://schemas.microsoft.com/office/powerpoint/2010/main" val="1656603173"/>
              </p:ext>
            </p:extLst>
          </p:nvPr>
        </p:nvGraphicFramePr>
        <p:xfrm>
          <a:off x="3378885" y="2567201"/>
          <a:ext cx="3950369" cy="1063966"/>
        </p:xfrm>
        <a:graphic>
          <a:graphicData uri="http://schemas.openxmlformats.org/presentationml/2006/ole">
            <mc:AlternateContent xmlns:mc="http://schemas.openxmlformats.org/markup-compatibility/2006">
              <mc:Choice xmlns:v="urn:schemas-microsoft-com:vml" Requires="v">
                <p:oleObj name="Worksheet" r:id="rId3" imgW="3571971" imgH="961957" progId="Excel.Sheet.12">
                  <p:embed/>
                </p:oleObj>
              </mc:Choice>
              <mc:Fallback>
                <p:oleObj name="Worksheet" r:id="rId3" imgW="3571971" imgH="961957" progId="Excel.Sheet.12">
                  <p:embed/>
                  <p:pic>
                    <p:nvPicPr>
                      <p:cNvPr id="0" name=""/>
                      <p:cNvPicPr/>
                      <p:nvPr/>
                    </p:nvPicPr>
                    <p:blipFill>
                      <a:blip r:embed="rId4"/>
                      <a:stretch>
                        <a:fillRect/>
                      </a:stretch>
                    </p:blipFill>
                    <p:spPr>
                      <a:xfrm>
                        <a:off x="3378885" y="2567201"/>
                        <a:ext cx="3950369" cy="1063966"/>
                      </a:xfrm>
                      <a:prstGeom prst="rect">
                        <a:avLst/>
                      </a:prstGeom>
                    </p:spPr>
                  </p:pic>
                </p:oleObj>
              </mc:Fallback>
            </mc:AlternateContent>
          </a:graphicData>
        </a:graphic>
      </p:graphicFrame>
      <p:graphicFrame>
        <p:nvGraphicFramePr>
          <p:cNvPr id="16" name="Objeto 15">
            <a:extLst>
              <a:ext uri="{FF2B5EF4-FFF2-40B4-BE49-F238E27FC236}">
                <a16:creationId xmlns:a16="http://schemas.microsoft.com/office/drawing/2014/main" id="{675096C8-9E6D-7343-3AAC-D265CF07E2D6}"/>
              </a:ext>
            </a:extLst>
          </p:cNvPr>
          <p:cNvGraphicFramePr>
            <a:graphicFrameLocks noChangeAspect="1"/>
          </p:cNvGraphicFramePr>
          <p:nvPr>
            <p:extLst>
              <p:ext uri="{D42A27DB-BD31-4B8C-83A1-F6EECF244321}">
                <p14:modId xmlns:p14="http://schemas.microsoft.com/office/powerpoint/2010/main" val="1257062723"/>
              </p:ext>
            </p:extLst>
          </p:nvPr>
        </p:nvGraphicFramePr>
        <p:xfrm>
          <a:off x="8262409" y="2567201"/>
          <a:ext cx="3230504" cy="962025"/>
        </p:xfrm>
        <a:graphic>
          <a:graphicData uri="http://schemas.openxmlformats.org/presentationml/2006/ole">
            <mc:AlternateContent xmlns:mc="http://schemas.openxmlformats.org/markup-compatibility/2006">
              <mc:Choice xmlns:v="urn:schemas-microsoft-com:vml" Requires="v">
                <p:oleObj name="Worksheet" r:id="rId5" imgW="2590902" imgH="771525" progId="Excel.Sheet.12">
                  <p:embed/>
                </p:oleObj>
              </mc:Choice>
              <mc:Fallback>
                <p:oleObj name="Worksheet" r:id="rId5" imgW="2590902" imgH="771525" progId="Excel.Sheet.12">
                  <p:embed/>
                  <p:pic>
                    <p:nvPicPr>
                      <p:cNvPr id="0" name=""/>
                      <p:cNvPicPr/>
                      <p:nvPr/>
                    </p:nvPicPr>
                    <p:blipFill>
                      <a:blip r:embed="rId6"/>
                      <a:stretch>
                        <a:fillRect/>
                      </a:stretch>
                    </p:blipFill>
                    <p:spPr>
                      <a:xfrm>
                        <a:off x="8262409" y="2567201"/>
                        <a:ext cx="3230504" cy="962025"/>
                      </a:xfrm>
                      <a:prstGeom prst="rect">
                        <a:avLst/>
                      </a:prstGeom>
                    </p:spPr>
                  </p:pic>
                </p:oleObj>
              </mc:Fallback>
            </mc:AlternateContent>
          </a:graphicData>
        </a:graphic>
      </p:graphicFrame>
      <p:graphicFrame>
        <p:nvGraphicFramePr>
          <p:cNvPr id="18" name="Objeto 17">
            <a:extLst>
              <a:ext uri="{FF2B5EF4-FFF2-40B4-BE49-F238E27FC236}">
                <a16:creationId xmlns:a16="http://schemas.microsoft.com/office/drawing/2014/main" id="{49D9CA4F-DFCD-FFBE-0229-13DCDABDB31E}"/>
              </a:ext>
            </a:extLst>
          </p:cNvPr>
          <p:cNvGraphicFramePr>
            <a:graphicFrameLocks noChangeAspect="1"/>
          </p:cNvGraphicFramePr>
          <p:nvPr>
            <p:extLst>
              <p:ext uri="{D42A27DB-BD31-4B8C-83A1-F6EECF244321}">
                <p14:modId xmlns:p14="http://schemas.microsoft.com/office/powerpoint/2010/main" val="3785796433"/>
              </p:ext>
            </p:extLst>
          </p:nvPr>
        </p:nvGraphicFramePr>
        <p:xfrm>
          <a:off x="5783947" y="4379476"/>
          <a:ext cx="3626482" cy="1241609"/>
        </p:xfrm>
        <a:graphic>
          <a:graphicData uri="http://schemas.openxmlformats.org/presentationml/2006/ole">
            <mc:AlternateContent xmlns:mc="http://schemas.openxmlformats.org/markup-compatibility/2006">
              <mc:Choice xmlns:v="urn:schemas-microsoft-com:vml" Requires="v">
                <p:oleObj name="Worksheet" r:id="rId7" imgW="2809869" imgH="961957" progId="Excel.Sheet.12">
                  <p:embed/>
                </p:oleObj>
              </mc:Choice>
              <mc:Fallback>
                <p:oleObj name="Worksheet" r:id="rId7" imgW="2809869" imgH="961957" progId="Excel.Sheet.12">
                  <p:embed/>
                  <p:pic>
                    <p:nvPicPr>
                      <p:cNvPr id="0" name=""/>
                      <p:cNvPicPr/>
                      <p:nvPr/>
                    </p:nvPicPr>
                    <p:blipFill>
                      <a:blip r:embed="rId8"/>
                      <a:stretch>
                        <a:fillRect/>
                      </a:stretch>
                    </p:blipFill>
                    <p:spPr>
                      <a:xfrm>
                        <a:off x="5783947" y="4379476"/>
                        <a:ext cx="3626482" cy="1241609"/>
                      </a:xfrm>
                      <a:prstGeom prst="rect">
                        <a:avLst/>
                      </a:prstGeom>
                    </p:spPr>
                  </p:pic>
                </p:oleObj>
              </mc:Fallback>
            </mc:AlternateContent>
          </a:graphicData>
        </a:graphic>
      </p:graphicFrame>
    </p:spTree>
    <p:extLst>
      <p:ext uri="{BB962C8B-B14F-4D97-AF65-F5344CB8AC3E}">
        <p14:creationId xmlns:p14="http://schemas.microsoft.com/office/powerpoint/2010/main" val="3243349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88FFA-A304-6CA2-7AF1-04523D9CDBBB}"/>
              </a:ext>
            </a:extLst>
          </p:cNvPr>
          <p:cNvSpPr>
            <a:spLocks noGrp="1"/>
          </p:cNvSpPr>
          <p:nvPr>
            <p:ph type="title"/>
          </p:nvPr>
        </p:nvSpPr>
        <p:spPr/>
        <p:txBody>
          <a:bodyPr>
            <a:normAutofit fontScale="90000"/>
          </a:bodyPr>
          <a:lstStyle/>
          <a:p>
            <a:r>
              <a:rPr lang="es-MX" dirty="0"/>
              <a:t>Diseño de bases de datos – Normalización</a:t>
            </a:r>
            <a:endParaRPr lang="es-PE" dirty="0"/>
          </a:p>
        </p:txBody>
      </p:sp>
      <p:sp>
        <p:nvSpPr>
          <p:cNvPr id="4" name="Marcador de número de diapositiva 3">
            <a:extLst>
              <a:ext uri="{FF2B5EF4-FFF2-40B4-BE49-F238E27FC236}">
                <a16:creationId xmlns:a16="http://schemas.microsoft.com/office/drawing/2014/main" id="{25A2E491-DAC4-DC43-A5DA-85886942B485}"/>
              </a:ext>
            </a:extLst>
          </p:cNvPr>
          <p:cNvSpPr>
            <a:spLocks noGrp="1"/>
          </p:cNvSpPr>
          <p:nvPr>
            <p:ph type="sldNum" sz="quarter" idx="12"/>
          </p:nvPr>
        </p:nvSpPr>
        <p:spPr/>
        <p:txBody>
          <a:bodyPr/>
          <a:lstStyle/>
          <a:p>
            <a:fld id="{2696BA38-4B7D-487F-9F58-28620E8B4EE3}" type="slidenum">
              <a:rPr lang="es-PE" smtClean="0"/>
              <a:t>17</a:t>
            </a:fld>
            <a:endParaRPr lang="es-PE"/>
          </a:p>
        </p:txBody>
      </p:sp>
      <p:sp>
        <p:nvSpPr>
          <p:cNvPr id="8" name="CuadroTexto 7">
            <a:extLst>
              <a:ext uri="{FF2B5EF4-FFF2-40B4-BE49-F238E27FC236}">
                <a16:creationId xmlns:a16="http://schemas.microsoft.com/office/drawing/2014/main" id="{B789905E-66D7-D51F-B4A9-74FD42357189}"/>
              </a:ext>
            </a:extLst>
          </p:cNvPr>
          <p:cNvSpPr txBox="1"/>
          <p:nvPr/>
        </p:nvSpPr>
        <p:spPr>
          <a:xfrm>
            <a:off x="645952" y="1172561"/>
            <a:ext cx="9655728" cy="1631216"/>
          </a:xfrm>
          <a:prstGeom prst="rect">
            <a:avLst/>
          </a:prstGeom>
          <a:noFill/>
        </p:spPr>
        <p:txBody>
          <a:bodyPr wrap="square">
            <a:spAutoFit/>
          </a:bodyPr>
          <a:lstStyle/>
          <a:p>
            <a:pPr>
              <a:buClr>
                <a:srgbClr val="336791"/>
              </a:buClr>
            </a:pPr>
            <a:r>
              <a:rPr lang="es-MX" dirty="0"/>
              <a:t>La normalización es el proceso donde se organizan los datos de la base de datos, con el fin de eliminar redundancia y dependencias inconsistentes.</a:t>
            </a:r>
          </a:p>
          <a:p>
            <a:pPr marL="285750" indent="-285750">
              <a:spcBef>
                <a:spcPts val="1200"/>
              </a:spcBef>
              <a:buClr>
                <a:srgbClr val="336791"/>
              </a:buClr>
              <a:buFont typeface="Wingdings" panose="05000000000000000000" pitchFamily="2" charset="2"/>
              <a:buChar char="§"/>
            </a:pPr>
            <a:r>
              <a:rPr lang="es-PE" dirty="0"/>
              <a:t>Data redundante quita espacio en disco, crea problemas al tratar de mantener o migrar datos,</a:t>
            </a:r>
          </a:p>
          <a:p>
            <a:pPr marL="285750" indent="-285750">
              <a:buClr>
                <a:srgbClr val="336791"/>
              </a:buClr>
              <a:buFont typeface="Wingdings" panose="05000000000000000000" pitchFamily="2" charset="2"/>
              <a:buChar char="§"/>
            </a:pPr>
            <a:r>
              <a:rPr lang="es-PE" dirty="0"/>
              <a:t>Dependencias inconsistentes también darán problemas cuando se quiera entender la estructura de la base de datos</a:t>
            </a:r>
            <a:endParaRPr lang="es-MX" dirty="0"/>
          </a:p>
        </p:txBody>
      </p:sp>
      <p:sp>
        <p:nvSpPr>
          <p:cNvPr id="3" name="CuadroTexto 2">
            <a:extLst>
              <a:ext uri="{FF2B5EF4-FFF2-40B4-BE49-F238E27FC236}">
                <a16:creationId xmlns:a16="http://schemas.microsoft.com/office/drawing/2014/main" id="{EFAD79DA-E3C2-3AD5-2294-A36256766921}"/>
              </a:ext>
            </a:extLst>
          </p:cNvPr>
          <p:cNvSpPr txBox="1"/>
          <p:nvPr/>
        </p:nvSpPr>
        <p:spPr>
          <a:xfrm>
            <a:off x="645952" y="3238616"/>
            <a:ext cx="9655728" cy="646331"/>
          </a:xfrm>
          <a:prstGeom prst="rect">
            <a:avLst/>
          </a:prstGeom>
          <a:noFill/>
        </p:spPr>
        <p:txBody>
          <a:bodyPr wrap="square">
            <a:spAutoFit/>
          </a:bodyPr>
          <a:lstStyle/>
          <a:p>
            <a:pPr>
              <a:buClr>
                <a:srgbClr val="336791"/>
              </a:buClr>
            </a:pPr>
            <a:r>
              <a:rPr lang="es-MX" dirty="0"/>
              <a:t>Existen algunas reglas para la normalización de la base de datos, cada una de ellas se llama </a:t>
            </a:r>
          </a:p>
          <a:p>
            <a:pPr>
              <a:buClr>
                <a:srgbClr val="336791"/>
              </a:buClr>
            </a:pPr>
            <a:r>
              <a:rPr lang="es-MX" b="1" dirty="0">
                <a:solidFill>
                  <a:srgbClr val="336791"/>
                </a:solidFill>
              </a:rPr>
              <a:t>“forma normal” </a:t>
            </a:r>
            <a:r>
              <a:rPr lang="es-MX" dirty="0"/>
              <a:t>entonces, la base de datos puede estar en primera, segunda o tercera forma normal.</a:t>
            </a:r>
          </a:p>
        </p:txBody>
      </p:sp>
      <p:sp>
        <p:nvSpPr>
          <p:cNvPr id="6" name="CuadroTexto 5">
            <a:extLst>
              <a:ext uri="{FF2B5EF4-FFF2-40B4-BE49-F238E27FC236}">
                <a16:creationId xmlns:a16="http://schemas.microsoft.com/office/drawing/2014/main" id="{FA23AD09-A331-6E23-EBD8-D42887B33ED8}"/>
              </a:ext>
            </a:extLst>
          </p:cNvPr>
          <p:cNvSpPr txBox="1"/>
          <p:nvPr/>
        </p:nvSpPr>
        <p:spPr>
          <a:xfrm>
            <a:off x="67112" y="6399921"/>
            <a:ext cx="7348756" cy="307777"/>
          </a:xfrm>
          <a:prstGeom prst="rect">
            <a:avLst/>
          </a:prstGeom>
          <a:noFill/>
        </p:spPr>
        <p:txBody>
          <a:bodyPr wrap="square">
            <a:spAutoFit/>
          </a:bodyPr>
          <a:lstStyle/>
          <a:p>
            <a:r>
              <a:rPr lang="es-PE" sz="1400" dirty="0">
                <a:hlinkClick r:id="rId2"/>
              </a:rPr>
              <a:t>https://docs.microsoft.com/en-us/office/troubleshoot/access/database-normalization-description</a:t>
            </a:r>
            <a:endParaRPr lang="es-PE" sz="1400" dirty="0"/>
          </a:p>
        </p:txBody>
      </p:sp>
      <p:sp>
        <p:nvSpPr>
          <p:cNvPr id="7" name="CuadroTexto 6">
            <a:extLst>
              <a:ext uri="{FF2B5EF4-FFF2-40B4-BE49-F238E27FC236}">
                <a16:creationId xmlns:a16="http://schemas.microsoft.com/office/drawing/2014/main" id="{12CC5FD4-32E4-20ED-1594-4FA248E25A74}"/>
              </a:ext>
            </a:extLst>
          </p:cNvPr>
          <p:cNvSpPr txBox="1"/>
          <p:nvPr/>
        </p:nvSpPr>
        <p:spPr>
          <a:xfrm>
            <a:off x="645952" y="4452532"/>
            <a:ext cx="9655728" cy="646331"/>
          </a:xfrm>
          <a:prstGeom prst="rect">
            <a:avLst/>
          </a:prstGeom>
          <a:noFill/>
        </p:spPr>
        <p:txBody>
          <a:bodyPr wrap="square">
            <a:spAutoFit/>
          </a:bodyPr>
          <a:lstStyle/>
          <a:p>
            <a:pPr>
              <a:buClr>
                <a:srgbClr val="336791"/>
              </a:buClr>
            </a:pPr>
            <a:r>
              <a:rPr lang="es-MX" dirty="0"/>
              <a:t>Si bien esto es teórico, en casos del mundo real, se puede desnormalizar una tabla con fines de rendimiento, en tales casos se deben de prever los errores que estos podrían causar.</a:t>
            </a:r>
          </a:p>
        </p:txBody>
      </p:sp>
    </p:spTree>
    <p:extLst>
      <p:ext uri="{BB962C8B-B14F-4D97-AF65-F5344CB8AC3E}">
        <p14:creationId xmlns:p14="http://schemas.microsoft.com/office/powerpoint/2010/main" val="4171618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88FFA-A304-6CA2-7AF1-04523D9CDBBB}"/>
              </a:ext>
            </a:extLst>
          </p:cNvPr>
          <p:cNvSpPr>
            <a:spLocks noGrp="1"/>
          </p:cNvSpPr>
          <p:nvPr>
            <p:ph type="title"/>
          </p:nvPr>
        </p:nvSpPr>
        <p:spPr/>
        <p:txBody>
          <a:bodyPr>
            <a:normAutofit fontScale="90000"/>
          </a:bodyPr>
          <a:lstStyle/>
          <a:p>
            <a:r>
              <a:rPr lang="es-MX" dirty="0"/>
              <a:t>Diseño de bases de datos – Normalización</a:t>
            </a:r>
            <a:endParaRPr lang="es-PE" dirty="0"/>
          </a:p>
        </p:txBody>
      </p:sp>
      <p:sp>
        <p:nvSpPr>
          <p:cNvPr id="4" name="Marcador de número de diapositiva 3">
            <a:extLst>
              <a:ext uri="{FF2B5EF4-FFF2-40B4-BE49-F238E27FC236}">
                <a16:creationId xmlns:a16="http://schemas.microsoft.com/office/drawing/2014/main" id="{25A2E491-DAC4-DC43-A5DA-85886942B485}"/>
              </a:ext>
            </a:extLst>
          </p:cNvPr>
          <p:cNvSpPr>
            <a:spLocks noGrp="1"/>
          </p:cNvSpPr>
          <p:nvPr>
            <p:ph type="sldNum" sz="quarter" idx="12"/>
          </p:nvPr>
        </p:nvSpPr>
        <p:spPr/>
        <p:txBody>
          <a:bodyPr/>
          <a:lstStyle/>
          <a:p>
            <a:fld id="{2696BA38-4B7D-487F-9F58-28620E8B4EE3}" type="slidenum">
              <a:rPr lang="es-PE" smtClean="0"/>
              <a:t>18</a:t>
            </a:fld>
            <a:endParaRPr lang="es-PE"/>
          </a:p>
        </p:txBody>
      </p:sp>
      <p:sp>
        <p:nvSpPr>
          <p:cNvPr id="8" name="CuadroTexto 7">
            <a:extLst>
              <a:ext uri="{FF2B5EF4-FFF2-40B4-BE49-F238E27FC236}">
                <a16:creationId xmlns:a16="http://schemas.microsoft.com/office/drawing/2014/main" id="{B789905E-66D7-D51F-B4A9-74FD42357189}"/>
              </a:ext>
            </a:extLst>
          </p:cNvPr>
          <p:cNvSpPr txBox="1"/>
          <p:nvPr/>
        </p:nvSpPr>
        <p:spPr>
          <a:xfrm>
            <a:off x="558435" y="904707"/>
            <a:ext cx="9655728" cy="2031325"/>
          </a:xfrm>
          <a:prstGeom prst="rect">
            <a:avLst/>
          </a:prstGeom>
          <a:noFill/>
        </p:spPr>
        <p:txBody>
          <a:bodyPr wrap="square">
            <a:spAutoFit/>
          </a:bodyPr>
          <a:lstStyle/>
          <a:p>
            <a:pPr>
              <a:buClr>
                <a:srgbClr val="336791"/>
              </a:buClr>
            </a:pPr>
            <a:r>
              <a:rPr lang="es-MX" b="1" dirty="0">
                <a:solidFill>
                  <a:srgbClr val="336791"/>
                </a:solidFill>
              </a:rPr>
              <a:t>Primera forma normal:</a:t>
            </a:r>
          </a:p>
          <a:p>
            <a:pPr>
              <a:buClr>
                <a:srgbClr val="336791"/>
              </a:buClr>
            </a:pPr>
            <a:endParaRPr lang="es-MX" dirty="0"/>
          </a:p>
          <a:p>
            <a:pPr>
              <a:buClr>
                <a:srgbClr val="336791"/>
              </a:buClr>
            </a:pPr>
            <a:r>
              <a:rPr lang="es-MX" dirty="0"/>
              <a:t>No utilice varios campos en una sola tabla para almacenar datos similares, también se debe de mantener la atomicidad de los datos.</a:t>
            </a:r>
          </a:p>
          <a:p>
            <a:pPr>
              <a:buClr>
                <a:srgbClr val="336791"/>
              </a:buClr>
            </a:pPr>
            <a:r>
              <a:rPr lang="es-MX" dirty="0"/>
              <a:t>Por ejemplo en colores de un producto.</a:t>
            </a:r>
          </a:p>
          <a:p>
            <a:pPr>
              <a:buClr>
                <a:srgbClr val="336791"/>
              </a:buClr>
            </a:pPr>
            <a:endParaRPr lang="es-MX" dirty="0"/>
          </a:p>
          <a:p>
            <a:pPr>
              <a:buClr>
                <a:srgbClr val="336791"/>
              </a:buClr>
            </a:pPr>
            <a:r>
              <a:rPr lang="es-MX" dirty="0"/>
              <a:t>Para solucionarlo se hace una relación 1:M con los datos que se repiten.</a:t>
            </a:r>
          </a:p>
        </p:txBody>
      </p:sp>
      <p:sp>
        <p:nvSpPr>
          <p:cNvPr id="6" name="CuadroTexto 5">
            <a:extLst>
              <a:ext uri="{FF2B5EF4-FFF2-40B4-BE49-F238E27FC236}">
                <a16:creationId xmlns:a16="http://schemas.microsoft.com/office/drawing/2014/main" id="{FA23AD09-A331-6E23-EBD8-D42887B33ED8}"/>
              </a:ext>
            </a:extLst>
          </p:cNvPr>
          <p:cNvSpPr txBox="1"/>
          <p:nvPr/>
        </p:nvSpPr>
        <p:spPr>
          <a:xfrm>
            <a:off x="67112" y="6399921"/>
            <a:ext cx="7348756" cy="307777"/>
          </a:xfrm>
          <a:prstGeom prst="rect">
            <a:avLst/>
          </a:prstGeom>
          <a:noFill/>
        </p:spPr>
        <p:txBody>
          <a:bodyPr wrap="square">
            <a:spAutoFit/>
          </a:bodyPr>
          <a:lstStyle/>
          <a:p>
            <a:r>
              <a:rPr lang="es-PE" sz="1400" dirty="0">
                <a:hlinkClick r:id="rId2"/>
              </a:rPr>
              <a:t>https://docs.microsoft.com/en-us/office/troubleshoot/access/database-normalization-description</a:t>
            </a:r>
            <a:endParaRPr lang="es-PE" sz="1400" dirty="0"/>
          </a:p>
        </p:txBody>
      </p:sp>
      <p:graphicFrame>
        <p:nvGraphicFramePr>
          <p:cNvPr id="11" name="Objeto 10">
            <a:extLst>
              <a:ext uri="{FF2B5EF4-FFF2-40B4-BE49-F238E27FC236}">
                <a16:creationId xmlns:a16="http://schemas.microsoft.com/office/drawing/2014/main" id="{D69A03A6-3909-BE94-770E-11C8CE06301D}"/>
              </a:ext>
            </a:extLst>
          </p:cNvPr>
          <p:cNvGraphicFramePr>
            <a:graphicFrameLocks noChangeAspect="1"/>
          </p:cNvGraphicFramePr>
          <p:nvPr>
            <p:extLst>
              <p:ext uri="{D42A27DB-BD31-4B8C-83A1-F6EECF244321}">
                <p14:modId xmlns:p14="http://schemas.microsoft.com/office/powerpoint/2010/main" val="1708988318"/>
              </p:ext>
            </p:extLst>
          </p:nvPr>
        </p:nvGraphicFramePr>
        <p:xfrm>
          <a:off x="558435" y="4981262"/>
          <a:ext cx="4581525" cy="771525"/>
        </p:xfrm>
        <a:graphic>
          <a:graphicData uri="http://schemas.openxmlformats.org/presentationml/2006/ole">
            <mc:AlternateContent xmlns:mc="http://schemas.openxmlformats.org/markup-compatibility/2006">
              <mc:Choice xmlns:v="urn:schemas-microsoft-com:vml" Requires="v">
                <p:oleObj name="Worksheet" r:id="rId3" imgW="4581480" imgH="771525" progId="Excel.Sheet.12">
                  <p:embed/>
                </p:oleObj>
              </mc:Choice>
              <mc:Fallback>
                <p:oleObj name="Worksheet" r:id="rId3" imgW="4581480" imgH="771525" progId="Excel.Sheet.12">
                  <p:embed/>
                  <p:pic>
                    <p:nvPicPr>
                      <p:cNvPr id="0" name=""/>
                      <p:cNvPicPr/>
                      <p:nvPr/>
                    </p:nvPicPr>
                    <p:blipFill>
                      <a:blip r:embed="rId4"/>
                      <a:stretch>
                        <a:fillRect/>
                      </a:stretch>
                    </p:blipFill>
                    <p:spPr>
                      <a:xfrm>
                        <a:off x="558435" y="4981262"/>
                        <a:ext cx="4581525" cy="771525"/>
                      </a:xfrm>
                      <a:prstGeom prst="rect">
                        <a:avLst/>
                      </a:prstGeom>
                    </p:spPr>
                  </p:pic>
                </p:oleObj>
              </mc:Fallback>
            </mc:AlternateContent>
          </a:graphicData>
        </a:graphic>
      </p:graphicFrame>
      <p:graphicFrame>
        <p:nvGraphicFramePr>
          <p:cNvPr id="13" name="Objeto 12">
            <a:extLst>
              <a:ext uri="{FF2B5EF4-FFF2-40B4-BE49-F238E27FC236}">
                <a16:creationId xmlns:a16="http://schemas.microsoft.com/office/drawing/2014/main" id="{22E579DB-DFA7-E783-7C51-B5B3215F78A2}"/>
              </a:ext>
            </a:extLst>
          </p:cNvPr>
          <p:cNvGraphicFramePr>
            <a:graphicFrameLocks noChangeAspect="1"/>
          </p:cNvGraphicFramePr>
          <p:nvPr>
            <p:extLst>
              <p:ext uri="{D42A27DB-BD31-4B8C-83A1-F6EECF244321}">
                <p14:modId xmlns:p14="http://schemas.microsoft.com/office/powerpoint/2010/main" val="2085618981"/>
              </p:ext>
            </p:extLst>
          </p:nvPr>
        </p:nvGraphicFramePr>
        <p:xfrm>
          <a:off x="6939924" y="4198967"/>
          <a:ext cx="1533525" cy="771525"/>
        </p:xfrm>
        <a:graphic>
          <a:graphicData uri="http://schemas.openxmlformats.org/presentationml/2006/ole">
            <mc:AlternateContent xmlns:mc="http://schemas.openxmlformats.org/markup-compatibility/2006">
              <mc:Choice xmlns:v="urn:schemas-microsoft-com:vml" Requires="v">
                <p:oleObj name="Worksheet" r:id="rId5" imgW="1533378" imgH="771525" progId="Excel.Sheet.12">
                  <p:embed/>
                </p:oleObj>
              </mc:Choice>
              <mc:Fallback>
                <p:oleObj name="Worksheet" r:id="rId5" imgW="1533378" imgH="771525" progId="Excel.Sheet.12">
                  <p:embed/>
                  <p:pic>
                    <p:nvPicPr>
                      <p:cNvPr id="0" name=""/>
                      <p:cNvPicPr/>
                      <p:nvPr/>
                    </p:nvPicPr>
                    <p:blipFill>
                      <a:blip r:embed="rId6"/>
                      <a:stretch>
                        <a:fillRect/>
                      </a:stretch>
                    </p:blipFill>
                    <p:spPr>
                      <a:xfrm>
                        <a:off x="6939924" y="4198967"/>
                        <a:ext cx="1533525" cy="771525"/>
                      </a:xfrm>
                      <a:prstGeom prst="rect">
                        <a:avLst/>
                      </a:prstGeom>
                    </p:spPr>
                  </p:pic>
                </p:oleObj>
              </mc:Fallback>
            </mc:AlternateContent>
          </a:graphicData>
        </a:graphic>
      </p:graphicFrame>
      <p:graphicFrame>
        <p:nvGraphicFramePr>
          <p:cNvPr id="17" name="Objeto 16">
            <a:extLst>
              <a:ext uri="{FF2B5EF4-FFF2-40B4-BE49-F238E27FC236}">
                <a16:creationId xmlns:a16="http://schemas.microsoft.com/office/drawing/2014/main" id="{47AAA516-F66A-6AC8-04D5-5235409A3FC6}"/>
              </a:ext>
            </a:extLst>
          </p:cNvPr>
          <p:cNvGraphicFramePr>
            <a:graphicFrameLocks noChangeAspect="1"/>
          </p:cNvGraphicFramePr>
          <p:nvPr>
            <p:extLst>
              <p:ext uri="{D42A27DB-BD31-4B8C-83A1-F6EECF244321}">
                <p14:modId xmlns:p14="http://schemas.microsoft.com/office/powerpoint/2010/main" val="3401462321"/>
              </p:ext>
            </p:extLst>
          </p:nvPr>
        </p:nvGraphicFramePr>
        <p:xfrm>
          <a:off x="9622129" y="3784139"/>
          <a:ext cx="1571625" cy="1533525"/>
        </p:xfrm>
        <a:graphic>
          <a:graphicData uri="http://schemas.openxmlformats.org/presentationml/2006/ole">
            <mc:AlternateContent xmlns:mc="http://schemas.openxmlformats.org/markup-compatibility/2006">
              <mc:Choice xmlns:v="urn:schemas-microsoft-com:vml" Requires="v">
                <p:oleObj name="Worksheet" r:id="rId7" imgW="1571606" imgH="1533559" progId="Excel.Sheet.12">
                  <p:embed/>
                </p:oleObj>
              </mc:Choice>
              <mc:Fallback>
                <p:oleObj name="Worksheet" r:id="rId7" imgW="1571606" imgH="1533559" progId="Excel.Sheet.12">
                  <p:embed/>
                  <p:pic>
                    <p:nvPicPr>
                      <p:cNvPr id="0" name=""/>
                      <p:cNvPicPr/>
                      <p:nvPr/>
                    </p:nvPicPr>
                    <p:blipFill>
                      <a:blip r:embed="rId8"/>
                      <a:stretch>
                        <a:fillRect/>
                      </a:stretch>
                    </p:blipFill>
                    <p:spPr>
                      <a:xfrm>
                        <a:off x="9622129" y="3784139"/>
                        <a:ext cx="1571625" cy="1533525"/>
                      </a:xfrm>
                      <a:prstGeom prst="rect">
                        <a:avLst/>
                      </a:prstGeom>
                    </p:spPr>
                  </p:pic>
                </p:oleObj>
              </mc:Fallback>
            </mc:AlternateContent>
          </a:graphicData>
        </a:graphic>
      </p:graphicFrame>
      <p:cxnSp>
        <p:nvCxnSpPr>
          <p:cNvPr id="19" name="Conector recto de flecha 18">
            <a:extLst>
              <a:ext uri="{FF2B5EF4-FFF2-40B4-BE49-F238E27FC236}">
                <a16:creationId xmlns:a16="http://schemas.microsoft.com/office/drawing/2014/main" id="{50B456CA-1AF3-11BB-E94F-3247CECAB00B}"/>
              </a:ext>
            </a:extLst>
          </p:cNvPr>
          <p:cNvCxnSpPr/>
          <p:nvPr/>
        </p:nvCxnSpPr>
        <p:spPr>
          <a:xfrm>
            <a:off x="5234730" y="4550901"/>
            <a:ext cx="1560353" cy="0"/>
          </a:xfrm>
          <a:prstGeom prst="straightConnector1">
            <a:avLst/>
          </a:prstGeom>
          <a:ln w="38100">
            <a:solidFill>
              <a:srgbClr val="336791"/>
            </a:solidFill>
            <a:tailEnd type="triangle"/>
          </a:ln>
        </p:spPr>
        <p:style>
          <a:lnRef idx="1">
            <a:schemeClr val="accent1"/>
          </a:lnRef>
          <a:fillRef idx="0">
            <a:schemeClr val="accent1"/>
          </a:fillRef>
          <a:effectRef idx="0">
            <a:schemeClr val="accent1"/>
          </a:effectRef>
          <a:fontRef idx="minor">
            <a:schemeClr val="tx1"/>
          </a:fontRef>
        </p:style>
      </p:cxnSp>
      <p:sp>
        <p:nvSpPr>
          <p:cNvPr id="21" name="Signo más 20">
            <a:extLst>
              <a:ext uri="{FF2B5EF4-FFF2-40B4-BE49-F238E27FC236}">
                <a16:creationId xmlns:a16="http://schemas.microsoft.com/office/drawing/2014/main" id="{B2CD36A6-C4B2-F8D5-2E2A-32C47EB81822}"/>
              </a:ext>
            </a:extLst>
          </p:cNvPr>
          <p:cNvSpPr/>
          <p:nvPr/>
        </p:nvSpPr>
        <p:spPr>
          <a:xfrm>
            <a:off x="8812897" y="4238821"/>
            <a:ext cx="469784" cy="691815"/>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ln>
                <a:solidFill>
                  <a:srgbClr val="336791"/>
                </a:solidFill>
              </a:ln>
              <a:solidFill>
                <a:srgbClr val="336791"/>
              </a:solidFill>
            </a:endParaRPr>
          </a:p>
        </p:txBody>
      </p:sp>
      <p:graphicFrame>
        <p:nvGraphicFramePr>
          <p:cNvPr id="23" name="Objeto 22">
            <a:extLst>
              <a:ext uri="{FF2B5EF4-FFF2-40B4-BE49-F238E27FC236}">
                <a16:creationId xmlns:a16="http://schemas.microsoft.com/office/drawing/2014/main" id="{ED2819E6-6B5C-A796-436C-12D1460BDEF0}"/>
              </a:ext>
            </a:extLst>
          </p:cNvPr>
          <p:cNvGraphicFramePr>
            <a:graphicFrameLocks noChangeAspect="1"/>
          </p:cNvGraphicFramePr>
          <p:nvPr>
            <p:extLst>
              <p:ext uri="{D42A27DB-BD31-4B8C-83A1-F6EECF244321}">
                <p14:modId xmlns:p14="http://schemas.microsoft.com/office/powerpoint/2010/main" val="2797232657"/>
              </p:ext>
            </p:extLst>
          </p:nvPr>
        </p:nvGraphicFramePr>
        <p:xfrm>
          <a:off x="998246" y="3670990"/>
          <a:ext cx="3171825" cy="771525"/>
        </p:xfrm>
        <a:graphic>
          <a:graphicData uri="http://schemas.openxmlformats.org/presentationml/2006/ole">
            <mc:AlternateContent xmlns:mc="http://schemas.openxmlformats.org/markup-compatibility/2006">
              <mc:Choice xmlns:v="urn:schemas-microsoft-com:vml" Requires="v">
                <p:oleObj name="Worksheet" r:id="rId9" imgW="3171959" imgH="771525" progId="Excel.Sheet.12">
                  <p:embed/>
                </p:oleObj>
              </mc:Choice>
              <mc:Fallback>
                <p:oleObj name="Worksheet" r:id="rId9" imgW="3171959" imgH="771525" progId="Excel.Sheet.12">
                  <p:embed/>
                  <p:pic>
                    <p:nvPicPr>
                      <p:cNvPr id="0" name=""/>
                      <p:cNvPicPr/>
                      <p:nvPr/>
                    </p:nvPicPr>
                    <p:blipFill>
                      <a:blip r:embed="rId10"/>
                      <a:stretch>
                        <a:fillRect/>
                      </a:stretch>
                    </p:blipFill>
                    <p:spPr>
                      <a:xfrm>
                        <a:off x="998246" y="3670990"/>
                        <a:ext cx="3171825" cy="771525"/>
                      </a:xfrm>
                      <a:prstGeom prst="rect">
                        <a:avLst/>
                      </a:prstGeom>
                    </p:spPr>
                  </p:pic>
                </p:oleObj>
              </mc:Fallback>
            </mc:AlternateContent>
          </a:graphicData>
        </a:graphic>
      </p:graphicFrame>
    </p:spTree>
    <p:extLst>
      <p:ext uri="{BB962C8B-B14F-4D97-AF65-F5344CB8AC3E}">
        <p14:creationId xmlns:p14="http://schemas.microsoft.com/office/powerpoint/2010/main" val="1221869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88FFA-A304-6CA2-7AF1-04523D9CDBBB}"/>
              </a:ext>
            </a:extLst>
          </p:cNvPr>
          <p:cNvSpPr>
            <a:spLocks noGrp="1"/>
          </p:cNvSpPr>
          <p:nvPr>
            <p:ph type="title"/>
          </p:nvPr>
        </p:nvSpPr>
        <p:spPr/>
        <p:txBody>
          <a:bodyPr>
            <a:normAutofit fontScale="90000"/>
          </a:bodyPr>
          <a:lstStyle/>
          <a:p>
            <a:r>
              <a:rPr lang="es-MX" dirty="0"/>
              <a:t>Diseño de bases de datos – Normalización</a:t>
            </a:r>
            <a:endParaRPr lang="es-PE" dirty="0"/>
          </a:p>
        </p:txBody>
      </p:sp>
      <p:sp>
        <p:nvSpPr>
          <p:cNvPr id="4" name="Marcador de número de diapositiva 3">
            <a:extLst>
              <a:ext uri="{FF2B5EF4-FFF2-40B4-BE49-F238E27FC236}">
                <a16:creationId xmlns:a16="http://schemas.microsoft.com/office/drawing/2014/main" id="{25A2E491-DAC4-DC43-A5DA-85886942B485}"/>
              </a:ext>
            </a:extLst>
          </p:cNvPr>
          <p:cNvSpPr>
            <a:spLocks noGrp="1"/>
          </p:cNvSpPr>
          <p:nvPr>
            <p:ph type="sldNum" sz="quarter" idx="12"/>
          </p:nvPr>
        </p:nvSpPr>
        <p:spPr/>
        <p:txBody>
          <a:bodyPr/>
          <a:lstStyle/>
          <a:p>
            <a:fld id="{2696BA38-4B7D-487F-9F58-28620E8B4EE3}" type="slidenum">
              <a:rPr lang="es-PE" smtClean="0"/>
              <a:t>19</a:t>
            </a:fld>
            <a:endParaRPr lang="es-PE"/>
          </a:p>
        </p:txBody>
      </p:sp>
      <p:sp>
        <p:nvSpPr>
          <p:cNvPr id="8" name="CuadroTexto 7">
            <a:extLst>
              <a:ext uri="{FF2B5EF4-FFF2-40B4-BE49-F238E27FC236}">
                <a16:creationId xmlns:a16="http://schemas.microsoft.com/office/drawing/2014/main" id="{B789905E-66D7-D51F-B4A9-74FD42357189}"/>
              </a:ext>
            </a:extLst>
          </p:cNvPr>
          <p:cNvSpPr txBox="1"/>
          <p:nvPr/>
        </p:nvSpPr>
        <p:spPr>
          <a:xfrm>
            <a:off x="558435" y="904707"/>
            <a:ext cx="9655728" cy="1754326"/>
          </a:xfrm>
          <a:prstGeom prst="rect">
            <a:avLst/>
          </a:prstGeom>
          <a:noFill/>
        </p:spPr>
        <p:txBody>
          <a:bodyPr wrap="square">
            <a:spAutoFit/>
          </a:bodyPr>
          <a:lstStyle/>
          <a:p>
            <a:pPr>
              <a:buClr>
                <a:srgbClr val="336791"/>
              </a:buClr>
            </a:pPr>
            <a:r>
              <a:rPr lang="es-MX" b="1" dirty="0">
                <a:solidFill>
                  <a:srgbClr val="336791"/>
                </a:solidFill>
              </a:rPr>
              <a:t>Segunda forma normal:</a:t>
            </a:r>
          </a:p>
          <a:p>
            <a:pPr>
              <a:buClr>
                <a:srgbClr val="336791"/>
              </a:buClr>
            </a:pPr>
            <a:endParaRPr lang="es-MX" dirty="0"/>
          </a:p>
          <a:p>
            <a:pPr>
              <a:buClr>
                <a:srgbClr val="336791"/>
              </a:buClr>
            </a:pPr>
            <a:r>
              <a:rPr lang="es-MX" dirty="0"/>
              <a:t>Para estar en segunda forma normal, debe de estar en primera forma normal y debe cumplir que</a:t>
            </a:r>
          </a:p>
          <a:p>
            <a:pPr>
              <a:buClr>
                <a:srgbClr val="336791"/>
              </a:buClr>
            </a:pPr>
            <a:r>
              <a:rPr lang="es-MX" dirty="0"/>
              <a:t>cada registro en una tabla no debe de depender de otra cosa que no sea la llave primaria o </a:t>
            </a:r>
            <a:r>
              <a:rPr lang="es-MX" dirty="0" err="1"/>
              <a:t>primary</a:t>
            </a:r>
            <a:r>
              <a:rPr lang="es-MX" dirty="0"/>
              <a:t> </a:t>
            </a:r>
            <a:r>
              <a:rPr lang="es-MX" dirty="0" err="1"/>
              <a:t>key</a:t>
            </a:r>
            <a:r>
              <a:rPr lang="es-MX" dirty="0"/>
              <a:t> de la misma (</a:t>
            </a:r>
            <a:r>
              <a:rPr lang="es-MX" b="1" dirty="0">
                <a:solidFill>
                  <a:srgbClr val="336791"/>
                </a:solidFill>
              </a:rPr>
              <a:t>dependencia funcional</a:t>
            </a:r>
            <a:r>
              <a:rPr lang="es-MX" dirty="0"/>
              <a:t>), se debe de crear una tabla con los valores que no dependan de la llave primaria.</a:t>
            </a:r>
          </a:p>
        </p:txBody>
      </p:sp>
      <p:sp>
        <p:nvSpPr>
          <p:cNvPr id="6" name="CuadroTexto 5">
            <a:extLst>
              <a:ext uri="{FF2B5EF4-FFF2-40B4-BE49-F238E27FC236}">
                <a16:creationId xmlns:a16="http://schemas.microsoft.com/office/drawing/2014/main" id="{FA23AD09-A331-6E23-EBD8-D42887B33ED8}"/>
              </a:ext>
            </a:extLst>
          </p:cNvPr>
          <p:cNvSpPr txBox="1"/>
          <p:nvPr/>
        </p:nvSpPr>
        <p:spPr>
          <a:xfrm>
            <a:off x="67112" y="6399921"/>
            <a:ext cx="7348756" cy="307777"/>
          </a:xfrm>
          <a:prstGeom prst="rect">
            <a:avLst/>
          </a:prstGeom>
          <a:noFill/>
        </p:spPr>
        <p:txBody>
          <a:bodyPr wrap="square">
            <a:spAutoFit/>
          </a:bodyPr>
          <a:lstStyle/>
          <a:p>
            <a:r>
              <a:rPr lang="es-PE" sz="1400" dirty="0">
                <a:hlinkClick r:id="rId2"/>
              </a:rPr>
              <a:t>https://docs.microsoft.com/en-us/office/troubleshoot/access/database-normalization-description</a:t>
            </a:r>
            <a:endParaRPr lang="es-PE" sz="1400" dirty="0"/>
          </a:p>
        </p:txBody>
      </p:sp>
      <p:graphicFrame>
        <p:nvGraphicFramePr>
          <p:cNvPr id="7" name="Objeto 6">
            <a:extLst>
              <a:ext uri="{FF2B5EF4-FFF2-40B4-BE49-F238E27FC236}">
                <a16:creationId xmlns:a16="http://schemas.microsoft.com/office/drawing/2014/main" id="{A6448400-B877-E258-23AF-A7554A9970F9}"/>
              </a:ext>
            </a:extLst>
          </p:cNvPr>
          <p:cNvGraphicFramePr>
            <a:graphicFrameLocks noChangeAspect="1"/>
          </p:cNvGraphicFramePr>
          <p:nvPr>
            <p:extLst>
              <p:ext uri="{D42A27DB-BD31-4B8C-83A1-F6EECF244321}">
                <p14:modId xmlns:p14="http://schemas.microsoft.com/office/powerpoint/2010/main" val="2833036835"/>
              </p:ext>
            </p:extLst>
          </p:nvPr>
        </p:nvGraphicFramePr>
        <p:xfrm>
          <a:off x="862799" y="3515931"/>
          <a:ext cx="2295525" cy="1152525"/>
        </p:xfrm>
        <a:graphic>
          <a:graphicData uri="http://schemas.openxmlformats.org/presentationml/2006/ole">
            <mc:AlternateContent xmlns:mc="http://schemas.openxmlformats.org/markup-compatibility/2006">
              <mc:Choice xmlns:v="urn:schemas-microsoft-com:vml" Requires="v">
                <p:oleObj name="Worksheet" r:id="rId3" imgW="2295480" imgH="1152389" progId="Excel.Sheet.12">
                  <p:embed/>
                </p:oleObj>
              </mc:Choice>
              <mc:Fallback>
                <p:oleObj name="Worksheet" r:id="rId3" imgW="2295480" imgH="1152389" progId="Excel.Sheet.12">
                  <p:embed/>
                  <p:pic>
                    <p:nvPicPr>
                      <p:cNvPr id="0" name=""/>
                      <p:cNvPicPr/>
                      <p:nvPr/>
                    </p:nvPicPr>
                    <p:blipFill>
                      <a:blip r:embed="rId4"/>
                      <a:stretch>
                        <a:fillRect/>
                      </a:stretch>
                    </p:blipFill>
                    <p:spPr>
                      <a:xfrm>
                        <a:off x="862799" y="3515931"/>
                        <a:ext cx="2295525" cy="1152525"/>
                      </a:xfrm>
                      <a:prstGeom prst="rect">
                        <a:avLst/>
                      </a:prstGeom>
                    </p:spPr>
                  </p:pic>
                </p:oleObj>
              </mc:Fallback>
            </mc:AlternateContent>
          </a:graphicData>
        </a:graphic>
      </p:graphicFrame>
      <p:graphicFrame>
        <p:nvGraphicFramePr>
          <p:cNvPr id="10" name="Objeto 9">
            <a:extLst>
              <a:ext uri="{FF2B5EF4-FFF2-40B4-BE49-F238E27FC236}">
                <a16:creationId xmlns:a16="http://schemas.microsoft.com/office/drawing/2014/main" id="{1FF981EE-E38D-56B1-B6C4-E99E66C977E0}"/>
              </a:ext>
            </a:extLst>
          </p:cNvPr>
          <p:cNvGraphicFramePr>
            <a:graphicFrameLocks noChangeAspect="1"/>
          </p:cNvGraphicFramePr>
          <p:nvPr>
            <p:extLst>
              <p:ext uri="{D42A27DB-BD31-4B8C-83A1-F6EECF244321}">
                <p14:modId xmlns:p14="http://schemas.microsoft.com/office/powerpoint/2010/main" val="3315055232"/>
              </p:ext>
            </p:extLst>
          </p:nvPr>
        </p:nvGraphicFramePr>
        <p:xfrm>
          <a:off x="6339280" y="3706429"/>
          <a:ext cx="1533525" cy="771525"/>
        </p:xfrm>
        <a:graphic>
          <a:graphicData uri="http://schemas.openxmlformats.org/presentationml/2006/ole">
            <mc:AlternateContent xmlns:mc="http://schemas.openxmlformats.org/markup-compatibility/2006">
              <mc:Choice xmlns:v="urn:schemas-microsoft-com:vml" Requires="v">
                <p:oleObj name="Worksheet" r:id="rId5" imgW="1533378" imgH="771525" progId="Excel.Sheet.12">
                  <p:embed/>
                </p:oleObj>
              </mc:Choice>
              <mc:Fallback>
                <p:oleObj name="Worksheet" r:id="rId5" imgW="1533378" imgH="771525" progId="Excel.Sheet.12">
                  <p:embed/>
                  <p:pic>
                    <p:nvPicPr>
                      <p:cNvPr id="0" name=""/>
                      <p:cNvPicPr/>
                      <p:nvPr/>
                    </p:nvPicPr>
                    <p:blipFill>
                      <a:blip r:embed="rId6"/>
                      <a:stretch>
                        <a:fillRect/>
                      </a:stretch>
                    </p:blipFill>
                    <p:spPr>
                      <a:xfrm>
                        <a:off x="6339280" y="3706429"/>
                        <a:ext cx="1533525" cy="771525"/>
                      </a:xfrm>
                      <a:prstGeom prst="rect">
                        <a:avLst/>
                      </a:prstGeom>
                    </p:spPr>
                  </p:pic>
                </p:oleObj>
              </mc:Fallback>
            </mc:AlternateContent>
          </a:graphicData>
        </a:graphic>
      </p:graphicFrame>
      <p:cxnSp>
        <p:nvCxnSpPr>
          <p:cNvPr id="15" name="Conector recto de flecha 14">
            <a:extLst>
              <a:ext uri="{FF2B5EF4-FFF2-40B4-BE49-F238E27FC236}">
                <a16:creationId xmlns:a16="http://schemas.microsoft.com/office/drawing/2014/main" id="{BF051F8C-CBAA-033E-7E57-BB9DDFF8F64F}"/>
              </a:ext>
            </a:extLst>
          </p:cNvPr>
          <p:cNvCxnSpPr/>
          <p:nvPr/>
        </p:nvCxnSpPr>
        <p:spPr>
          <a:xfrm>
            <a:off x="3878444" y="4117678"/>
            <a:ext cx="1560353" cy="0"/>
          </a:xfrm>
          <a:prstGeom prst="straightConnector1">
            <a:avLst/>
          </a:prstGeom>
          <a:ln w="38100">
            <a:solidFill>
              <a:srgbClr val="336791"/>
            </a:solidFill>
            <a:tailEnd type="triangle"/>
          </a:ln>
        </p:spPr>
        <p:style>
          <a:lnRef idx="1">
            <a:schemeClr val="accent1"/>
          </a:lnRef>
          <a:fillRef idx="0">
            <a:schemeClr val="accent1"/>
          </a:fillRef>
          <a:effectRef idx="0">
            <a:schemeClr val="accent1"/>
          </a:effectRef>
          <a:fontRef idx="minor">
            <a:schemeClr val="tx1"/>
          </a:fontRef>
        </p:style>
      </p:cxnSp>
      <p:sp>
        <p:nvSpPr>
          <p:cNvPr id="16" name="Signo más 15">
            <a:extLst>
              <a:ext uri="{FF2B5EF4-FFF2-40B4-BE49-F238E27FC236}">
                <a16:creationId xmlns:a16="http://schemas.microsoft.com/office/drawing/2014/main" id="{87E56B35-9A28-DBF1-0E7A-193DB5335F14}"/>
              </a:ext>
            </a:extLst>
          </p:cNvPr>
          <p:cNvSpPr/>
          <p:nvPr/>
        </p:nvSpPr>
        <p:spPr>
          <a:xfrm>
            <a:off x="8324222" y="3880830"/>
            <a:ext cx="386972" cy="422725"/>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ln>
                <a:solidFill>
                  <a:srgbClr val="336791"/>
                </a:solidFill>
              </a:ln>
              <a:solidFill>
                <a:srgbClr val="336791"/>
              </a:solidFill>
            </a:endParaRPr>
          </a:p>
        </p:txBody>
      </p:sp>
      <p:graphicFrame>
        <p:nvGraphicFramePr>
          <p:cNvPr id="22" name="Objeto 21">
            <a:extLst>
              <a:ext uri="{FF2B5EF4-FFF2-40B4-BE49-F238E27FC236}">
                <a16:creationId xmlns:a16="http://schemas.microsoft.com/office/drawing/2014/main" id="{C0550D41-3560-2FFF-2DCC-54E2AB25FD35}"/>
              </a:ext>
            </a:extLst>
          </p:cNvPr>
          <p:cNvGraphicFramePr>
            <a:graphicFrameLocks noChangeAspect="1"/>
          </p:cNvGraphicFramePr>
          <p:nvPr>
            <p:extLst>
              <p:ext uri="{D42A27DB-BD31-4B8C-83A1-F6EECF244321}">
                <p14:modId xmlns:p14="http://schemas.microsoft.com/office/powerpoint/2010/main" val="4098708556"/>
              </p:ext>
            </p:extLst>
          </p:nvPr>
        </p:nvGraphicFramePr>
        <p:xfrm>
          <a:off x="9215437" y="3515928"/>
          <a:ext cx="1533525" cy="1152525"/>
        </p:xfrm>
        <a:graphic>
          <a:graphicData uri="http://schemas.openxmlformats.org/presentationml/2006/ole">
            <mc:AlternateContent xmlns:mc="http://schemas.openxmlformats.org/markup-compatibility/2006">
              <mc:Choice xmlns:v="urn:schemas-microsoft-com:vml" Requires="v">
                <p:oleObj name="Worksheet" r:id="rId7" imgW="1533378" imgH="1152389" progId="Excel.Sheet.12">
                  <p:embed/>
                </p:oleObj>
              </mc:Choice>
              <mc:Fallback>
                <p:oleObj name="Worksheet" r:id="rId7" imgW="1533378" imgH="1152389" progId="Excel.Sheet.12">
                  <p:embed/>
                  <p:pic>
                    <p:nvPicPr>
                      <p:cNvPr id="0" name=""/>
                      <p:cNvPicPr/>
                      <p:nvPr/>
                    </p:nvPicPr>
                    <p:blipFill>
                      <a:blip r:embed="rId8"/>
                      <a:stretch>
                        <a:fillRect/>
                      </a:stretch>
                    </p:blipFill>
                    <p:spPr>
                      <a:xfrm>
                        <a:off x="9215437" y="3515928"/>
                        <a:ext cx="1533525" cy="1152525"/>
                      </a:xfrm>
                      <a:prstGeom prst="rect">
                        <a:avLst/>
                      </a:prstGeom>
                    </p:spPr>
                  </p:pic>
                </p:oleObj>
              </mc:Fallback>
            </mc:AlternateContent>
          </a:graphicData>
        </a:graphic>
      </p:graphicFrame>
    </p:spTree>
    <p:extLst>
      <p:ext uri="{BB962C8B-B14F-4D97-AF65-F5344CB8AC3E}">
        <p14:creationId xmlns:p14="http://schemas.microsoft.com/office/powerpoint/2010/main" val="2645498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F9C6074D-5505-4711-7D87-79EC5256A5F6}"/>
              </a:ext>
            </a:extLst>
          </p:cNvPr>
          <p:cNvSpPr>
            <a:spLocks noGrp="1"/>
          </p:cNvSpPr>
          <p:nvPr>
            <p:ph type="sldNum" sz="quarter" idx="12"/>
          </p:nvPr>
        </p:nvSpPr>
        <p:spPr/>
        <p:txBody>
          <a:bodyPr/>
          <a:lstStyle/>
          <a:p>
            <a:fld id="{2696BA38-4B7D-487F-9F58-28620E8B4EE3}" type="slidenum">
              <a:rPr lang="es-PE" smtClean="0"/>
              <a:t>2</a:t>
            </a:fld>
            <a:endParaRPr lang="es-PE"/>
          </a:p>
        </p:txBody>
      </p:sp>
      <p:sp>
        <p:nvSpPr>
          <p:cNvPr id="3" name="CuadroTexto 2">
            <a:extLst>
              <a:ext uri="{FF2B5EF4-FFF2-40B4-BE49-F238E27FC236}">
                <a16:creationId xmlns:a16="http://schemas.microsoft.com/office/drawing/2014/main" id="{B319EAFC-783E-D586-172E-0A4C4D7B1DFA}"/>
              </a:ext>
            </a:extLst>
          </p:cNvPr>
          <p:cNvSpPr txBox="1"/>
          <p:nvPr/>
        </p:nvSpPr>
        <p:spPr>
          <a:xfrm>
            <a:off x="2674261" y="1240972"/>
            <a:ext cx="6320961" cy="461665"/>
          </a:xfrm>
          <a:prstGeom prst="rect">
            <a:avLst/>
          </a:prstGeom>
          <a:noFill/>
        </p:spPr>
        <p:txBody>
          <a:bodyPr wrap="none" rtlCol="0">
            <a:spAutoFit/>
          </a:bodyPr>
          <a:lstStyle/>
          <a:p>
            <a:r>
              <a:rPr lang="es-MX" sz="2400" b="1" dirty="0">
                <a:solidFill>
                  <a:schemeClr val="bg1"/>
                </a:solidFill>
                <a:highlight>
                  <a:srgbClr val="ECA715"/>
                </a:highlight>
                <a:latin typeface="Fira Code Medium" pitchFamily="1" charset="0"/>
                <a:ea typeface="Fira Code Medium" pitchFamily="1" charset="0"/>
                <a:cs typeface="Fira Code Medium" pitchFamily="1" charset="0"/>
              </a:rPr>
              <a:t>Introducción a las bases de datos</a:t>
            </a:r>
            <a:endParaRPr lang="es-PE" sz="2400" b="1" dirty="0">
              <a:solidFill>
                <a:schemeClr val="bg1"/>
              </a:solidFill>
              <a:highlight>
                <a:srgbClr val="ECA715"/>
              </a:highlight>
              <a:latin typeface="Fira Code Medium" pitchFamily="1" charset="0"/>
              <a:ea typeface="Fira Code Medium" pitchFamily="1" charset="0"/>
              <a:cs typeface="Fira Code Medium" pitchFamily="1" charset="0"/>
            </a:endParaRPr>
          </a:p>
        </p:txBody>
      </p:sp>
      <p:sp>
        <p:nvSpPr>
          <p:cNvPr id="7" name="CuadroTexto 6">
            <a:extLst>
              <a:ext uri="{FF2B5EF4-FFF2-40B4-BE49-F238E27FC236}">
                <a16:creationId xmlns:a16="http://schemas.microsoft.com/office/drawing/2014/main" id="{C25DE04E-A8E6-5E30-217A-5208702C498E}"/>
              </a:ext>
            </a:extLst>
          </p:cNvPr>
          <p:cNvSpPr txBox="1"/>
          <p:nvPr/>
        </p:nvSpPr>
        <p:spPr>
          <a:xfrm>
            <a:off x="2744496" y="2049776"/>
            <a:ext cx="6180490" cy="2758447"/>
          </a:xfrm>
          <a:prstGeom prst="rect">
            <a:avLst/>
          </a:prstGeom>
          <a:noFill/>
        </p:spPr>
        <p:txBody>
          <a:bodyPr wrap="square" rtlCol="0">
            <a:spAutoFit/>
          </a:bodyPr>
          <a:lstStyle/>
          <a:p>
            <a:pPr marL="285750" indent="-285750">
              <a:lnSpc>
                <a:spcPct val="250000"/>
              </a:lnSpc>
              <a:buFont typeface="Wingdings" panose="05000000000000000000" pitchFamily="2" charset="2"/>
              <a:buChar char="v"/>
            </a:pPr>
            <a:r>
              <a:rPr lang="es-MX" dirty="0">
                <a:latin typeface="Fira Code Medium" pitchFamily="1" charset="0"/>
                <a:ea typeface="Fira Code Medium" pitchFamily="1" charset="0"/>
                <a:cs typeface="Fira Code Medium" pitchFamily="1" charset="0"/>
              </a:rPr>
              <a:t>¿Qué es una base de datos?</a:t>
            </a:r>
          </a:p>
          <a:p>
            <a:pPr marL="285750" indent="-285750">
              <a:lnSpc>
                <a:spcPct val="250000"/>
              </a:lnSpc>
              <a:buFont typeface="Wingdings" panose="05000000000000000000" pitchFamily="2" charset="2"/>
              <a:buChar char="v"/>
            </a:pPr>
            <a:r>
              <a:rPr lang="es-MX" dirty="0">
                <a:latin typeface="Fira Code Medium" pitchFamily="1" charset="0"/>
                <a:ea typeface="Fira Code Medium" pitchFamily="1" charset="0"/>
                <a:cs typeface="Fira Code Medium" pitchFamily="1" charset="0"/>
              </a:rPr>
              <a:t>Tipos de bases de datos</a:t>
            </a:r>
          </a:p>
          <a:p>
            <a:pPr marL="742950" lvl="1" indent="-285750">
              <a:lnSpc>
                <a:spcPct val="250000"/>
              </a:lnSpc>
              <a:buFont typeface="Wingdings" panose="05000000000000000000" pitchFamily="2" charset="2"/>
              <a:buChar char="ü"/>
            </a:pPr>
            <a:r>
              <a:rPr lang="es-MX" dirty="0">
                <a:latin typeface="Fira Code Medium" pitchFamily="1" charset="0"/>
                <a:ea typeface="Fira Code Medium" pitchFamily="1" charset="0"/>
                <a:cs typeface="Fira Code Medium" pitchFamily="1" charset="0"/>
              </a:rPr>
              <a:t>Bases de datos relacionales</a:t>
            </a:r>
          </a:p>
          <a:p>
            <a:pPr marL="742950" lvl="1" indent="-285750">
              <a:lnSpc>
                <a:spcPct val="250000"/>
              </a:lnSpc>
              <a:buFont typeface="Wingdings" panose="05000000000000000000" pitchFamily="2" charset="2"/>
              <a:buChar char="ü"/>
            </a:pPr>
            <a:r>
              <a:rPr lang="es-MX" dirty="0">
                <a:latin typeface="Fira Code Medium" pitchFamily="1" charset="0"/>
                <a:ea typeface="Fira Code Medium" pitchFamily="1" charset="0"/>
                <a:cs typeface="Fira Code Medium" pitchFamily="1" charset="0"/>
              </a:rPr>
              <a:t>Bases de datos no relacionales</a:t>
            </a:r>
            <a:endParaRPr lang="es-PE" dirty="0">
              <a:latin typeface="Fira Code Medium" pitchFamily="1" charset="0"/>
              <a:ea typeface="Fira Code Medium" pitchFamily="1" charset="0"/>
              <a:cs typeface="Fira Code Medium" pitchFamily="1" charset="0"/>
            </a:endParaRPr>
          </a:p>
        </p:txBody>
      </p:sp>
    </p:spTree>
    <p:extLst>
      <p:ext uri="{BB962C8B-B14F-4D97-AF65-F5344CB8AC3E}">
        <p14:creationId xmlns:p14="http://schemas.microsoft.com/office/powerpoint/2010/main" val="3235337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88FFA-A304-6CA2-7AF1-04523D9CDBBB}"/>
              </a:ext>
            </a:extLst>
          </p:cNvPr>
          <p:cNvSpPr>
            <a:spLocks noGrp="1"/>
          </p:cNvSpPr>
          <p:nvPr>
            <p:ph type="title"/>
          </p:nvPr>
        </p:nvSpPr>
        <p:spPr/>
        <p:txBody>
          <a:bodyPr>
            <a:normAutofit fontScale="90000"/>
          </a:bodyPr>
          <a:lstStyle/>
          <a:p>
            <a:r>
              <a:rPr lang="es-MX" dirty="0"/>
              <a:t>Diseño de bases de datos – Normalización</a:t>
            </a:r>
            <a:endParaRPr lang="es-PE" dirty="0"/>
          </a:p>
        </p:txBody>
      </p:sp>
      <p:sp>
        <p:nvSpPr>
          <p:cNvPr id="4" name="Marcador de número de diapositiva 3">
            <a:extLst>
              <a:ext uri="{FF2B5EF4-FFF2-40B4-BE49-F238E27FC236}">
                <a16:creationId xmlns:a16="http://schemas.microsoft.com/office/drawing/2014/main" id="{25A2E491-DAC4-DC43-A5DA-85886942B485}"/>
              </a:ext>
            </a:extLst>
          </p:cNvPr>
          <p:cNvSpPr>
            <a:spLocks noGrp="1"/>
          </p:cNvSpPr>
          <p:nvPr>
            <p:ph type="sldNum" sz="quarter" idx="12"/>
          </p:nvPr>
        </p:nvSpPr>
        <p:spPr/>
        <p:txBody>
          <a:bodyPr/>
          <a:lstStyle/>
          <a:p>
            <a:fld id="{2696BA38-4B7D-487F-9F58-28620E8B4EE3}" type="slidenum">
              <a:rPr lang="es-PE" smtClean="0"/>
              <a:t>20</a:t>
            </a:fld>
            <a:endParaRPr lang="es-PE"/>
          </a:p>
        </p:txBody>
      </p:sp>
      <p:sp>
        <p:nvSpPr>
          <p:cNvPr id="8" name="CuadroTexto 7">
            <a:extLst>
              <a:ext uri="{FF2B5EF4-FFF2-40B4-BE49-F238E27FC236}">
                <a16:creationId xmlns:a16="http://schemas.microsoft.com/office/drawing/2014/main" id="{B789905E-66D7-D51F-B4A9-74FD42357189}"/>
              </a:ext>
            </a:extLst>
          </p:cNvPr>
          <p:cNvSpPr txBox="1"/>
          <p:nvPr/>
        </p:nvSpPr>
        <p:spPr>
          <a:xfrm>
            <a:off x="558435" y="904707"/>
            <a:ext cx="9655728" cy="1200329"/>
          </a:xfrm>
          <a:prstGeom prst="rect">
            <a:avLst/>
          </a:prstGeom>
          <a:noFill/>
        </p:spPr>
        <p:txBody>
          <a:bodyPr wrap="square">
            <a:spAutoFit/>
          </a:bodyPr>
          <a:lstStyle/>
          <a:p>
            <a:pPr>
              <a:buClr>
                <a:srgbClr val="336791"/>
              </a:buClr>
            </a:pPr>
            <a:r>
              <a:rPr lang="es-MX" b="1" dirty="0">
                <a:solidFill>
                  <a:srgbClr val="336791"/>
                </a:solidFill>
              </a:rPr>
              <a:t>Tercera forma normal:</a:t>
            </a:r>
          </a:p>
          <a:p>
            <a:pPr>
              <a:buClr>
                <a:srgbClr val="336791"/>
              </a:buClr>
            </a:pPr>
            <a:endParaRPr lang="es-MX" dirty="0"/>
          </a:p>
          <a:p>
            <a:pPr>
              <a:buClr>
                <a:srgbClr val="336791"/>
              </a:buClr>
            </a:pPr>
            <a:r>
              <a:rPr lang="es-MX" dirty="0"/>
              <a:t>Para estar en tercera forma normal debe de estar en segunda forma normal, también todas las columnas no deben de tener una </a:t>
            </a:r>
            <a:r>
              <a:rPr lang="es-MX" b="1" dirty="0">
                <a:solidFill>
                  <a:srgbClr val="336791"/>
                </a:solidFill>
              </a:rPr>
              <a:t>dependencia transitiva</a:t>
            </a:r>
          </a:p>
        </p:txBody>
      </p:sp>
      <p:sp>
        <p:nvSpPr>
          <p:cNvPr id="6" name="CuadroTexto 5">
            <a:extLst>
              <a:ext uri="{FF2B5EF4-FFF2-40B4-BE49-F238E27FC236}">
                <a16:creationId xmlns:a16="http://schemas.microsoft.com/office/drawing/2014/main" id="{FA23AD09-A331-6E23-EBD8-D42887B33ED8}"/>
              </a:ext>
            </a:extLst>
          </p:cNvPr>
          <p:cNvSpPr txBox="1"/>
          <p:nvPr/>
        </p:nvSpPr>
        <p:spPr>
          <a:xfrm>
            <a:off x="67112" y="6399921"/>
            <a:ext cx="7348756" cy="307777"/>
          </a:xfrm>
          <a:prstGeom prst="rect">
            <a:avLst/>
          </a:prstGeom>
          <a:noFill/>
        </p:spPr>
        <p:txBody>
          <a:bodyPr wrap="square">
            <a:spAutoFit/>
          </a:bodyPr>
          <a:lstStyle/>
          <a:p>
            <a:r>
              <a:rPr lang="es-PE" sz="1400" dirty="0">
                <a:hlinkClick r:id="rId2"/>
              </a:rPr>
              <a:t>https://docs.microsoft.com/en-us/office/troubleshoot/access/database-normalization-description</a:t>
            </a:r>
            <a:endParaRPr lang="es-PE" sz="1400" dirty="0"/>
          </a:p>
        </p:txBody>
      </p:sp>
      <p:graphicFrame>
        <p:nvGraphicFramePr>
          <p:cNvPr id="5" name="Objeto 4">
            <a:extLst>
              <a:ext uri="{FF2B5EF4-FFF2-40B4-BE49-F238E27FC236}">
                <a16:creationId xmlns:a16="http://schemas.microsoft.com/office/drawing/2014/main" id="{351BF53F-D3B1-0708-7A90-14B093882984}"/>
              </a:ext>
            </a:extLst>
          </p:cNvPr>
          <p:cNvGraphicFramePr>
            <a:graphicFrameLocks noChangeAspect="1"/>
          </p:cNvGraphicFramePr>
          <p:nvPr>
            <p:extLst>
              <p:ext uri="{D42A27DB-BD31-4B8C-83A1-F6EECF244321}">
                <p14:modId xmlns:p14="http://schemas.microsoft.com/office/powerpoint/2010/main" val="998573995"/>
              </p:ext>
            </p:extLst>
          </p:nvPr>
        </p:nvGraphicFramePr>
        <p:xfrm>
          <a:off x="1944979" y="4137771"/>
          <a:ext cx="2295525" cy="771525"/>
        </p:xfrm>
        <a:graphic>
          <a:graphicData uri="http://schemas.openxmlformats.org/presentationml/2006/ole">
            <mc:AlternateContent xmlns:mc="http://schemas.openxmlformats.org/markup-compatibility/2006">
              <mc:Choice xmlns:v="urn:schemas-microsoft-com:vml" Requires="v">
                <p:oleObj name="Worksheet" r:id="rId3" imgW="2295480" imgH="771525" progId="Excel.Sheet.12">
                  <p:embed/>
                </p:oleObj>
              </mc:Choice>
              <mc:Fallback>
                <p:oleObj name="Worksheet" r:id="rId3" imgW="2295480" imgH="771525" progId="Excel.Sheet.12">
                  <p:embed/>
                  <p:pic>
                    <p:nvPicPr>
                      <p:cNvPr id="0" name=""/>
                      <p:cNvPicPr/>
                      <p:nvPr/>
                    </p:nvPicPr>
                    <p:blipFill>
                      <a:blip r:embed="rId4"/>
                      <a:stretch>
                        <a:fillRect/>
                      </a:stretch>
                    </p:blipFill>
                    <p:spPr>
                      <a:xfrm>
                        <a:off x="1944979" y="4137771"/>
                        <a:ext cx="2295525" cy="771525"/>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634FC336-0BCE-526C-22C1-C1154900ECD8}"/>
              </a:ext>
            </a:extLst>
          </p:cNvPr>
          <p:cNvGraphicFramePr>
            <a:graphicFrameLocks noChangeAspect="1"/>
          </p:cNvGraphicFramePr>
          <p:nvPr>
            <p:extLst>
              <p:ext uri="{D42A27DB-BD31-4B8C-83A1-F6EECF244321}">
                <p14:modId xmlns:p14="http://schemas.microsoft.com/office/powerpoint/2010/main" val="2127571672"/>
              </p:ext>
            </p:extLst>
          </p:nvPr>
        </p:nvGraphicFramePr>
        <p:xfrm>
          <a:off x="7221653" y="3418671"/>
          <a:ext cx="2295525" cy="771525"/>
        </p:xfrm>
        <a:graphic>
          <a:graphicData uri="http://schemas.openxmlformats.org/presentationml/2006/ole">
            <mc:AlternateContent xmlns:mc="http://schemas.openxmlformats.org/markup-compatibility/2006">
              <mc:Choice xmlns:v="urn:schemas-microsoft-com:vml" Requires="v">
                <p:oleObj name="Worksheet" r:id="rId5" imgW="2295480" imgH="771525" progId="Excel.Sheet.12">
                  <p:embed/>
                </p:oleObj>
              </mc:Choice>
              <mc:Fallback>
                <p:oleObj name="Worksheet" r:id="rId5" imgW="2295480" imgH="771525" progId="Excel.Sheet.12">
                  <p:embed/>
                  <p:pic>
                    <p:nvPicPr>
                      <p:cNvPr id="0" name=""/>
                      <p:cNvPicPr/>
                      <p:nvPr/>
                    </p:nvPicPr>
                    <p:blipFill>
                      <a:blip r:embed="rId6"/>
                      <a:stretch>
                        <a:fillRect/>
                      </a:stretch>
                    </p:blipFill>
                    <p:spPr>
                      <a:xfrm>
                        <a:off x="7221653" y="3418671"/>
                        <a:ext cx="2295525" cy="771525"/>
                      </a:xfrm>
                      <a:prstGeom prst="rect">
                        <a:avLst/>
                      </a:prstGeom>
                    </p:spPr>
                  </p:pic>
                </p:oleObj>
              </mc:Fallback>
            </mc:AlternateContent>
          </a:graphicData>
        </a:graphic>
      </p:graphicFrame>
      <p:graphicFrame>
        <p:nvGraphicFramePr>
          <p:cNvPr id="14" name="Objeto 13">
            <a:extLst>
              <a:ext uri="{FF2B5EF4-FFF2-40B4-BE49-F238E27FC236}">
                <a16:creationId xmlns:a16="http://schemas.microsoft.com/office/drawing/2014/main" id="{DA2A2017-9619-EEA0-912A-D0F8859D3E36}"/>
              </a:ext>
            </a:extLst>
          </p:cNvPr>
          <p:cNvGraphicFramePr>
            <a:graphicFrameLocks noChangeAspect="1"/>
          </p:cNvGraphicFramePr>
          <p:nvPr>
            <p:extLst>
              <p:ext uri="{D42A27DB-BD31-4B8C-83A1-F6EECF244321}">
                <p14:modId xmlns:p14="http://schemas.microsoft.com/office/powerpoint/2010/main" val="3105152148"/>
              </p:ext>
            </p:extLst>
          </p:nvPr>
        </p:nvGraphicFramePr>
        <p:xfrm>
          <a:off x="7602654" y="4791784"/>
          <a:ext cx="1533525" cy="771525"/>
        </p:xfrm>
        <a:graphic>
          <a:graphicData uri="http://schemas.openxmlformats.org/presentationml/2006/ole">
            <mc:AlternateContent xmlns:mc="http://schemas.openxmlformats.org/markup-compatibility/2006">
              <mc:Choice xmlns:v="urn:schemas-microsoft-com:vml" Requires="v">
                <p:oleObj name="Worksheet" r:id="rId7" imgW="1533378" imgH="771525" progId="Excel.Sheet.12">
                  <p:embed/>
                </p:oleObj>
              </mc:Choice>
              <mc:Fallback>
                <p:oleObj name="Worksheet" r:id="rId7" imgW="1533378" imgH="771525" progId="Excel.Sheet.12">
                  <p:embed/>
                  <p:pic>
                    <p:nvPicPr>
                      <p:cNvPr id="0" name=""/>
                      <p:cNvPicPr/>
                      <p:nvPr/>
                    </p:nvPicPr>
                    <p:blipFill>
                      <a:blip r:embed="rId8"/>
                      <a:stretch>
                        <a:fillRect/>
                      </a:stretch>
                    </p:blipFill>
                    <p:spPr>
                      <a:xfrm>
                        <a:off x="7602654" y="4791784"/>
                        <a:ext cx="1533525" cy="771525"/>
                      </a:xfrm>
                      <a:prstGeom prst="rect">
                        <a:avLst/>
                      </a:prstGeom>
                    </p:spPr>
                  </p:pic>
                </p:oleObj>
              </mc:Fallback>
            </mc:AlternateContent>
          </a:graphicData>
        </a:graphic>
      </p:graphicFrame>
      <p:cxnSp>
        <p:nvCxnSpPr>
          <p:cNvPr id="18" name="Conector recto de flecha 17">
            <a:extLst>
              <a:ext uri="{FF2B5EF4-FFF2-40B4-BE49-F238E27FC236}">
                <a16:creationId xmlns:a16="http://schemas.microsoft.com/office/drawing/2014/main" id="{3CC58BFA-37AA-6F88-8434-5A24D3884C1C}"/>
              </a:ext>
            </a:extLst>
          </p:cNvPr>
          <p:cNvCxnSpPr/>
          <p:nvPr/>
        </p:nvCxnSpPr>
        <p:spPr>
          <a:xfrm>
            <a:off x="4387442" y="4538444"/>
            <a:ext cx="2491530" cy="0"/>
          </a:xfrm>
          <a:prstGeom prst="straightConnector1">
            <a:avLst/>
          </a:prstGeom>
          <a:ln w="57150">
            <a:solidFill>
              <a:srgbClr val="33679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8515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6A5E8A41-621C-3BE4-C90A-D0CD2E6781C4}"/>
              </a:ext>
            </a:extLst>
          </p:cNvPr>
          <p:cNvSpPr>
            <a:spLocks noGrp="1"/>
          </p:cNvSpPr>
          <p:nvPr>
            <p:ph type="sldNum" sz="quarter" idx="12"/>
          </p:nvPr>
        </p:nvSpPr>
        <p:spPr/>
        <p:txBody>
          <a:bodyPr/>
          <a:lstStyle/>
          <a:p>
            <a:fld id="{2696BA38-4B7D-487F-9F58-28620E8B4EE3}" type="slidenum">
              <a:rPr lang="es-PE" smtClean="0"/>
              <a:t>21</a:t>
            </a:fld>
            <a:endParaRPr lang="es-PE"/>
          </a:p>
        </p:txBody>
      </p:sp>
      <p:pic>
        <p:nvPicPr>
          <p:cNvPr id="1026" name="Picture 2">
            <a:extLst>
              <a:ext uri="{FF2B5EF4-FFF2-40B4-BE49-F238E27FC236}">
                <a16:creationId xmlns:a16="http://schemas.microsoft.com/office/drawing/2014/main" id="{BC786C8D-FBB4-1139-606F-BF92147487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8333" y="2248250"/>
            <a:ext cx="5455334" cy="3075433"/>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B30BB6D8-4F2D-298D-A7AB-6C100775641B}"/>
              </a:ext>
            </a:extLst>
          </p:cNvPr>
          <p:cNvSpPr txBox="1"/>
          <p:nvPr/>
        </p:nvSpPr>
        <p:spPr>
          <a:xfrm>
            <a:off x="645952" y="1172561"/>
            <a:ext cx="9655728" cy="369332"/>
          </a:xfrm>
          <a:prstGeom prst="rect">
            <a:avLst/>
          </a:prstGeom>
          <a:noFill/>
        </p:spPr>
        <p:txBody>
          <a:bodyPr wrap="square">
            <a:spAutoFit/>
          </a:bodyPr>
          <a:lstStyle/>
          <a:p>
            <a:pPr>
              <a:buClr>
                <a:srgbClr val="336791"/>
              </a:buClr>
            </a:pPr>
            <a:r>
              <a:rPr lang="es-MX" b="1" dirty="0">
                <a:solidFill>
                  <a:srgbClr val="336791"/>
                </a:solidFill>
                <a:latin typeface="Fira Code" panose="020B0809050000020004" pitchFamily="49" charset="0"/>
                <a:ea typeface="Fira Code" panose="020B0809050000020004" pitchFamily="49" charset="0"/>
                <a:cs typeface="Fira Code" panose="020B0809050000020004" pitchFamily="49" charset="0"/>
              </a:rPr>
              <a:t>Vamos a poner en practica lo aprendido </a:t>
            </a:r>
            <a:r>
              <a:rPr lang="es-MX" b="1" dirty="0">
                <a:solidFill>
                  <a:srgbClr val="336791"/>
                </a:solidFill>
                <a:latin typeface="Fira Code" panose="020B0809050000020004" pitchFamily="49" charset="0"/>
                <a:ea typeface="Fira Code" panose="020B0809050000020004" pitchFamily="49" charset="0"/>
                <a:cs typeface="Fira Code" panose="020B0809050000020004" pitchFamily="49" charset="0"/>
                <a:sym typeface="Wingdings" panose="05000000000000000000" pitchFamily="2" charset="2"/>
              </a:rPr>
              <a:t></a:t>
            </a:r>
            <a:endParaRPr lang="es-PE" b="1" dirty="0">
              <a:solidFill>
                <a:srgbClr val="336791"/>
              </a:solidFill>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1201617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B89E891E-1FFB-8CAC-6247-B7E19A3FA9D4}"/>
              </a:ext>
            </a:extLst>
          </p:cNvPr>
          <p:cNvSpPr>
            <a:spLocks noGrp="1"/>
          </p:cNvSpPr>
          <p:nvPr>
            <p:ph type="sldNum" sz="quarter" idx="12"/>
          </p:nvPr>
        </p:nvSpPr>
        <p:spPr/>
        <p:txBody>
          <a:bodyPr/>
          <a:lstStyle/>
          <a:p>
            <a:fld id="{2696BA38-4B7D-487F-9F58-28620E8B4EE3}" type="slidenum">
              <a:rPr lang="es-PE" smtClean="0"/>
              <a:t>22</a:t>
            </a:fld>
            <a:endParaRPr lang="es-PE"/>
          </a:p>
        </p:txBody>
      </p:sp>
      <p:sp>
        <p:nvSpPr>
          <p:cNvPr id="3" name="Título 1">
            <a:extLst>
              <a:ext uri="{FF2B5EF4-FFF2-40B4-BE49-F238E27FC236}">
                <a16:creationId xmlns:a16="http://schemas.microsoft.com/office/drawing/2014/main" id="{1013638F-D321-55B9-4BA7-1642C3651E20}"/>
              </a:ext>
            </a:extLst>
          </p:cNvPr>
          <p:cNvSpPr txBox="1">
            <a:spLocks/>
          </p:cNvSpPr>
          <p:nvPr/>
        </p:nvSpPr>
        <p:spPr>
          <a:xfrm>
            <a:off x="-11545" y="106795"/>
            <a:ext cx="12215090" cy="317457"/>
          </a:xfrm>
          <a:prstGeom prst="rect">
            <a:avLst/>
          </a:prstGeom>
        </p:spPr>
        <p:txBody>
          <a:bodyPr>
            <a:normAutofit fontScale="82500" lnSpcReduction="20000"/>
          </a:bodyPr>
          <a:lstStyle>
            <a:lvl1pPr algn="ctr" defTabSz="914400" rtl="0" eaLnBrk="1" latinLnBrk="0" hangingPunct="1">
              <a:lnSpc>
                <a:spcPct val="90000"/>
              </a:lnSpc>
              <a:spcBef>
                <a:spcPct val="0"/>
              </a:spcBef>
              <a:buNone/>
              <a:defRPr sz="2400" b="1" kern="1200">
                <a:solidFill>
                  <a:srgbClr val="444B54"/>
                </a:solidFill>
                <a:latin typeface="Consolas" panose="020B0609020204030204" pitchFamily="49" charset="0"/>
                <a:ea typeface="+mj-ea"/>
                <a:cs typeface="+mj-cs"/>
              </a:defRPr>
            </a:lvl1pPr>
          </a:lstStyle>
          <a:p>
            <a:r>
              <a:rPr lang="es-MX" dirty="0"/>
              <a:t>TEMAS EN LA SIGUIENTE SESIÓN</a:t>
            </a:r>
            <a:endParaRPr lang="es-PE" dirty="0"/>
          </a:p>
        </p:txBody>
      </p:sp>
      <p:sp>
        <p:nvSpPr>
          <p:cNvPr id="4" name="CuadroTexto 3">
            <a:extLst>
              <a:ext uri="{FF2B5EF4-FFF2-40B4-BE49-F238E27FC236}">
                <a16:creationId xmlns:a16="http://schemas.microsoft.com/office/drawing/2014/main" id="{9C97F6A5-BC46-F4B3-AE8D-B5B04F61EF32}"/>
              </a:ext>
            </a:extLst>
          </p:cNvPr>
          <p:cNvSpPr txBox="1"/>
          <p:nvPr/>
        </p:nvSpPr>
        <p:spPr>
          <a:xfrm>
            <a:off x="3010174" y="1605226"/>
            <a:ext cx="6171651" cy="3077766"/>
          </a:xfrm>
          <a:prstGeom prst="rect">
            <a:avLst/>
          </a:prstGeom>
          <a:noFill/>
        </p:spPr>
        <p:txBody>
          <a:bodyPr wrap="square" rtlCol="0">
            <a:spAutoFit/>
          </a:bodyPr>
          <a:lstStyle/>
          <a:p>
            <a:pPr marL="285750" indent="-285750">
              <a:lnSpc>
                <a:spcPct val="250000"/>
              </a:lnSpc>
              <a:buFont typeface="Wingdings" panose="05000000000000000000" pitchFamily="2" charset="2"/>
              <a:buChar char="v"/>
            </a:pPr>
            <a:r>
              <a:rPr lang="es-MX" sz="1600" dirty="0">
                <a:latin typeface="Fira Code Medium" pitchFamily="1" charset="0"/>
                <a:ea typeface="Fira Code Medium" pitchFamily="1" charset="0"/>
                <a:cs typeface="Fira Code Medium" pitchFamily="1" charset="0"/>
              </a:rPr>
              <a:t>Introducción a PostgreSQL y sus aplicaciones</a:t>
            </a:r>
          </a:p>
          <a:p>
            <a:pPr marL="285750" indent="-285750">
              <a:lnSpc>
                <a:spcPct val="250000"/>
              </a:lnSpc>
              <a:buFont typeface="Wingdings" panose="05000000000000000000" pitchFamily="2" charset="2"/>
              <a:buChar char="v"/>
            </a:pPr>
            <a:r>
              <a:rPr lang="es-MX" sz="1600" dirty="0">
                <a:latin typeface="Fira Code Medium" pitchFamily="1" charset="0"/>
                <a:ea typeface="Fira Code Medium" pitchFamily="1" charset="0"/>
                <a:cs typeface="Fira Code Medium" pitchFamily="1" charset="0"/>
              </a:rPr>
              <a:t>(Instalación de PostgreSQL)</a:t>
            </a:r>
          </a:p>
          <a:p>
            <a:pPr marL="285750" indent="-285750">
              <a:lnSpc>
                <a:spcPct val="250000"/>
              </a:lnSpc>
              <a:buFont typeface="Wingdings" panose="05000000000000000000" pitchFamily="2" charset="2"/>
              <a:buChar char="v"/>
            </a:pPr>
            <a:r>
              <a:rPr lang="es-MX" sz="1600" dirty="0">
                <a:latin typeface="Fira Code Medium" pitchFamily="1" charset="0"/>
                <a:ea typeface="Fira Code Medium" pitchFamily="1" charset="0"/>
                <a:cs typeface="Fira Code Medium" pitchFamily="1" charset="0"/>
              </a:rPr>
              <a:t>Crear tablas</a:t>
            </a:r>
          </a:p>
          <a:p>
            <a:pPr marL="285750" indent="-285750">
              <a:lnSpc>
                <a:spcPct val="250000"/>
              </a:lnSpc>
              <a:buFont typeface="Wingdings" panose="05000000000000000000" pitchFamily="2" charset="2"/>
              <a:buChar char="v"/>
            </a:pPr>
            <a:r>
              <a:rPr lang="es-MX" sz="1600" dirty="0">
                <a:latin typeface="Fira Code Medium" pitchFamily="1" charset="0"/>
                <a:ea typeface="Fira Code Medium" pitchFamily="1" charset="0"/>
                <a:cs typeface="Fira Code Medium" pitchFamily="1" charset="0"/>
              </a:rPr>
              <a:t>Modificar tablas</a:t>
            </a:r>
          </a:p>
          <a:p>
            <a:pPr marL="285750" indent="-285750">
              <a:lnSpc>
                <a:spcPct val="250000"/>
              </a:lnSpc>
              <a:buFont typeface="Wingdings" panose="05000000000000000000" pitchFamily="2" charset="2"/>
              <a:buChar char="v"/>
            </a:pPr>
            <a:r>
              <a:rPr lang="es-MX" sz="1600" dirty="0">
                <a:latin typeface="Fira Code Medium" pitchFamily="1" charset="0"/>
                <a:ea typeface="Fira Code Medium" pitchFamily="1" charset="0"/>
                <a:cs typeface="Fira Code Medium" pitchFamily="1" charset="0"/>
              </a:rPr>
              <a:t>Eliminar tablas</a:t>
            </a:r>
          </a:p>
        </p:txBody>
      </p:sp>
    </p:spTree>
    <p:extLst>
      <p:ext uri="{BB962C8B-B14F-4D97-AF65-F5344CB8AC3E}">
        <p14:creationId xmlns:p14="http://schemas.microsoft.com/office/powerpoint/2010/main" val="377209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B40997DE-381B-F670-9BFF-C0447B1BDD61}"/>
              </a:ext>
            </a:extLst>
          </p:cNvPr>
          <p:cNvSpPr>
            <a:spLocks noGrp="1"/>
          </p:cNvSpPr>
          <p:nvPr>
            <p:ph type="sldNum" sz="quarter" idx="12"/>
          </p:nvPr>
        </p:nvSpPr>
        <p:spPr/>
        <p:txBody>
          <a:bodyPr/>
          <a:lstStyle/>
          <a:p>
            <a:fld id="{2696BA38-4B7D-487F-9F58-28620E8B4EE3}" type="slidenum">
              <a:rPr lang="es-PE" smtClean="0"/>
              <a:t>23</a:t>
            </a:fld>
            <a:endParaRPr lang="es-PE"/>
          </a:p>
        </p:txBody>
      </p:sp>
      <p:sp>
        <p:nvSpPr>
          <p:cNvPr id="3" name="CuadroTexto 2">
            <a:extLst>
              <a:ext uri="{FF2B5EF4-FFF2-40B4-BE49-F238E27FC236}">
                <a16:creationId xmlns:a16="http://schemas.microsoft.com/office/drawing/2014/main" id="{9FAF3EC6-451F-5C59-7BB4-A053AB46D367}"/>
              </a:ext>
            </a:extLst>
          </p:cNvPr>
          <p:cNvSpPr txBox="1"/>
          <p:nvPr/>
        </p:nvSpPr>
        <p:spPr>
          <a:xfrm>
            <a:off x="533268" y="4402916"/>
            <a:ext cx="9655728" cy="1477328"/>
          </a:xfrm>
          <a:prstGeom prst="rect">
            <a:avLst/>
          </a:prstGeom>
          <a:noFill/>
        </p:spPr>
        <p:txBody>
          <a:bodyPr wrap="square">
            <a:spAutoFit/>
          </a:bodyPr>
          <a:lstStyle/>
          <a:p>
            <a:pPr>
              <a:buClr>
                <a:srgbClr val="336791"/>
              </a:buClr>
            </a:pPr>
            <a:r>
              <a:rPr lang="es-MX" b="1" dirty="0">
                <a:solidFill>
                  <a:srgbClr val="336791"/>
                </a:solidFill>
              </a:rPr>
              <a:t>David Yanccehuallpa</a:t>
            </a:r>
          </a:p>
          <a:p>
            <a:pPr>
              <a:buClr>
                <a:srgbClr val="336791"/>
              </a:buClr>
            </a:pPr>
            <a:endParaRPr lang="es-MX" b="1" dirty="0">
              <a:solidFill>
                <a:srgbClr val="336791"/>
              </a:solidFill>
            </a:endParaRPr>
          </a:p>
          <a:p>
            <a:pPr>
              <a:buClr>
                <a:srgbClr val="336791"/>
              </a:buClr>
            </a:pPr>
            <a:r>
              <a:rPr lang="es-MX" dirty="0"/>
              <a:t>LinkedIn: </a:t>
            </a:r>
            <a:r>
              <a:rPr lang="es-MX" dirty="0">
                <a:hlinkClick r:id="rId2"/>
              </a:rPr>
              <a:t>https://www.linkedin.com/in/davidyanccehuallpa/ </a:t>
            </a:r>
            <a:endParaRPr lang="es-MX" dirty="0"/>
          </a:p>
          <a:p>
            <a:pPr>
              <a:buClr>
                <a:srgbClr val="336791"/>
              </a:buClr>
            </a:pPr>
            <a:r>
              <a:rPr lang="es-MX" dirty="0"/>
              <a:t>Correo: </a:t>
            </a:r>
            <a:r>
              <a:rPr lang="es-MX" dirty="0">
                <a:hlinkClick r:id="rId3"/>
              </a:rPr>
              <a:t>david.yanccehuallpa.q@uni.pe</a:t>
            </a:r>
            <a:r>
              <a:rPr lang="es-MX" dirty="0"/>
              <a:t> </a:t>
            </a:r>
          </a:p>
          <a:p>
            <a:pPr>
              <a:buClr>
                <a:srgbClr val="336791"/>
              </a:buClr>
            </a:pPr>
            <a:r>
              <a:rPr lang="es-MX" dirty="0"/>
              <a:t>Telegram/</a:t>
            </a:r>
            <a:r>
              <a:rPr lang="es-MX" dirty="0" err="1"/>
              <a:t>Whatsapp</a:t>
            </a:r>
            <a:r>
              <a:rPr lang="es-MX" dirty="0"/>
              <a:t>:  +51 967675628</a:t>
            </a:r>
          </a:p>
        </p:txBody>
      </p:sp>
      <p:sp>
        <p:nvSpPr>
          <p:cNvPr id="4" name="CuadroTexto 3">
            <a:extLst>
              <a:ext uri="{FF2B5EF4-FFF2-40B4-BE49-F238E27FC236}">
                <a16:creationId xmlns:a16="http://schemas.microsoft.com/office/drawing/2014/main" id="{43F810ED-DCED-D82E-8BC5-4F62C1207AAF}"/>
              </a:ext>
            </a:extLst>
          </p:cNvPr>
          <p:cNvSpPr txBox="1"/>
          <p:nvPr/>
        </p:nvSpPr>
        <p:spPr>
          <a:xfrm>
            <a:off x="3402794" y="2046914"/>
            <a:ext cx="5386411" cy="1015663"/>
          </a:xfrm>
          <a:prstGeom prst="rect">
            <a:avLst/>
          </a:prstGeom>
          <a:noFill/>
        </p:spPr>
        <p:txBody>
          <a:bodyPr wrap="none" rtlCol="0">
            <a:spAutoFit/>
          </a:bodyPr>
          <a:lstStyle/>
          <a:p>
            <a:r>
              <a:rPr lang="es-MX" sz="6000" b="1" dirty="0">
                <a:latin typeface="Fira Code" panose="020B0809050000020004" pitchFamily="49" charset="0"/>
                <a:ea typeface="Fira Code" panose="020B0809050000020004" pitchFamily="49" charset="0"/>
                <a:cs typeface="Fira Code" panose="020B0809050000020004" pitchFamily="49" charset="0"/>
              </a:rPr>
              <a:t>GRACIAS !!!</a:t>
            </a:r>
            <a:endParaRPr lang="es-PE" sz="6000" b="1"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4108307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88FFA-A304-6CA2-7AF1-04523D9CDBBB}"/>
              </a:ext>
            </a:extLst>
          </p:cNvPr>
          <p:cNvSpPr>
            <a:spLocks noGrp="1"/>
          </p:cNvSpPr>
          <p:nvPr>
            <p:ph type="title"/>
          </p:nvPr>
        </p:nvSpPr>
        <p:spPr/>
        <p:txBody>
          <a:bodyPr>
            <a:normAutofit fontScale="90000"/>
          </a:bodyPr>
          <a:lstStyle/>
          <a:p>
            <a:r>
              <a:rPr lang="es-MX" dirty="0"/>
              <a:t>¿Qué es un base de datos? - Conceptos</a:t>
            </a:r>
            <a:endParaRPr lang="es-PE" dirty="0"/>
          </a:p>
        </p:txBody>
      </p:sp>
      <p:sp>
        <p:nvSpPr>
          <p:cNvPr id="3" name="Marcador de contenido 2">
            <a:extLst>
              <a:ext uri="{FF2B5EF4-FFF2-40B4-BE49-F238E27FC236}">
                <a16:creationId xmlns:a16="http://schemas.microsoft.com/office/drawing/2014/main" id="{B2E35195-4A7D-0786-406F-56B0E598A704}"/>
              </a:ext>
            </a:extLst>
          </p:cNvPr>
          <p:cNvSpPr>
            <a:spLocks noGrp="1"/>
          </p:cNvSpPr>
          <p:nvPr>
            <p:ph idx="1"/>
          </p:nvPr>
        </p:nvSpPr>
        <p:spPr>
          <a:xfrm>
            <a:off x="2910979" y="1401369"/>
            <a:ext cx="7415869" cy="570044"/>
          </a:xfrm>
        </p:spPr>
        <p:txBody>
          <a:bodyPr>
            <a:noAutofit/>
          </a:bodyPr>
          <a:lstStyle/>
          <a:p>
            <a:pPr marL="0" indent="0">
              <a:buNone/>
            </a:pPr>
            <a:r>
              <a:rPr lang="es-MX" sz="1800" dirty="0">
                <a:latin typeface="Fira Code Medium" pitchFamily="1" charset="0"/>
                <a:ea typeface="Fira Code Medium" pitchFamily="1" charset="0"/>
                <a:cs typeface="Fira Code Medium" pitchFamily="1" charset="0"/>
              </a:rPr>
              <a:t>Conjunto discreto, de factores objetivos sobre un hecho real</a:t>
            </a:r>
          </a:p>
        </p:txBody>
      </p:sp>
      <p:sp>
        <p:nvSpPr>
          <p:cNvPr id="4" name="Marcador de número de diapositiva 3">
            <a:extLst>
              <a:ext uri="{FF2B5EF4-FFF2-40B4-BE49-F238E27FC236}">
                <a16:creationId xmlns:a16="http://schemas.microsoft.com/office/drawing/2014/main" id="{25A2E491-DAC4-DC43-A5DA-85886942B485}"/>
              </a:ext>
            </a:extLst>
          </p:cNvPr>
          <p:cNvSpPr>
            <a:spLocks noGrp="1"/>
          </p:cNvSpPr>
          <p:nvPr>
            <p:ph type="sldNum" sz="quarter" idx="12"/>
          </p:nvPr>
        </p:nvSpPr>
        <p:spPr/>
        <p:txBody>
          <a:bodyPr/>
          <a:lstStyle/>
          <a:p>
            <a:fld id="{2696BA38-4B7D-487F-9F58-28620E8B4EE3}" type="slidenum">
              <a:rPr lang="es-PE" smtClean="0"/>
              <a:t>3</a:t>
            </a:fld>
            <a:endParaRPr lang="es-PE"/>
          </a:p>
        </p:txBody>
      </p:sp>
      <p:sp>
        <p:nvSpPr>
          <p:cNvPr id="11" name="CuadroTexto 10">
            <a:extLst>
              <a:ext uri="{FF2B5EF4-FFF2-40B4-BE49-F238E27FC236}">
                <a16:creationId xmlns:a16="http://schemas.microsoft.com/office/drawing/2014/main" id="{96189943-1E98-C92D-B6C5-6083C1458174}"/>
              </a:ext>
            </a:extLst>
          </p:cNvPr>
          <p:cNvSpPr txBox="1"/>
          <p:nvPr/>
        </p:nvSpPr>
        <p:spPr>
          <a:xfrm>
            <a:off x="2910979" y="4085855"/>
            <a:ext cx="6107184" cy="369332"/>
          </a:xfrm>
          <a:prstGeom prst="rect">
            <a:avLst/>
          </a:prstGeom>
          <a:noFill/>
        </p:spPr>
        <p:txBody>
          <a:bodyPr wrap="square">
            <a:spAutoFit/>
          </a:bodyPr>
          <a:lstStyle/>
          <a:p>
            <a:pPr marL="0" indent="0">
              <a:buNone/>
            </a:pPr>
            <a:r>
              <a:rPr lang="es-MX" dirty="0">
                <a:latin typeface="Fira Code Medium" pitchFamily="1" charset="0"/>
                <a:ea typeface="Fira Code Medium" pitchFamily="1" charset="0"/>
                <a:cs typeface="Fira Code Medium" pitchFamily="1" charset="0"/>
              </a:rPr>
              <a:t>Es útil para la acción</a:t>
            </a:r>
            <a:endParaRPr lang="es-PE" dirty="0">
              <a:latin typeface="Fira Code Medium" pitchFamily="1" charset="0"/>
              <a:ea typeface="Fira Code Medium" pitchFamily="1" charset="0"/>
              <a:cs typeface="Fira Code Medium" pitchFamily="1" charset="0"/>
            </a:endParaRPr>
          </a:p>
        </p:txBody>
      </p:sp>
      <p:sp>
        <p:nvSpPr>
          <p:cNvPr id="13" name="CuadroTexto 12">
            <a:extLst>
              <a:ext uri="{FF2B5EF4-FFF2-40B4-BE49-F238E27FC236}">
                <a16:creationId xmlns:a16="http://schemas.microsoft.com/office/drawing/2014/main" id="{F2F7B25D-0CF2-859D-DA50-5AABB74A935C}"/>
              </a:ext>
            </a:extLst>
          </p:cNvPr>
          <p:cNvSpPr txBox="1"/>
          <p:nvPr/>
        </p:nvSpPr>
        <p:spPr>
          <a:xfrm>
            <a:off x="2910980" y="2743612"/>
            <a:ext cx="7088698" cy="646331"/>
          </a:xfrm>
          <a:prstGeom prst="rect">
            <a:avLst/>
          </a:prstGeom>
          <a:noFill/>
        </p:spPr>
        <p:txBody>
          <a:bodyPr wrap="square">
            <a:spAutoFit/>
          </a:bodyPr>
          <a:lstStyle/>
          <a:p>
            <a:pPr marL="0" indent="0">
              <a:buNone/>
            </a:pPr>
            <a:r>
              <a:rPr lang="es-MX" dirty="0">
                <a:latin typeface="Fira Code Medium" pitchFamily="1" charset="0"/>
                <a:ea typeface="Fira Code Medium" pitchFamily="1" charset="0"/>
                <a:cs typeface="Fira Code Medium" pitchFamily="1" charset="0"/>
              </a:rPr>
              <a:t>Es capaz de impactar sobre sus juicios de valor y comportamientos</a:t>
            </a:r>
          </a:p>
        </p:txBody>
      </p:sp>
      <p:pic>
        <p:nvPicPr>
          <p:cNvPr id="17" name="Gráfico 16" descr="Cabeza con engranajes">
            <a:extLst>
              <a:ext uri="{FF2B5EF4-FFF2-40B4-BE49-F238E27FC236}">
                <a16:creationId xmlns:a16="http://schemas.microsoft.com/office/drawing/2014/main" id="{45717E67-7A33-E5F1-30CB-C5B5B9E64A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18186" y="3910521"/>
            <a:ext cx="720000" cy="720000"/>
          </a:xfrm>
          <a:prstGeom prst="rect">
            <a:avLst/>
          </a:prstGeom>
        </p:spPr>
      </p:pic>
      <p:sp>
        <p:nvSpPr>
          <p:cNvPr id="18" name="CuadroTexto 17">
            <a:extLst>
              <a:ext uri="{FF2B5EF4-FFF2-40B4-BE49-F238E27FC236}">
                <a16:creationId xmlns:a16="http://schemas.microsoft.com/office/drawing/2014/main" id="{E17794BB-9868-F56D-E01D-4C7C819002BE}"/>
              </a:ext>
            </a:extLst>
          </p:cNvPr>
          <p:cNvSpPr txBox="1"/>
          <p:nvPr/>
        </p:nvSpPr>
        <p:spPr>
          <a:xfrm>
            <a:off x="1513547" y="1501725"/>
            <a:ext cx="755335" cy="369332"/>
          </a:xfrm>
          <a:prstGeom prst="rect">
            <a:avLst/>
          </a:prstGeom>
          <a:noFill/>
        </p:spPr>
        <p:txBody>
          <a:bodyPr wrap="square" rtlCol="0">
            <a:spAutoFit/>
          </a:bodyPr>
          <a:lstStyle/>
          <a:p>
            <a:r>
              <a:rPr lang="es-MX" b="1" dirty="0">
                <a:solidFill>
                  <a:srgbClr val="336791"/>
                </a:solidFill>
                <a:latin typeface="Fira Code Medium" pitchFamily="1" charset="0"/>
                <a:ea typeface="Fira Code Medium" pitchFamily="1" charset="0"/>
                <a:cs typeface="Fira Code Medium" pitchFamily="1" charset="0"/>
              </a:rPr>
              <a:t>Dato</a:t>
            </a:r>
            <a:endParaRPr lang="es-PE" b="1" dirty="0">
              <a:solidFill>
                <a:srgbClr val="336791"/>
              </a:solidFill>
              <a:latin typeface="Fira Code Medium" pitchFamily="1" charset="0"/>
              <a:ea typeface="Fira Code Medium" pitchFamily="1" charset="0"/>
              <a:cs typeface="Fira Code Medium" pitchFamily="1" charset="0"/>
            </a:endParaRPr>
          </a:p>
        </p:txBody>
      </p:sp>
      <p:sp>
        <p:nvSpPr>
          <p:cNvPr id="19" name="CuadroTexto 18">
            <a:extLst>
              <a:ext uri="{FF2B5EF4-FFF2-40B4-BE49-F238E27FC236}">
                <a16:creationId xmlns:a16="http://schemas.microsoft.com/office/drawing/2014/main" id="{1920BCE5-9B7B-BEBC-AF53-F8F6E1CFBDA8}"/>
              </a:ext>
            </a:extLst>
          </p:cNvPr>
          <p:cNvSpPr txBox="1"/>
          <p:nvPr/>
        </p:nvSpPr>
        <p:spPr>
          <a:xfrm>
            <a:off x="550142" y="2882111"/>
            <a:ext cx="1718740" cy="369332"/>
          </a:xfrm>
          <a:prstGeom prst="rect">
            <a:avLst/>
          </a:prstGeom>
          <a:noFill/>
        </p:spPr>
        <p:txBody>
          <a:bodyPr wrap="none" rtlCol="0">
            <a:spAutoFit/>
          </a:bodyPr>
          <a:lstStyle/>
          <a:p>
            <a:r>
              <a:rPr lang="es-MX" b="1" dirty="0">
                <a:solidFill>
                  <a:srgbClr val="336791"/>
                </a:solidFill>
                <a:latin typeface="Fira Code Medium" pitchFamily="1" charset="0"/>
                <a:ea typeface="Fira Code Medium" pitchFamily="1" charset="0"/>
                <a:cs typeface="Fira Code Medium" pitchFamily="1" charset="0"/>
              </a:rPr>
              <a:t>Información</a:t>
            </a:r>
            <a:endParaRPr lang="es-PE" b="1" dirty="0">
              <a:solidFill>
                <a:srgbClr val="336791"/>
              </a:solidFill>
              <a:latin typeface="Fira Code Medium" pitchFamily="1" charset="0"/>
              <a:ea typeface="Fira Code Medium" pitchFamily="1" charset="0"/>
              <a:cs typeface="Fira Code Medium" pitchFamily="1" charset="0"/>
            </a:endParaRPr>
          </a:p>
        </p:txBody>
      </p:sp>
      <p:sp>
        <p:nvSpPr>
          <p:cNvPr id="20" name="CuadroTexto 19">
            <a:extLst>
              <a:ext uri="{FF2B5EF4-FFF2-40B4-BE49-F238E27FC236}">
                <a16:creationId xmlns:a16="http://schemas.microsoft.com/office/drawing/2014/main" id="{0378A0CC-B7BF-2D42-3313-585D181653DA}"/>
              </a:ext>
            </a:extLst>
          </p:cNvPr>
          <p:cNvSpPr txBox="1"/>
          <p:nvPr/>
        </p:nvSpPr>
        <p:spPr>
          <a:xfrm>
            <a:off x="410681" y="4077831"/>
            <a:ext cx="1858201" cy="369332"/>
          </a:xfrm>
          <a:prstGeom prst="rect">
            <a:avLst/>
          </a:prstGeom>
          <a:noFill/>
        </p:spPr>
        <p:txBody>
          <a:bodyPr wrap="none" rtlCol="0">
            <a:spAutoFit/>
          </a:bodyPr>
          <a:lstStyle/>
          <a:p>
            <a:r>
              <a:rPr lang="es-MX" b="1" dirty="0">
                <a:solidFill>
                  <a:srgbClr val="336791"/>
                </a:solidFill>
                <a:latin typeface="Fira Code Medium" pitchFamily="1" charset="0"/>
                <a:ea typeface="Fira Code Medium" pitchFamily="1" charset="0"/>
                <a:cs typeface="Fira Code Medium" pitchFamily="1" charset="0"/>
              </a:rPr>
              <a:t>Conocimiento</a:t>
            </a:r>
            <a:endParaRPr lang="es-PE" b="1" dirty="0">
              <a:solidFill>
                <a:srgbClr val="336791"/>
              </a:solidFill>
              <a:latin typeface="Fira Code Medium" pitchFamily="1" charset="0"/>
              <a:ea typeface="Fira Code Medium" pitchFamily="1" charset="0"/>
              <a:cs typeface="Fira Code Medium" pitchFamily="1" charset="0"/>
            </a:endParaRPr>
          </a:p>
        </p:txBody>
      </p:sp>
      <p:cxnSp>
        <p:nvCxnSpPr>
          <p:cNvPr id="22" name="Conector recto de flecha 21">
            <a:extLst>
              <a:ext uri="{FF2B5EF4-FFF2-40B4-BE49-F238E27FC236}">
                <a16:creationId xmlns:a16="http://schemas.microsoft.com/office/drawing/2014/main" id="{3BC4B487-26A3-F639-D3AB-D5B571CB13C8}"/>
              </a:ext>
            </a:extLst>
          </p:cNvPr>
          <p:cNvCxnSpPr>
            <a:stCxn id="18" idx="3"/>
            <a:endCxn id="3" idx="1"/>
          </p:cNvCxnSpPr>
          <p:nvPr/>
        </p:nvCxnSpPr>
        <p:spPr>
          <a:xfrm>
            <a:off x="2268882" y="1686391"/>
            <a:ext cx="642097" cy="0"/>
          </a:xfrm>
          <a:prstGeom prst="straightConnector1">
            <a:avLst/>
          </a:prstGeom>
          <a:ln w="28575">
            <a:solidFill>
              <a:srgbClr val="33679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BE9E1EF6-0765-02F8-3E24-C81A0B62C1E7}"/>
              </a:ext>
            </a:extLst>
          </p:cNvPr>
          <p:cNvCxnSpPr/>
          <p:nvPr/>
        </p:nvCxnSpPr>
        <p:spPr>
          <a:xfrm>
            <a:off x="2268881" y="3068379"/>
            <a:ext cx="642097" cy="0"/>
          </a:xfrm>
          <a:prstGeom prst="straightConnector1">
            <a:avLst/>
          </a:prstGeom>
          <a:ln w="28575">
            <a:solidFill>
              <a:srgbClr val="33679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id="{98C6C985-16FB-30F8-BDBB-0292685AE056}"/>
              </a:ext>
            </a:extLst>
          </p:cNvPr>
          <p:cNvCxnSpPr/>
          <p:nvPr/>
        </p:nvCxnSpPr>
        <p:spPr>
          <a:xfrm>
            <a:off x="2268881" y="4270521"/>
            <a:ext cx="642097" cy="0"/>
          </a:xfrm>
          <a:prstGeom prst="straightConnector1">
            <a:avLst/>
          </a:prstGeom>
          <a:ln w="28575">
            <a:solidFill>
              <a:srgbClr val="33679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1688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88FFA-A304-6CA2-7AF1-04523D9CDBBB}"/>
              </a:ext>
            </a:extLst>
          </p:cNvPr>
          <p:cNvSpPr>
            <a:spLocks noGrp="1"/>
          </p:cNvSpPr>
          <p:nvPr>
            <p:ph type="title"/>
          </p:nvPr>
        </p:nvSpPr>
        <p:spPr/>
        <p:txBody>
          <a:bodyPr>
            <a:normAutofit fontScale="90000"/>
          </a:bodyPr>
          <a:lstStyle/>
          <a:p>
            <a:r>
              <a:rPr lang="es-MX" dirty="0"/>
              <a:t>¿Qué es un base de datos? - Aplicaciones</a:t>
            </a:r>
            <a:endParaRPr lang="es-PE" dirty="0"/>
          </a:p>
        </p:txBody>
      </p:sp>
      <p:sp>
        <p:nvSpPr>
          <p:cNvPr id="4" name="Marcador de número de diapositiva 3">
            <a:extLst>
              <a:ext uri="{FF2B5EF4-FFF2-40B4-BE49-F238E27FC236}">
                <a16:creationId xmlns:a16="http://schemas.microsoft.com/office/drawing/2014/main" id="{25A2E491-DAC4-DC43-A5DA-85886942B485}"/>
              </a:ext>
            </a:extLst>
          </p:cNvPr>
          <p:cNvSpPr>
            <a:spLocks noGrp="1"/>
          </p:cNvSpPr>
          <p:nvPr>
            <p:ph type="sldNum" sz="quarter" idx="12"/>
          </p:nvPr>
        </p:nvSpPr>
        <p:spPr/>
        <p:txBody>
          <a:bodyPr/>
          <a:lstStyle/>
          <a:p>
            <a:fld id="{2696BA38-4B7D-487F-9F58-28620E8B4EE3}" type="slidenum">
              <a:rPr lang="es-PE" smtClean="0"/>
              <a:t>4</a:t>
            </a:fld>
            <a:endParaRPr lang="es-PE"/>
          </a:p>
        </p:txBody>
      </p:sp>
      <p:sp>
        <p:nvSpPr>
          <p:cNvPr id="8" name="CuadroTexto 7">
            <a:extLst>
              <a:ext uri="{FF2B5EF4-FFF2-40B4-BE49-F238E27FC236}">
                <a16:creationId xmlns:a16="http://schemas.microsoft.com/office/drawing/2014/main" id="{BBE7A78F-AEB4-B879-F81C-C0391BBA71CC}"/>
              </a:ext>
            </a:extLst>
          </p:cNvPr>
          <p:cNvSpPr txBox="1"/>
          <p:nvPr/>
        </p:nvSpPr>
        <p:spPr>
          <a:xfrm>
            <a:off x="1333849" y="1722937"/>
            <a:ext cx="9269835" cy="2308324"/>
          </a:xfrm>
          <a:prstGeom prst="rect">
            <a:avLst/>
          </a:prstGeom>
          <a:noFill/>
        </p:spPr>
        <p:txBody>
          <a:bodyPr wrap="square">
            <a:spAutoFit/>
          </a:bodyPr>
          <a:lstStyle/>
          <a:p>
            <a:pPr marL="285750" indent="-285750">
              <a:buClr>
                <a:srgbClr val="336791"/>
              </a:buClr>
              <a:buFont typeface="Wingdings" panose="05000000000000000000" pitchFamily="2" charset="2"/>
              <a:buChar char="§"/>
            </a:pPr>
            <a:r>
              <a:rPr lang="es-PE" dirty="0"/>
              <a:t>Aerolíneas: Reservas, horarios</a:t>
            </a:r>
          </a:p>
          <a:p>
            <a:pPr>
              <a:buClr>
                <a:srgbClr val="336791"/>
              </a:buClr>
            </a:pPr>
            <a:endParaRPr lang="es-PE" dirty="0"/>
          </a:p>
          <a:p>
            <a:pPr marL="285750" indent="-285750">
              <a:buClr>
                <a:srgbClr val="336791"/>
              </a:buClr>
              <a:buFont typeface="Wingdings" panose="05000000000000000000" pitchFamily="2" charset="2"/>
              <a:buChar char="§"/>
            </a:pPr>
            <a:r>
              <a:rPr lang="es-PE" dirty="0"/>
              <a:t>Telecomunicaciones: Registros de llamadas, uso de datos, generación de facturas mensuales, mantenimiento de saldo en tu celular.</a:t>
            </a:r>
          </a:p>
          <a:p>
            <a:pPr>
              <a:buClr>
                <a:srgbClr val="336791"/>
              </a:buClr>
            </a:pPr>
            <a:endParaRPr lang="es-PE" dirty="0"/>
          </a:p>
          <a:p>
            <a:pPr marL="285750" indent="-285750">
              <a:buClr>
                <a:srgbClr val="336791"/>
              </a:buClr>
              <a:buFont typeface="Wingdings" panose="05000000000000000000" pitchFamily="2" charset="2"/>
              <a:buChar char="§"/>
            </a:pPr>
            <a:r>
              <a:rPr lang="es-PE" dirty="0"/>
              <a:t>Bancos y finanzas: Historial crediticio, transacciones bancarias.</a:t>
            </a:r>
          </a:p>
          <a:p>
            <a:pPr>
              <a:buClr>
                <a:srgbClr val="336791"/>
              </a:buClr>
            </a:pPr>
            <a:endParaRPr lang="es-PE" dirty="0"/>
          </a:p>
          <a:p>
            <a:pPr marL="285750" indent="-285750">
              <a:buClr>
                <a:srgbClr val="336791"/>
              </a:buClr>
              <a:buFont typeface="Wingdings" panose="05000000000000000000" pitchFamily="2" charset="2"/>
              <a:buChar char="§"/>
            </a:pPr>
            <a:r>
              <a:rPr lang="es-PE" b="1" dirty="0" err="1">
                <a:solidFill>
                  <a:srgbClr val="00B050"/>
                </a:solidFill>
              </a:rPr>
              <a:t>Whatsapp</a:t>
            </a:r>
            <a:r>
              <a:rPr lang="es-PE" dirty="0"/>
              <a:t>: Almacenamiento de mensajes (encriptados), almacenamiento de tu ubicación real</a:t>
            </a:r>
          </a:p>
        </p:txBody>
      </p:sp>
    </p:spTree>
    <p:extLst>
      <p:ext uri="{BB962C8B-B14F-4D97-AF65-F5344CB8AC3E}">
        <p14:creationId xmlns:p14="http://schemas.microsoft.com/office/powerpoint/2010/main" val="190407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88FFA-A304-6CA2-7AF1-04523D9CDBBB}"/>
              </a:ext>
            </a:extLst>
          </p:cNvPr>
          <p:cNvSpPr>
            <a:spLocks noGrp="1"/>
          </p:cNvSpPr>
          <p:nvPr>
            <p:ph type="title"/>
          </p:nvPr>
        </p:nvSpPr>
        <p:spPr/>
        <p:txBody>
          <a:bodyPr>
            <a:normAutofit fontScale="90000"/>
          </a:bodyPr>
          <a:lstStyle/>
          <a:p>
            <a:r>
              <a:rPr lang="es-MX" dirty="0"/>
              <a:t>¿Qué es un base de datos? – Tipos de BD</a:t>
            </a:r>
            <a:endParaRPr lang="es-PE" dirty="0"/>
          </a:p>
        </p:txBody>
      </p:sp>
      <p:sp>
        <p:nvSpPr>
          <p:cNvPr id="4" name="Marcador de número de diapositiva 3">
            <a:extLst>
              <a:ext uri="{FF2B5EF4-FFF2-40B4-BE49-F238E27FC236}">
                <a16:creationId xmlns:a16="http://schemas.microsoft.com/office/drawing/2014/main" id="{25A2E491-DAC4-DC43-A5DA-85886942B485}"/>
              </a:ext>
            </a:extLst>
          </p:cNvPr>
          <p:cNvSpPr>
            <a:spLocks noGrp="1"/>
          </p:cNvSpPr>
          <p:nvPr>
            <p:ph type="sldNum" sz="quarter" idx="12"/>
          </p:nvPr>
        </p:nvSpPr>
        <p:spPr/>
        <p:txBody>
          <a:bodyPr/>
          <a:lstStyle/>
          <a:p>
            <a:fld id="{2696BA38-4B7D-487F-9F58-28620E8B4EE3}" type="slidenum">
              <a:rPr lang="es-PE" smtClean="0"/>
              <a:t>5</a:t>
            </a:fld>
            <a:endParaRPr lang="es-PE"/>
          </a:p>
        </p:txBody>
      </p:sp>
      <p:graphicFrame>
        <p:nvGraphicFramePr>
          <p:cNvPr id="3" name="Tabla 4">
            <a:extLst>
              <a:ext uri="{FF2B5EF4-FFF2-40B4-BE49-F238E27FC236}">
                <a16:creationId xmlns:a16="http://schemas.microsoft.com/office/drawing/2014/main" id="{358354AF-85C4-DBFF-026B-C7872C99F0F1}"/>
              </a:ext>
            </a:extLst>
          </p:cNvPr>
          <p:cNvGraphicFramePr>
            <a:graphicFrameLocks noGrp="1"/>
          </p:cNvGraphicFramePr>
          <p:nvPr>
            <p:extLst>
              <p:ext uri="{D42A27DB-BD31-4B8C-83A1-F6EECF244321}">
                <p14:modId xmlns:p14="http://schemas.microsoft.com/office/powerpoint/2010/main" val="767149641"/>
              </p:ext>
            </p:extLst>
          </p:nvPr>
        </p:nvGraphicFramePr>
        <p:xfrm>
          <a:off x="2032000" y="978825"/>
          <a:ext cx="8128000" cy="25603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970965885"/>
                    </a:ext>
                  </a:extLst>
                </a:gridCol>
                <a:gridCol w="4064000">
                  <a:extLst>
                    <a:ext uri="{9D8B030D-6E8A-4147-A177-3AD203B41FA5}">
                      <a16:colId xmlns:a16="http://schemas.microsoft.com/office/drawing/2014/main" val="558148902"/>
                    </a:ext>
                  </a:extLst>
                </a:gridCol>
              </a:tblGrid>
              <a:tr h="337268">
                <a:tc>
                  <a:txBody>
                    <a:bodyPr/>
                    <a:lstStyle/>
                    <a:p>
                      <a:r>
                        <a:rPr lang="es-MX" dirty="0"/>
                        <a:t>Relacionales</a:t>
                      </a:r>
                      <a:endParaRPr lang="es-PE" dirty="0"/>
                    </a:p>
                  </a:txBody>
                  <a:tcPr/>
                </a:tc>
                <a:tc>
                  <a:txBody>
                    <a:bodyPr/>
                    <a:lstStyle/>
                    <a:p>
                      <a:r>
                        <a:rPr lang="es-MX" dirty="0"/>
                        <a:t>No relacionales</a:t>
                      </a:r>
                      <a:endParaRPr lang="es-PE" dirty="0"/>
                    </a:p>
                  </a:txBody>
                  <a:tcPr/>
                </a:tc>
                <a:extLst>
                  <a:ext uri="{0D108BD9-81ED-4DB2-BD59-A6C34878D82A}">
                    <a16:rowId xmlns:a16="http://schemas.microsoft.com/office/drawing/2014/main" val="3587959059"/>
                  </a:ext>
                </a:extLst>
              </a:tr>
              <a:tr h="600761">
                <a:tc>
                  <a:txBody>
                    <a:bodyPr/>
                    <a:lstStyle/>
                    <a:p>
                      <a:r>
                        <a:rPr lang="es-MX" dirty="0"/>
                        <a:t>Datos guardados en forma de tablas.</a:t>
                      </a:r>
                      <a:endParaRPr lang="es-PE" dirty="0"/>
                    </a:p>
                  </a:txBody>
                  <a:tcPr/>
                </a:tc>
                <a:tc>
                  <a:txBody>
                    <a:bodyPr/>
                    <a:lstStyle/>
                    <a:p>
                      <a:r>
                        <a:rPr lang="es-MX" dirty="0"/>
                        <a:t>Datos guardados en documentos, llave-valor, etc.</a:t>
                      </a:r>
                    </a:p>
                  </a:txBody>
                  <a:tcPr/>
                </a:tc>
                <a:extLst>
                  <a:ext uri="{0D108BD9-81ED-4DB2-BD59-A6C34878D82A}">
                    <a16:rowId xmlns:a16="http://schemas.microsoft.com/office/drawing/2014/main" val="2381548846"/>
                  </a:ext>
                </a:extLst>
              </a:tr>
              <a:tr h="600761">
                <a:tc>
                  <a:txBody>
                    <a:bodyPr/>
                    <a:lstStyle/>
                    <a:p>
                      <a:r>
                        <a:rPr lang="es-MX" dirty="0"/>
                        <a:t>Las diferentes tablas se relacionan mediante identificadores.</a:t>
                      </a:r>
                      <a:endParaRPr lang="es-PE" dirty="0"/>
                    </a:p>
                  </a:txBody>
                  <a:tcPr/>
                </a:tc>
                <a:tc>
                  <a:txBody>
                    <a:bodyPr/>
                    <a:lstStyle/>
                    <a:p>
                      <a:r>
                        <a:rPr lang="es-MX" dirty="0"/>
                        <a:t>Los datos no se relacionan mediante identificadores, comúnmente se anidan.</a:t>
                      </a:r>
                    </a:p>
                  </a:txBody>
                  <a:tcPr/>
                </a:tc>
                <a:extLst>
                  <a:ext uri="{0D108BD9-81ED-4DB2-BD59-A6C34878D82A}">
                    <a16:rowId xmlns:a16="http://schemas.microsoft.com/office/drawing/2014/main" val="2095312079"/>
                  </a:ext>
                </a:extLst>
              </a:tr>
              <a:tr h="600761">
                <a:tc>
                  <a:txBody>
                    <a:bodyPr/>
                    <a:lstStyle/>
                    <a:p>
                      <a:r>
                        <a:rPr lang="es-MX" dirty="0"/>
                        <a:t>Tiene una estructura más rígida a cambio de mayor robustez y mayor tolerancia a fallos.</a:t>
                      </a:r>
                      <a:endParaRPr lang="es-PE" dirty="0"/>
                    </a:p>
                  </a:txBody>
                  <a:tcPr/>
                </a:tc>
                <a:tc>
                  <a:txBody>
                    <a:bodyPr/>
                    <a:lstStyle/>
                    <a:p>
                      <a:r>
                        <a:rPr lang="es-MX" dirty="0"/>
                        <a:t>Tiene una estructura más flexible, perfecta para cuando no se tiene muy claro lo que se quiere almacenar</a:t>
                      </a:r>
                    </a:p>
                  </a:txBody>
                  <a:tcPr/>
                </a:tc>
                <a:extLst>
                  <a:ext uri="{0D108BD9-81ED-4DB2-BD59-A6C34878D82A}">
                    <a16:rowId xmlns:a16="http://schemas.microsoft.com/office/drawing/2014/main" val="1726174515"/>
                  </a:ext>
                </a:extLst>
              </a:tr>
            </a:tbl>
          </a:graphicData>
        </a:graphic>
      </p:graphicFrame>
      <p:pic>
        <p:nvPicPr>
          <p:cNvPr id="5" name="Picture 2" descr="SQL O nosql">
            <a:extLst>
              <a:ext uri="{FF2B5EF4-FFF2-40B4-BE49-F238E27FC236}">
                <a16:creationId xmlns:a16="http://schemas.microsoft.com/office/drawing/2014/main" id="{539BBA07-9A49-FAA0-72D7-A998C7EB3A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3116" y="3732992"/>
            <a:ext cx="4025767" cy="2432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447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88FFA-A304-6CA2-7AF1-04523D9CDBBB}"/>
              </a:ext>
            </a:extLst>
          </p:cNvPr>
          <p:cNvSpPr>
            <a:spLocks noGrp="1"/>
          </p:cNvSpPr>
          <p:nvPr>
            <p:ph type="title"/>
          </p:nvPr>
        </p:nvSpPr>
        <p:spPr/>
        <p:txBody>
          <a:bodyPr>
            <a:normAutofit fontScale="90000"/>
          </a:bodyPr>
          <a:lstStyle/>
          <a:p>
            <a:r>
              <a:rPr lang="es-MX" dirty="0"/>
              <a:t>¿Qué es un base de datos? – BD Relacionales</a:t>
            </a:r>
            <a:endParaRPr lang="es-PE" dirty="0"/>
          </a:p>
        </p:txBody>
      </p:sp>
      <p:sp>
        <p:nvSpPr>
          <p:cNvPr id="4" name="Marcador de número de diapositiva 3">
            <a:extLst>
              <a:ext uri="{FF2B5EF4-FFF2-40B4-BE49-F238E27FC236}">
                <a16:creationId xmlns:a16="http://schemas.microsoft.com/office/drawing/2014/main" id="{25A2E491-DAC4-DC43-A5DA-85886942B485}"/>
              </a:ext>
            </a:extLst>
          </p:cNvPr>
          <p:cNvSpPr>
            <a:spLocks noGrp="1"/>
          </p:cNvSpPr>
          <p:nvPr>
            <p:ph type="sldNum" sz="quarter" idx="12"/>
          </p:nvPr>
        </p:nvSpPr>
        <p:spPr/>
        <p:txBody>
          <a:bodyPr/>
          <a:lstStyle/>
          <a:p>
            <a:fld id="{2696BA38-4B7D-487F-9F58-28620E8B4EE3}" type="slidenum">
              <a:rPr lang="es-PE" smtClean="0"/>
              <a:t>6</a:t>
            </a:fld>
            <a:endParaRPr lang="es-PE"/>
          </a:p>
        </p:txBody>
      </p:sp>
      <p:graphicFrame>
        <p:nvGraphicFramePr>
          <p:cNvPr id="6" name="Tabla 6">
            <a:extLst>
              <a:ext uri="{FF2B5EF4-FFF2-40B4-BE49-F238E27FC236}">
                <a16:creationId xmlns:a16="http://schemas.microsoft.com/office/drawing/2014/main" id="{B189121F-CDCC-3D22-4C7F-084C7220E320}"/>
              </a:ext>
            </a:extLst>
          </p:cNvPr>
          <p:cNvGraphicFramePr>
            <a:graphicFrameLocks noGrp="1"/>
          </p:cNvGraphicFramePr>
          <p:nvPr>
            <p:extLst>
              <p:ext uri="{D42A27DB-BD31-4B8C-83A1-F6EECF244321}">
                <p14:modId xmlns:p14="http://schemas.microsoft.com/office/powerpoint/2010/main" val="3419374056"/>
              </p:ext>
            </p:extLst>
          </p:nvPr>
        </p:nvGraphicFramePr>
        <p:xfrm>
          <a:off x="2198147" y="3347938"/>
          <a:ext cx="5637170" cy="185420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784928869"/>
                    </a:ext>
                  </a:extLst>
                </a:gridCol>
                <a:gridCol w="2051032">
                  <a:extLst>
                    <a:ext uri="{9D8B030D-6E8A-4147-A177-3AD203B41FA5}">
                      <a16:colId xmlns:a16="http://schemas.microsoft.com/office/drawing/2014/main" val="3507141682"/>
                    </a:ext>
                  </a:extLst>
                </a:gridCol>
                <a:gridCol w="1082180">
                  <a:extLst>
                    <a:ext uri="{9D8B030D-6E8A-4147-A177-3AD203B41FA5}">
                      <a16:colId xmlns:a16="http://schemas.microsoft.com/office/drawing/2014/main" val="1396638073"/>
                    </a:ext>
                  </a:extLst>
                </a:gridCol>
                <a:gridCol w="1149291">
                  <a:extLst>
                    <a:ext uri="{9D8B030D-6E8A-4147-A177-3AD203B41FA5}">
                      <a16:colId xmlns:a16="http://schemas.microsoft.com/office/drawing/2014/main" val="1314079290"/>
                    </a:ext>
                  </a:extLst>
                </a:gridCol>
              </a:tblGrid>
              <a:tr h="370840">
                <a:tc>
                  <a:txBody>
                    <a:bodyPr/>
                    <a:lstStyle/>
                    <a:p>
                      <a:r>
                        <a:rPr lang="es-MX" dirty="0"/>
                        <a:t>Nombre</a:t>
                      </a:r>
                      <a:endParaRPr lang="es-PE" dirty="0"/>
                    </a:p>
                  </a:txBody>
                  <a:tcPr/>
                </a:tc>
                <a:tc>
                  <a:txBody>
                    <a:bodyPr/>
                    <a:lstStyle/>
                    <a:p>
                      <a:r>
                        <a:rPr lang="es-MX" dirty="0"/>
                        <a:t>Apellido paterno</a:t>
                      </a:r>
                      <a:endParaRPr lang="es-PE" dirty="0"/>
                    </a:p>
                  </a:txBody>
                  <a:tcPr/>
                </a:tc>
                <a:tc>
                  <a:txBody>
                    <a:bodyPr/>
                    <a:lstStyle/>
                    <a:p>
                      <a:r>
                        <a:rPr lang="es-MX" dirty="0"/>
                        <a:t>Edad</a:t>
                      </a:r>
                      <a:endParaRPr lang="es-PE" dirty="0"/>
                    </a:p>
                  </a:txBody>
                  <a:tcPr/>
                </a:tc>
                <a:tc>
                  <a:txBody>
                    <a:bodyPr/>
                    <a:lstStyle/>
                    <a:p>
                      <a:r>
                        <a:rPr lang="es-MX" dirty="0"/>
                        <a:t>Sexo</a:t>
                      </a:r>
                      <a:endParaRPr lang="es-PE" dirty="0"/>
                    </a:p>
                  </a:txBody>
                  <a:tcPr/>
                </a:tc>
                <a:extLst>
                  <a:ext uri="{0D108BD9-81ED-4DB2-BD59-A6C34878D82A}">
                    <a16:rowId xmlns:a16="http://schemas.microsoft.com/office/drawing/2014/main" val="3648796534"/>
                  </a:ext>
                </a:extLst>
              </a:tr>
              <a:tr h="370840">
                <a:tc>
                  <a:txBody>
                    <a:bodyPr/>
                    <a:lstStyle/>
                    <a:p>
                      <a:r>
                        <a:rPr lang="es-MX" dirty="0"/>
                        <a:t>John</a:t>
                      </a:r>
                      <a:endParaRPr lang="es-PE" dirty="0"/>
                    </a:p>
                  </a:txBody>
                  <a:tcPr/>
                </a:tc>
                <a:tc>
                  <a:txBody>
                    <a:bodyPr/>
                    <a:lstStyle/>
                    <a:p>
                      <a:r>
                        <a:rPr lang="es-MX" dirty="0"/>
                        <a:t>Kelvin</a:t>
                      </a:r>
                      <a:endParaRPr lang="es-PE" dirty="0"/>
                    </a:p>
                  </a:txBody>
                  <a:tcPr/>
                </a:tc>
                <a:tc>
                  <a:txBody>
                    <a:bodyPr/>
                    <a:lstStyle/>
                    <a:p>
                      <a:r>
                        <a:rPr lang="es-MX" dirty="0"/>
                        <a:t>26</a:t>
                      </a:r>
                      <a:endParaRPr lang="es-PE" dirty="0"/>
                    </a:p>
                  </a:txBody>
                  <a:tcPr/>
                </a:tc>
                <a:tc>
                  <a:txBody>
                    <a:bodyPr/>
                    <a:lstStyle/>
                    <a:p>
                      <a:r>
                        <a:rPr lang="es-MX" dirty="0"/>
                        <a:t>M</a:t>
                      </a:r>
                      <a:endParaRPr lang="es-PE" dirty="0"/>
                    </a:p>
                  </a:txBody>
                  <a:tcPr/>
                </a:tc>
                <a:extLst>
                  <a:ext uri="{0D108BD9-81ED-4DB2-BD59-A6C34878D82A}">
                    <a16:rowId xmlns:a16="http://schemas.microsoft.com/office/drawing/2014/main" val="2807425690"/>
                  </a:ext>
                </a:extLst>
              </a:tr>
              <a:tr h="370840">
                <a:tc>
                  <a:txBody>
                    <a:bodyPr/>
                    <a:lstStyle/>
                    <a:p>
                      <a:r>
                        <a:rPr lang="es-MX" dirty="0"/>
                        <a:t>Jesús </a:t>
                      </a:r>
                      <a:endParaRPr lang="es-PE" dirty="0"/>
                    </a:p>
                  </a:txBody>
                  <a:tcPr/>
                </a:tc>
                <a:tc>
                  <a:txBody>
                    <a:bodyPr/>
                    <a:lstStyle/>
                    <a:p>
                      <a:r>
                        <a:rPr lang="es-MX" dirty="0"/>
                        <a:t>Sideral</a:t>
                      </a:r>
                      <a:endParaRPr lang="es-PE" dirty="0"/>
                    </a:p>
                  </a:txBody>
                  <a:tcPr/>
                </a:tc>
                <a:tc>
                  <a:txBody>
                    <a:bodyPr/>
                    <a:lstStyle/>
                    <a:p>
                      <a:r>
                        <a:rPr lang="es-MX" dirty="0"/>
                        <a:t>22</a:t>
                      </a:r>
                      <a:endParaRPr lang="es-PE" dirty="0"/>
                    </a:p>
                  </a:txBody>
                  <a:tcPr/>
                </a:tc>
                <a:tc>
                  <a:txBody>
                    <a:bodyPr/>
                    <a:lstStyle/>
                    <a:p>
                      <a:r>
                        <a:rPr lang="es-MX" dirty="0"/>
                        <a:t>M</a:t>
                      </a:r>
                      <a:endParaRPr lang="es-PE" dirty="0"/>
                    </a:p>
                  </a:txBody>
                  <a:tcPr/>
                </a:tc>
                <a:extLst>
                  <a:ext uri="{0D108BD9-81ED-4DB2-BD59-A6C34878D82A}">
                    <a16:rowId xmlns:a16="http://schemas.microsoft.com/office/drawing/2014/main" val="1919660908"/>
                  </a:ext>
                </a:extLst>
              </a:tr>
              <a:tr h="370840">
                <a:tc>
                  <a:txBody>
                    <a:bodyPr/>
                    <a:lstStyle/>
                    <a:p>
                      <a:r>
                        <a:rPr lang="es-MX" dirty="0"/>
                        <a:t>Melissa</a:t>
                      </a:r>
                      <a:endParaRPr lang="es-PE" dirty="0"/>
                    </a:p>
                  </a:txBody>
                  <a:tcPr/>
                </a:tc>
                <a:tc>
                  <a:txBody>
                    <a:bodyPr/>
                    <a:lstStyle/>
                    <a:p>
                      <a:r>
                        <a:rPr lang="es-MX" dirty="0"/>
                        <a:t>Paredes</a:t>
                      </a:r>
                      <a:endParaRPr lang="es-PE" dirty="0"/>
                    </a:p>
                  </a:txBody>
                  <a:tcPr/>
                </a:tc>
                <a:tc>
                  <a:txBody>
                    <a:bodyPr/>
                    <a:lstStyle/>
                    <a:p>
                      <a:r>
                        <a:rPr lang="es-MX" dirty="0"/>
                        <a:t>32</a:t>
                      </a:r>
                      <a:endParaRPr lang="es-PE" dirty="0"/>
                    </a:p>
                  </a:txBody>
                  <a:tcPr/>
                </a:tc>
                <a:tc>
                  <a:txBody>
                    <a:bodyPr/>
                    <a:lstStyle/>
                    <a:p>
                      <a:r>
                        <a:rPr lang="es-MX" dirty="0"/>
                        <a:t>F</a:t>
                      </a:r>
                      <a:endParaRPr lang="es-PE" dirty="0"/>
                    </a:p>
                  </a:txBody>
                  <a:tcPr/>
                </a:tc>
                <a:extLst>
                  <a:ext uri="{0D108BD9-81ED-4DB2-BD59-A6C34878D82A}">
                    <a16:rowId xmlns:a16="http://schemas.microsoft.com/office/drawing/2014/main" val="3730740376"/>
                  </a:ext>
                </a:extLst>
              </a:tr>
              <a:tr h="370840">
                <a:tc>
                  <a:txBody>
                    <a:bodyPr/>
                    <a:lstStyle/>
                    <a:p>
                      <a:r>
                        <a:rPr lang="es-MX" dirty="0"/>
                        <a:t>Anya</a:t>
                      </a:r>
                      <a:endParaRPr lang="es-PE" dirty="0"/>
                    </a:p>
                  </a:txBody>
                  <a:tcPr/>
                </a:tc>
                <a:tc>
                  <a:txBody>
                    <a:bodyPr/>
                    <a:lstStyle/>
                    <a:p>
                      <a:r>
                        <a:rPr lang="es-MX" dirty="0"/>
                        <a:t>Taylor</a:t>
                      </a:r>
                      <a:endParaRPr lang="es-PE" dirty="0"/>
                    </a:p>
                  </a:txBody>
                  <a:tcPr/>
                </a:tc>
                <a:tc>
                  <a:txBody>
                    <a:bodyPr/>
                    <a:lstStyle/>
                    <a:p>
                      <a:r>
                        <a:rPr lang="es-MX" dirty="0"/>
                        <a:t>26</a:t>
                      </a:r>
                      <a:endParaRPr lang="es-PE" dirty="0"/>
                    </a:p>
                  </a:txBody>
                  <a:tcPr/>
                </a:tc>
                <a:tc>
                  <a:txBody>
                    <a:bodyPr/>
                    <a:lstStyle/>
                    <a:p>
                      <a:r>
                        <a:rPr lang="es-MX" dirty="0"/>
                        <a:t>F</a:t>
                      </a:r>
                      <a:endParaRPr lang="es-PE" dirty="0"/>
                    </a:p>
                  </a:txBody>
                  <a:tcPr/>
                </a:tc>
                <a:extLst>
                  <a:ext uri="{0D108BD9-81ED-4DB2-BD59-A6C34878D82A}">
                    <a16:rowId xmlns:a16="http://schemas.microsoft.com/office/drawing/2014/main" val="1864412647"/>
                  </a:ext>
                </a:extLst>
              </a:tr>
            </a:tbl>
          </a:graphicData>
        </a:graphic>
      </p:graphicFrame>
      <p:sp>
        <p:nvSpPr>
          <p:cNvPr id="7" name="CuadroTexto 6">
            <a:extLst>
              <a:ext uri="{FF2B5EF4-FFF2-40B4-BE49-F238E27FC236}">
                <a16:creationId xmlns:a16="http://schemas.microsoft.com/office/drawing/2014/main" id="{6B9C9F9C-8C81-D4DA-B85F-F1F3CCE9FD27}"/>
              </a:ext>
            </a:extLst>
          </p:cNvPr>
          <p:cNvSpPr txBox="1"/>
          <p:nvPr/>
        </p:nvSpPr>
        <p:spPr>
          <a:xfrm>
            <a:off x="1914553" y="872455"/>
            <a:ext cx="8128002" cy="923330"/>
          </a:xfrm>
          <a:prstGeom prst="rect">
            <a:avLst/>
          </a:prstGeom>
          <a:noFill/>
        </p:spPr>
        <p:txBody>
          <a:bodyPr wrap="square" rtlCol="0">
            <a:spAutoFit/>
          </a:bodyPr>
          <a:lstStyle/>
          <a:p>
            <a:pPr marL="285750" indent="-285750">
              <a:buClr>
                <a:srgbClr val="336791"/>
              </a:buClr>
              <a:buFont typeface="Wingdings" panose="05000000000000000000" pitchFamily="2" charset="2"/>
              <a:buChar char="§"/>
            </a:pPr>
            <a:r>
              <a:rPr lang="es-MX" dirty="0"/>
              <a:t>Se basan en el algebra relacional  </a:t>
            </a:r>
            <a:r>
              <a:rPr lang="es-MX" b="1" dirty="0">
                <a:hlinkClick r:id="rId2"/>
              </a:rPr>
              <a:t>[Recurso]</a:t>
            </a:r>
            <a:endParaRPr lang="es-MX" b="1" dirty="0"/>
          </a:p>
          <a:p>
            <a:pPr marL="285750" indent="-285750">
              <a:buClr>
                <a:srgbClr val="336791"/>
              </a:buClr>
              <a:buFont typeface="Wingdings" panose="05000000000000000000" pitchFamily="2" charset="2"/>
              <a:buChar char="§"/>
            </a:pPr>
            <a:r>
              <a:rPr lang="es-MX" dirty="0"/>
              <a:t>Se guardan en tablas</a:t>
            </a:r>
          </a:p>
          <a:p>
            <a:pPr marL="285750" indent="-285750">
              <a:buClr>
                <a:srgbClr val="336791"/>
              </a:buClr>
              <a:buFont typeface="Wingdings" panose="05000000000000000000" pitchFamily="2" charset="2"/>
              <a:buChar char="§"/>
            </a:pPr>
            <a:r>
              <a:rPr lang="es-MX" dirty="0"/>
              <a:t>Se consultan por medio de SQL (</a:t>
            </a:r>
            <a:r>
              <a:rPr lang="es-MX" dirty="0" err="1"/>
              <a:t>Structured</a:t>
            </a:r>
            <a:r>
              <a:rPr lang="es-MX" dirty="0"/>
              <a:t> </a:t>
            </a:r>
            <a:r>
              <a:rPr lang="es-MX" dirty="0" err="1"/>
              <a:t>Query</a:t>
            </a:r>
            <a:r>
              <a:rPr lang="es-MX" dirty="0"/>
              <a:t> </a:t>
            </a:r>
            <a:r>
              <a:rPr lang="es-MX" dirty="0" err="1"/>
              <a:t>Language</a:t>
            </a:r>
            <a:r>
              <a:rPr lang="es-MX" dirty="0"/>
              <a:t>)</a:t>
            </a:r>
            <a:endParaRPr lang="es-PE" dirty="0"/>
          </a:p>
        </p:txBody>
      </p:sp>
      <p:cxnSp>
        <p:nvCxnSpPr>
          <p:cNvPr id="9" name="Conector recto de flecha 8">
            <a:extLst>
              <a:ext uri="{FF2B5EF4-FFF2-40B4-BE49-F238E27FC236}">
                <a16:creationId xmlns:a16="http://schemas.microsoft.com/office/drawing/2014/main" id="{36A42566-A0C4-B2AD-D9A9-CFC29C2FA827}"/>
              </a:ext>
            </a:extLst>
          </p:cNvPr>
          <p:cNvCxnSpPr>
            <a:cxnSpLocks/>
          </p:cNvCxnSpPr>
          <p:nvPr/>
        </p:nvCxnSpPr>
        <p:spPr>
          <a:xfrm>
            <a:off x="2900496" y="2562943"/>
            <a:ext cx="0" cy="637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CuadroTexto 16">
            <a:extLst>
              <a:ext uri="{FF2B5EF4-FFF2-40B4-BE49-F238E27FC236}">
                <a16:creationId xmlns:a16="http://schemas.microsoft.com/office/drawing/2014/main" id="{9546E4B8-E61E-CDFE-24A0-D86E7338EC5D}"/>
              </a:ext>
            </a:extLst>
          </p:cNvPr>
          <p:cNvSpPr txBox="1"/>
          <p:nvPr/>
        </p:nvSpPr>
        <p:spPr>
          <a:xfrm>
            <a:off x="2048076" y="2193611"/>
            <a:ext cx="2001317" cy="369332"/>
          </a:xfrm>
          <a:prstGeom prst="rect">
            <a:avLst/>
          </a:prstGeom>
          <a:noFill/>
        </p:spPr>
        <p:txBody>
          <a:bodyPr wrap="none" rtlCol="0">
            <a:spAutoFit/>
          </a:bodyPr>
          <a:lstStyle/>
          <a:p>
            <a:r>
              <a:rPr lang="es-MX" dirty="0"/>
              <a:t>Columna = atributo</a:t>
            </a:r>
            <a:endParaRPr lang="es-PE" dirty="0"/>
          </a:p>
        </p:txBody>
      </p:sp>
      <p:cxnSp>
        <p:nvCxnSpPr>
          <p:cNvPr id="18" name="Conector recto de flecha 17">
            <a:extLst>
              <a:ext uri="{FF2B5EF4-FFF2-40B4-BE49-F238E27FC236}">
                <a16:creationId xmlns:a16="http://schemas.microsoft.com/office/drawing/2014/main" id="{A475AF8F-D012-070F-BAE8-7F0510BCF158}"/>
              </a:ext>
            </a:extLst>
          </p:cNvPr>
          <p:cNvCxnSpPr>
            <a:cxnSpLocks/>
          </p:cNvCxnSpPr>
          <p:nvPr/>
        </p:nvCxnSpPr>
        <p:spPr>
          <a:xfrm flipH="1">
            <a:off x="7901728" y="3884099"/>
            <a:ext cx="8479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uadroTexto 19">
            <a:extLst>
              <a:ext uri="{FF2B5EF4-FFF2-40B4-BE49-F238E27FC236}">
                <a16:creationId xmlns:a16="http://schemas.microsoft.com/office/drawing/2014/main" id="{654EA52D-79C3-EEA2-FD78-50BA8B1BB26E}"/>
              </a:ext>
            </a:extLst>
          </p:cNvPr>
          <p:cNvSpPr txBox="1"/>
          <p:nvPr/>
        </p:nvSpPr>
        <p:spPr>
          <a:xfrm>
            <a:off x="8749717" y="3699433"/>
            <a:ext cx="1212191" cy="369332"/>
          </a:xfrm>
          <a:prstGeom prst="rect">
            <a:avLst/>
          </a:prstGeom>
          <a:noFill/>
        </p:spPr>
        <p:txBody>
          <a:bodyPr wrap="none" rtlCol="0">
            <a:spAutoFit/>
          </a:bodyPr>
          <a:lstStyle/>
          <a:p>
            <a:r>
              <a:rPr lang="es-MX" dirty="0"/>
              <a:t>Fila = tupla</a:t>
            </a:r>
            <a:endParaRPr lang="es-PE" dirty="0"/>
          </a:p>
        </p:txBody>
      </p:sp>
      <p:sp>
        <p:nvSpPr>
          <p:cNvPr id="21" name="CuadroTexto 20">
            <a:extLst>
              <a:ext uri="{FF2B5EF4-FFF2-40B4-BE49-F238E27FC236}">
                <a16:creationId xmlns:a16="http://schemas.microsoft.com/office/drawing/2014/main" id="{BBBA33DC-C825-3227-A944-99680E987B22}"/>
              </a:ext>
            </a:extLst>
          </p:cNvPr>
          <p:cNvSpPr txBox="1"/>
          <p:nvPr/>
        </p:nvSpPr>
        <p:spPr>
          <a:xfrm>
            <a:off x="7835317" y="3330101"/>
            <a:ext cx="1165704" cy="369332"/>
          </a:xfrm>
          <a:prstGeom prst="rect">
            <a:avLst/>
          </a:prstGeom>
          <a:noFill/>
        </p:spPr>
        <p:txBody>
          <a:bodyPr wrap="none" rtlCol="0">
            <a:spAutoFit/>
          </a:bodyPr>
          <a:lstStyle/>
          <a:p>
            <a:r>
              <a:rPr lang="es-MX" dirty="0"/>
              <a:t>} Esquema</a:t>
            </a:r>
            <a:endParaRPr lang="es-PE" dirty="0"/>
          </a:p>
        </p:txBody>
      </p:sp>
    </p:spTree>
    <p:extLst>
      <p:ext uri="{BB962C8B-B14F-4D97-AF65-F5344CB8AC3E}">
        <p14:creationId xmlns:p14="http://schemas.microsoft.com/office/powerpoint/2010/main" val="625844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F9C6074D-5505-4711-7D87-79EC5256A5F6}"/>
              </a:ext>
            </a:extLst>
          </p:cNvPr>
          <p:cNvSpPr>
            <a:spLocks noGrp="1"/>
          </p:cNvSpPr>
          <p:nvPr>
            <p:ph type="sldNum" sz="quarter" idx="12"/>
          </p:nvPr>
        </p:nvSpPr>
        <p:spPr/>
        <p:txBody>
          <a:bodyPr/>
          <a:lstStyle/>
          <a:p>
            <a:fld id="{2696BA38-4B7D-487F-9F58-28620E8B4EE3}" type="slidenum">
              <a:rPr lang="es-PE" smtClean="0"/>
              <a:t>7</a:t>
            </a:fld>
            <a:endParaRPr lang="es-PE"/>
          </a:p>
        </p:txBody>
      </p:sp>
      <p:sp>
        <p:nvSpPr>
          <p:cNvPr id="3" name="CuadroTexto 2">
            <a:extLst>
              <a:ext uri="{FF2B5EF4-FFF2-40B4-BE49-F238E27FC236}">
                <a16:creationId xmlns:a16="http://schemas.microsoft.com/office/drawing/2014/main" id="{B319EAFC-783E-D586-172E-0A4C4D7B1DFA}"/>
              </a:ext>
            </a:extLst>
          </p:cNvPr>
          <p:cNvSpPr txBox="1"/>
          <p:nvPr/>
        </p:nvSpPr>
        <p:spPr>
          <a:xfrm>
            <a:off x="3772287" y="900281"/>
            <a:ext cx="4647426" cy="461665"/>
          </a:xfrm>
          <a:prstGeom prst="rect">
            <a:avLst/>
          </a:prstGeom>
          <a:noFill/>
        </p:spPr>
        <p:txBody>
          <a:bodyPr wrap="none" rtlCol="0">
            <a:spAutoFit/>
          </a:bodyPr>
          <a:lstStyle/>
          <a:p>
            <a:r>
              <a:rPr lang="es-MX" sz="2400" b="1" dirty="0">
                <a:solidFill>
                  <a:schemeClr val="bg1"/>
                </a:solidFill>
                <a:highlight>
                  <a:srgbClr val="ECA715"/>
                </a:highlight>
                <a:latin typeface="Fira Code Medium" pitchFamily="1" charset="0"/>
                <a:ea typeface="Fira Code Medium" pitchFamily="1" charset="0"/>
                <a:cs typeface="Fira Code Medium" pitchFamily="1" charset="0"/>
              </a:rPr>
              <a:t>Diseño de bases de datos</a:t>
            </a:r>
            <a:endParaRPr lang="es-PE" sz="2400" b="1" dirty="0">
              <a:solidFill>
                <a:schemeClr val="bg1"/>
              </a:solidFill>
              <a:highlight>
                <a:srgbClr val="ECA715"/>
              </a:highlight>
              <a:latin typeface="Fira Code Medium" pitchFamily="1" charset="0"/>
              <a:ea typeface="Fira Code Medium" pitchFamily="1" charset="0"/>
              <a:cs typeface="Fira Code Medium" pitchFamily="1" charset="0"/>
            </a:endParaRPr>
          </a:p>
        </p:txBody>
      </p:sp>
      <p:sp>
        <p:nvSpPr>
          <p:cNvPr id="4" name="CuadroTexto 3">
            <a:extLst>
              <a:ext uri="{FF2B5EF4-FFF2-40B4-BE49-F238E27FC236}">
                <a16:creationId xmlns:a16="http://schemas.microsoft.com/office/drawing/2014/main" id="{A21FCEEB-15A0-EDB6-FC4F-1AA71DB8B589}"/>
              </a:ext>
            </a:extLst>
          </p:cNvPr>
          <p:cNvSpPr txBox="1"/>
          <p:nvPr/>
        </p:nvSpPr>
        <p:spPr>
          <a:xfrm>
            <a:off x="3878360" y="1479391"/>
            <a:ext cx="4435280" cy="4308872"/>
          </a:xfrm>
          <a:prstGeom prst="rect">
            <a:avLst/>
          </a:prstGeom>
          <a:noFill/>
        </p:spPr>
        <p:txBody>
          <a:bodyPr wrap="square" rtlCol="0">
            <a:spAutoFit/>
          </a:bodyPr>
          <a:lstStyle/>
          <a:p>
            <a:pPr marL="285750" indent="-285750">
              <a:lnSpc>
                <a:spcPct val="250000"/>
              </a:lnSpc>
              <a:buFont typeface="Wingdings" panose="05000000000000000000" pitchFamily="2" charset="2"/>
              <a:buChar char="v"/>
            </a:pPr>
            <a:r>
              <a:rPr lang="es-MX" sz="1600" dirty="0">
                <a:latin typeface="Fira Code Medium" pitchFamily="1" charset="0"/>
                <a:ea typeface="Fira Code Medium" pitchFamily="1" charset="0"/>
                <a:cs typeface="Fira Code Medium" pitchFamily="1" charset="0"/>
              </a:rPr>
              <a:t>Fases del diseño</a:t>
            </a:r>
          </a:p>
          <a:p>
            <a:pPr marL="285750" indent="-285750">
              <a:lnSpc>
                <a:spcPct val="250000"/>
              </a:lnSpc>
              <a:buFont typeface="Wingdings" panose="05000000000000000000" pitchFamily="2" charset="2"/>
              <a:buChar char="v"/>
            </a:pPr>
            <a:r>
              <a:rPr lang="es-MX" sz="1600" dirty="0">
                <a:latin typeface="Fira Code Medium" pitchFamily="1" charset="0"/>
                <a:ea typeface="Fira Code Medium" pitchFamily="1" charset="0"/>
                <a:cs typeface="Fira Code Medium" pitchFamily="1" charset="0"/>
              </a:rPr>
              <a:t>Diagramas para el diseño lógico  </a:t>
            </a:r>
          </a:p>
          <a:p>
            <a:pPr marL="285750" indent="-285750">
              <a:lnSpc>
                <a:spcPct val="250000"/>
              </a:lnSpc>
              <a:buFont typeface="Wingdings" panose="05000000000000000000" pitchFamily="2" charset="2"/>
              <a:buChar char="v"/>
            </a:pPr>
            <a:r>
              <a:rPr lang="es-MX" sz="1600" dirty="0">
                <a:latin typeface="Fira Code Medium" pitchFamily="1" charset="0"/>
                <a:ea typeface="Fira Code Medium" pitchFamily="1" charset="0"/>
                <a:cs typeface="Fira Code Medium" pitchFamily="1" charset="0"/>
              </a:rPr>
              <a:t>Relaciones entre tablas</a:t>
            </a:r>
          </a:p>
          <a:p>
            <a:pPr marL="742950" lvl="1" indent="-285750">
              <a:lnSpc>
                <a:spcPct val="250000"/>
              </a:lnSpc>
              <a:buFont typeface="Wingdings" panose="05000000000000000000" pitchFamily="2" charset="2"/>
              <a:buChar char="ü"/>
            </a:pPr>
            <a:r>
              <a:rPr lang="es-MX" sz="1600" dirty="0">
                <a:latin typeface="Fira Code Medium" pitchFamily="1" charset="0"/>
                <a:ea typeface="Fira Code Medium" pitchFamily="1" charset="0"/>
                <a:cs typeface="Fira Code Medium" pitchFamily="1" charset="0"/>
              </a:rPr>
              <a:t>De uno a uno (1:1) </a:t>
            </a:r>
          </a:p>
          <a:p>
            <a:pPr marL="742950" lvl="1" indent="-285750">
              <a:lnSpc>
                <a:spcPct val="250000"/>
              </a:lnSpc>
              <a:buFont typeface="Wingdings" panose="05000000000000000000" pitchFamily="2" charset="2"/>
              <a:buChar char="ü"/>
            </a:pPr>
            <a:r>
              <a:rPr lang="es-MX" sz="1600" dirty="0">
                <a:latin typeface="Fira Code Medium" pitchFamily="1" charset="0"/>
                <a:ea typeface="Fira Code Medium" pitchFamily="1" charset="0"/>
                <a:cs typeface="Fira Code Medium" pitchFamily="1" charset="0"/>
              </a:rPr>
              <a:t>De uno a muchos (1:M) </a:t>
            </a:r>
          </a:p>
          <a:p>
            <a:pPr marL="742950" lvl="1" indent="-285750">
              <a:lnSpc>
                <a:spcPct val="250000"/>
              </a:lnSpc>
              <a:buFont typeface="Wingdings" panose="05000000000000000000" pitchFamily="2" charset="2"/>
              <a:buChar char="ü"/>
            </a:pPr>
            <a:r>
              <a:rPr lang="es-MX" sz="1600" dirty="0">
                <a:latin typeface="Fira Code Medium" pitchFamily="1" charset="0"/>
                <a:ea typeface="Fira Code Medium" pitchFamily="1" charset="0"/>
                <a:cs typeface="Fira Code Medium" pitchFamily="1" charset="0"/>
              </a:rPr>
              <a:t>De muchos a muchos (M:M)</a:t>
            </a:r>
          </a:p>
          <a:p>
            <a:pPr marL="285750" indent="-285750">
              <a:lnSpc>
                <a:spcPct val="250000"/>
              </a:lnSpc>
              <a:buFont typeface="Wingdings" panose="05000000000000000000" pitchFamily="2" charset="2"/>
              <a:buChar char="v"/>
            </a:pPr>
            <a:r>
              <a:rPr lang="es-MX" sz="1600" dirty="0">
                <a:latin typeface="Fira Code Medium" pitchFamily="1" charset="0"/>
                <a:ea typeface="Fira Code Medium" pitchFamily="1" charset="0"/>
                <a:cs typeface="Fira Code Medium" pitchFamily="1" charset="0"/>
              </a:rPr>
              <a:t>Normalización</a:t>
            </a:r>
          </a:p>
        </p:txBody>
      </p:sp>
    </p:spTree>
    <p:extLst>
      <p:ext uri="{BB962C8B-B14F-4D97-AF65-F5344CB8AC3E}">
        <p14:creationId xmlns:p14="http://schemas.microsoft.com/office/powerpoint/2010/main" val="2152022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88FFA-A304-6CA2-7AF1-04523D9CDBBB}"/>
              </a:ext>
            </a:extLst>
          </p:cNvPr>
          <p:cNvSpPr>
            <a:spLocks noGrp="1"/>
          </p:cNvSpPr>
          <p:nvPr>
            <p:ph type="title"/>
          </p:nvPr>
        </p:nvSpPr>
        <p:spPr/>
        <p:txBody>
          <a:bodyPr>
            <a:normAutofit fontScale="90000"/>
          </a:bodyPr>
          <a:lstStyle/>
          <a:p>
            <a:r>
              <a:rPr lang="es-MX" dirty="0"/>
              <a:t>Diseño de bases de datos</a:t>
            </a:r>
            <a:endParaRPr lang="es-PE" dirty="0"/>
          </a:p>
        </p:txBody>
      </p:sp>
      <p:sp>
        <p:nvSpPr>
          <p:cNvPr id="4" name="Marcador de número de diapositiva 3">
            <a:extLst>
              <a:ext uri="{FF2B5EF4-FFF2-40B4-BE49-F238E27FC236}">
                <a16:creationId xmlns:a16="http://schemas.microsoft.com/office/drawing/2014/main" id="{25A2E491-DAC4-DC43-A5DA-85886942B485}"/>
              </a:ext>
            </a:extLst>
          </p:cNvPr>
          <p:cNvSpPr>
            <a:spLocks noGrp="1"/>
          </p:cNvSpPr>
          <p:nvPr>
            <p:ph type="sldNum" sz="quarter" idx="12"/>
          </p:nvPr>
        </p:nvSpPr>
        <p:spPr/>
        <p:txBody>
          <a:bodyPr/>
          <a:lstStyle/>
          <a:p>
            <a:fld id="{2696BA38-4B7D-487F-9F58-28620E8B4EE3}" type="slidenum">
              <a:rPr lang="es-PE" smtClean="0"/>
              <a:t>8</a:t>
            </a:fld>
            <a:endParaRPr lang="es-PE"/>
          </a:p>
        </p:txBody>
      </p:sp>
      <p:sp>
        <p:nvSpPr>
          <p:cNvPr id="5" name="CuadroTexto 4">
            <a:extLst>
              <a:ext uri="{FF2B5EF4-FFF2-40B4-BE49-F238E27FC236}">
                <a16:creationId xmlns:a16="http://schemas.microsoft.com/office/drawing/2014/main" id="{228A4003-BDD2-566E-FE6F-F965A97BBD2D}"/>
              </a:ext>
            </a:extLst>
          </p:cNvPr>
          <p:cNvSpPr txBox="1"/>
          <p:nvPr/>
        </p:nvSpPr>
        <p:spPr>
          <a:xfrm>
            <a:off x="906011" y="2119119"/>
            <a:ext cx="9655728" cy="2542363"/>
          </a:xfrm>
          <a:prstGeom prst="rect">
            <a:avLst/>
          </a:prstGeom>
          <a:noFill/>
        </p:spPr>
        <p:txBody>
          <a:bodyPr wrap="square">
            <a:spAutoFit/>
          </a:bodyPr>
          <a:lstStyle/>
          <a:p>
            <a:pPr marL="285750" indent="-285750">
              <a:lnSpc>
                <a:spcPct val="150000"/>
              </a:lnSpc>
              <a:buClr>
                <a:srgbClr val="336791"/>
              </a:buClr>
              <a:buFont typeface="Wingdings" panose="05000000000000000000" pitchFamily="2" charset="2"/>
              <a:buChar char="§"/>
            </a:pPr>
            <a:r>
              <a:rPr lang="es-PE" dirty="0"/>
              <a:t>Diseño lógico: Decidir sobre el esquema de la base de datos. El diseño de la base de datos requiere que encontremos una "buena" colección de relaciones.</a:t>
            </a:r>
          </a:p>
          <a:p>
            <a:pPr marL="742950" lvl="1" indent="-285750">
              <a:lnSpc>
                <a:spcPct val="150000"/>
              </a:lnSpc>
              <a:buClr>
                <a:srgbClr val="336791"/>
              </a:buClr>
              <a:buFont typeface="Wingdings" panose="05000000000000000000" pitchFamily="2" charset="2"/>
              <a:buChar char="v"/>
            </a:pPr>
            <a:r>
              <a:rPr lang="es-PE" dirty="0"/>
              <a:t>Decisión empresarial – ¿Qué atributos debemos registrar en la base de datos?</a:t>
            </a:r>
          </a:p>
          <a:p>
            <a:pPr marL="742950" lvl="1" indent="-285750">
              <a:lnSpc>
                <a:spcPct val="150000"/>
              </a:lnSpc>
              <a:buClr>
                <a:srgbClr val="336791"/>
              </a:buClr>
              <a:buFont typeface="Wingdings" panose="05000000000000000000" pitchFamily="2" charset="2"/>
              <a:buChar char="v"/>
            </a:pPr>
            <a:r>
              <a:rPr lang="es-PE" dirty="0"/>
              <a:t>Decisión informática: ¿Qué esquemas de relación debemos tener y cómo se deben distribuir los atributos entre los diversos esquemas de relación?</a:t>
            </a:r>
          </a:p>
          <a:p>
            <a:pPr marL="285750" indent="-285750">
              <a:lnSpc>
                <a:spcPct val="150000"/>
              </a:lnSpc>
              <a:buClr>
                <a:srgbClr val="336791"/>
              </a:buClr>
              <a:buFont typeface="Wingdings" panose="05000000000000000000" pitchFamily="2" charset="2"/>
              <a:buChar char="§"/>
            </a:pPr>
            <a:r>
              <a:rPr lang="es-PE" dirty="0"/>
              <a:t>Diseño físico: Decidir sobre el diseño físico de la base de datos</a:t>
            </a:r>
          </a:p>
        </p:txBody>
      </p:sp>
      <p:sp>
        <p:nvSpPr>
          <p:cNvPr id="8" name="CuadroTexto 7">
            <a:extLst>
              <a:ext uri="{FF2B5EF4-FFF2-40B4-BE49-F238E27FC236}">
                <a16:creationId xmlns:a16="http://schemas.microsoft.com/office/drawing/2014/main" id="{B789905E-66D7-D51F-B4A9-74FD42357189}"/>
              </a:ext>
            </a:extLst>
          </p:cNvPr>
          <p:cNvSpPr txBox="1"/>
          <p:nvPr/>
        </p:nvSpPr>
        <p:spPr>
          <a:xfrm>
            <a:off x="906011" y="1382285"/>
            <a:ext cx="9655728" cy="646331"/>
          </a:xfrm>
          <a:prstGeom prst="rect">
            <a:avLst/>
          </a:prstGeom>
          <a:noFill/>
        </p:spPr>
        <p:txBody>
          <a:bodyPr wrap="square">
            <a:spAutoFit/>
          </a:bodyPr>
          <a:lstStyle/>
          <a:p>
            <a:pPr>
              <a:buClr>
                <a:srgbClr val="336791"/>
              </a:buClr>
            </a:pPr>
            <a:r>
              <a:rPr lang="es-MX" dirty="0"/>
              <a:t>E</a:t>
            </a:r>
            <a:r>
              <a:rPr lang="es-PE" dirty="0"/>
              <a:t>l diseño de la base de datos es el proceso donde se modelan los datos y relaciones que tendrá nuestra base de datos, tiene 2 fases:</a:t>
            </a:r>
          </a:p>
        </p:txBody>
      </p:sp>
      <p:cxnSp>
        <p:nvCxnSpPr>
          <p:cNvPr id="11" name="Conector recto de flecha 10">
            <a:extLst>
              <a:ext uri="{FF2B5EF4-FFF2-40B4-BE49-F238E27FC236}">
                <a16:creationId xmlns:a16="http://schemas.microsoft.com/office/drawing/2014/main" id="{9773BD3B-E681-7232-42B9-4D266BDDD13A}"/>
              </a:ext>
            </a:extLst>
          </p:cNvPr>
          <p:cNvCxnSpPr/>
          <p:nvPr/>
        </p:nvCxnSpPr>
        <p:spPr>
          <a:xfrm>
            <a:off x="201336" y="2390862"/>
            <a:ext cx="6375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1937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88FFA-A304-6CA2-7AF1-04523D9CDBBB}"/>
              </a:ext>
            </a:extLst>
          </p:cNvPr>
          <p:cNvSpPr>
            <a:spLocks noGrp="1"/>
          </p:cNvSpPr>
          <p:nvPr>
            <p:ph type="title"/>
          </p:nvPr>
        </p:nvSpPr>
        <p:spPr/>
        <p:txBody>
          <a:bodyPr>
            <a:normAutofit fontScale="90000"/>
          </a:bodyPr>
          <a:lstStyle/>
          <a:p>
            <a:r>
              <a:rPr lang="es-MX" dirty="0"/>
              <a:t>Diseño de bases de datos – Diseño lógico</a:t>
            </a:r>
            <a:endParaRPr lang="es-PE" dirty="0"/>
          </a:p>
        </p:txBody>
      </p:sp>
      <p:sp>
        <p:nvSpPr>
          <p:cNvPr id="4" name="Marcador de número de diapositiva 3">
            <a:extLst>
              <a:ext uri="{FF2B5EF4-FFF2-40B4-BE49-F238E27FC236}">
                <a16:creationId xmlns:a16="http://schemas.microsoft.com/office/drawing/2014/main" id="{25A2E491-DAC4-DC43-A5DA-85886942B485}"/>
              </a:ext>
            </a:extLst>
          </p:cNvPr>
          <p:cNvSpPr>
            <a:spLocks noGrp="1"/>
          </p:cNvSpPr>
          <p:nvPr>
            <p:ph type="sldNum" sz="quarter" idx="12"/>
          </p:nvPr>
        </p:nvSpPr>
        <p:spPr/>
        <p:txBody>
          <a:bodyPr/>
          <a:lstStyle/>
          <a:p>
            <a:fld id="{2696BA38-4B7D-487F-9F58-28620E8B4EE3}" type="slidenum">
              <a:rPr lang="es-PE" smtClean="0"/>
              <a:t>9</a:t>
            </a:fld>
            <a:endParaRPr lang="es-PE"/>
          </a:p>
        </p:txBody>
      </p:sp>
      <p:sp>
        <p:nvSpPr>
          <p:cNvPr id="8" name="CuadroTexto 7">
            <a:extLst>
              <a:ext uri="{FF2B5EF4-FFF2-40B4-BE49-F238E27FC236}">
                <a16:creationId xmlns:a16="http://schemas.microsoft.com/office/drawing/2014/main" id="{B789905E-66D7-D51F-B4A9-74FD42357189}"/>
              </a:ext>
            </a:extLst>
          </p:cNvPr>
          <p:cNvSpPr txBox="1"/>
          <p:nvPr/>
        </p:nvSpPr>
        <p:spPr>
          <a:xfrm>
            <a:off x="645952" y="1172561"/>
            <a:ext cx="9655728" cy="646331"/>
          </a:xfrm>
          <a:prstGeom prst="rect">
            <a:avLst/>
          </a:prstGeom>
          <a:noFill/>
        </p:spPr>
        <p:txBody>
          <a:bodyPr wrap="square">
            <a:spAutoFit/>
          </a:bodyPr>
          <a:lstStyle/>
          <a:p>
            <a:pPr>
              <a:buClr>
                <a:srgbClr val="336791"/>
              </a:buClr>
            </a:pPr>
            <a:r>
              <a:rPr lang="es-MX" dirty="0"/>
              <a:t>Para poder realizar un buen diseño lógico de la base de datos es necesario tener en cuenta los objetivos de un diseño lógico:</a:t>
            </a:r>
            <a:endParaRPr lang="es-PE" dirty="0"/>
          </a:p>
        </p:txBody>
      </p:sp>
      <p:sp>
        <p:nvSpPr>
          <p:cNvPr id="9" name="CuadroTexto 8">
            <a:extLst>
              <a:ext uri="{FF2B5EF4-FFF2-40B4-BE49-F238E27FC236}">
                <a16:creationId xmlns:a16="http://schemas.microsoft.com/office/drawing/2014/main" id="{87E5D53D-1E00-BA9E-E36D-DD5DA38BEF83}"/>
              </a:ext>
            </a:extLst>
          </p:cNvPr>
          <p:cNvSpPr txBox="1"/>
          <p:nvPr/>
        </p:nvSpPr>
        <p:spPr>
          <a:xfrm>
            <a:off x="645952" y="2038254"/>
            <a:ext cx="8204433" cy="1676741"/>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s-MX" dirty="0"/>
              <a:t>Minimizar la redundancia de los datos.</a:t>
            </a:r>
          </a:p>
          <a:p>
            <a:pPr marL="285750" indent="-285750">
              <a:lnSpc>
                <a:spcPct val="200000"/>
              </a:lnSpc>
              <a:buFont typeface="Arial" panose="020B0604020202020204" pitchFamily="34" charset="0"/>
              <a:buChar char="•"/>
            </a:pPr>
            <a:r>
              <a:rPr lang="es-MX" dirty="0"/>
              <a:t>Disminuir problemas de actualización de los datos en las tablas.</a:t>
            </a:r>
          </a:p>
          <a:p>
            <a:pPr marL="285750" indent="-285750">
              <a:lnSpc>
                <a:spcPct val="200000"/>
              </a:lnSpc>
              <a:buFont typeface="Arial" panose="020B0604020202020204" pitchFamily="34" charset="0"/>
              <a:buChar char="•"/>
            </a:pPr>
            <a:r>
              <a:rPr lang="es-MX" dirty="0"/>
              <a:t>Proteger la integridad de datos.</a:t>
            </a:r>
            <a:endParaRPr lang="es-PE" dirty="0"/>
          </a:p>
        </p:txBody>
      </p:sp>
    </p:spTree>
    <p:extLst>
      <p:ext uri="{BB962C8B-B14F-4D97-AF65-F5344CB8AC3E}">
        <p14:creationId xmlns:p14="http://schemas.microsoft.com/office/powerpoint/2010/main" val="188774534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ón1" id="{4156F4C1-ECE8-4065-9174-CBC1D967D189}" vid="{9196AB18-C879-4330-8C19-50FF07B6AEC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NIXVOID_Presentation_template</Template>
  <TotalTime>935</TotalTime>
  <Words>1279</Words>
  <Application>Microsoft Office PowerPoint</Application>
  <PresentationFormat>Panorámica</PresentationFormat>
  <Paragraphs>166</Paragraphs>
  <Slides>23</Slides>
  <Notes>0</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23</vt:i4>
      </vt:variant>
    </vt:vector>
  </HeadingPairs>
  <TitlesOfParts>
    <vt:vector size="31" baseType="lpstr">
      <vt:lpstr>Arial</vt:lpstr>
      <vt:lpstr>Calibri</vt:lpstr>
      <vt:lpstr>Consolas</vt:lpstr>
      <vt:lpstr>Fira Code</vt:lpstr>
      <vt:lpstr>Fira Code Medium</vt:lpstr>
      <vt:lpstr>Wingdings</vt:lpstr>
      <vt:lpstr>Tema de Office</vt:lpstr>
      <vt:lpstr>Worksheet</vt:lpstr>
      <vt:lpstr>Presentación de PowerPoint</vt:lpstr>
      <vt:lpstr>Presentación de PowerPoint</vt:lpstr>
      <vt:lpstr>¿Qué es un base de datos? - Conceptos</vt:lpstr>
      <vt:lpstr>¿Qué es un base de datos? - Aplicaciones</vt:lpstr>
      <vt:lpstr>¿Qué es un base de datos? – Tipos de BD</vt:lpstr>
      <vt:lpstr>¿Qué es un base de datos? – BD Relacionales</vt:lpstr>
      <vt:lpstr>Presentación de PowerPoint</vt:lpstr>
      <vt:lpstr>Diseño de bases de datos</vt:lpstr>
      <vt:lpstr>Diseño de bases de datos – Diseño lógico</vt:lpstr>
      <vt:lpstr>Diseño de bases de datos – Diseño lógico</vt:lpstr>
      <vt:lpstr>Diseño de bases de datos – Diseño lógico</vt:lpstr>
      <vt:lpstr>Diseño de bases de datos – Keys</vt:lpstr>
      <vt:lpstr>Diseño de bases de datos – Relación 1:1</vt:lpstr>
      <vt:lpstr>Diseño de bases de datos – Relación 1:M</vt:lpstr>
      <vt:lpstr>Diseño de bases de datos – Relación M:M</vt:lpstr>
      <vt:lpstr>Diseño de bases de datos – Relación M:M</vt:lpstr>
      <vt:lpstr>Diseño de bases de datos – Normalización</vt:lpstr>
      <vt:lpstr>Diseño de bases de datos – Normalización</vt:lpstr>
      <vt:lpstr>Diseño de bases de datos – Normalización</vt:lpstr>
      <vt:lpstr>Diseño de bases de datos – Normalización</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David Yancehuallpa Quispe</dc:creator>
  <cp:lastModifiedBy>David Yancehuallpa Quispe</cp:lastModifiedBy>
  <cp:revision>19</cp:revision>
  <dcterms:created xsi:type="dcterms:W3CDTF">2022-08-14T07:08:50Z</dcterms:created>
  <dcterms:modified xsi:type="dcterms:W3CDTF">2022-08-22T21:47:49Z</dcterms:modified>
</cp:coreProperties>
</file>