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1" r:id="rId4"/>
    <p:sldId id="272" r:id="rId5"/>
    <p:sldId id="273" r:id="rId6"/>
    <p:sldId id="275" r:id="rId7"/>
    <p:sldId id="276" r:id="rId8"/>
    <p:sldId id="274" r:id="rId9"/>
    <p:sldId id="277" r:id="rId10"/>
    <p:sldId id="278" r:id="rId11"/>
    <p:sldId id="279" r:id="rId12"/>
    <p:sldId id="281" r:id="rId13"/>
    <p:sldId id="280" r:id="rId14"/>
    <p:sldId id="282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40434D"/>
    <a:srgbClr val="336791"/>
    <a:srgbClr val="ECA715"/>
    <a:srgbClr val="F3B00F"/>
    <a:srgbClr val="484F59"/>
    <a:srgbClr val="444B54"/>
    <a:srgbClr val="82804D"/>
    <a:srgbClr val="D0B000"/>
    <a:srgbClr val="837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8081CB9-6611-7087-60AB-E5093B7ABA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1DC2D-15A2-4B40-AE91-366899B055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681ED-A9C7-4095-8315-26FE0ED3D984}" type="datetimeFigureOut">
              <a:rPr lang="es-PE" smtClean="0"/>
              <a:t>25/08/2022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AA5D41-02D5-B274-CC38-5D2D18F9B2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2E04C7-7656-C6AD-3319-DF7619F86C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E9A6A-A605-47CE-B738-52799E1A37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4030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B788-35F0-4EB2-9B5F-85F9CCE159E8}" type="datetimeFigureOut">
              <a:rPr lang="es-PE" smtClean="0"/>
              <a:t>25/08/2022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A9AFA-0D22-404D-89B0-482A3E6F72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994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C989A-3100-B2B4-5C32-C2D639F2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2AA57A-60E8-C175-B24A-5A4F949B5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3F1F35-E531-0BD2-4E0F-B64AAF79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0F29B9-EC76-4775-BB4A-774803E04420}" type="datetime1">
              <a:rPr lang="es-PE" smtClean="0"/>
              <a:t>25/08/2022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6B971-4486-6AD0-1174-D2A125F8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B7ED07-B96D-0376-254D-201D19C4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392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852B1-C78E-F444-738A-C5B9308E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082ABC-F189-F99F-D79B-D1D9BA978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ECC400-DD63-7260-9217-0B9AA54B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E753E3-6CD2-4360-BB55-EF26BD024005}" type="datetime1">
              <a:rPr lang="es-PE" smtClean="0"/>
              <a:t>25/08/2022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0C6584-BF16-5248-47D6-140014EE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0FBD85-88A1-79F9-0CD0-57946EBB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257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8D1AB6-35F4-E72E-BB00-F2C9FFFAF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81BDD9-A976-D4DB-DDE5-14FE917FD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E841EE-15F4-ABA5-4F36-5BDFB986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52946-6263-41C9-8D70-0E880AEBC576}" type="datetime1">
              <a:rPr lang="es-PE" smtClean="0"/>
              <a:t>25/08/2022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BB357A-1EF8-1571-9874-DAEAE9E5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A21439-2CEE-A649-E736-21200896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028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C7067-9472-DF01-119F-3F07ACFC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A50D87-571B-E481-7745-E0BE8D81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2598DA-1544-FD72-321C-3A6F7440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184D5-70D2-43B6-8F7F-928D5DD9981A}" type="datetime1">
              <a:rPr lang="es-PE" smtClean="0"/>
              <a:t>25/08/2022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34D76E-5734-B6D1-3047-451E4125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63E63-03EF-EC68-3EA6-6DAB9AB5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755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6A843-03F6-539C-4A34-570E327A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5C7B5A-53E0-B86C-4526-73FA4F76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FA281-4919-3A28-C701-16D6649C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97B964-A55D-4EEA-99DB-C049F204C87D}" type="datetime1">
              <a:rPr lang="es-PE" smtClean="0"/>
              <a:t>25/08/2022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98BA54-34F9-1188-2C44-59827EB8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70B25-C3C7-AD47-5695-BDB65082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282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E7F84-98A4-A69F-275D-139FE2D6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6C052-4A62-BC90-745B-BCBD984FB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953E1E-D3D8-5112-E6E8-711A74A58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7D0CED-F6F0-C2F6-B97D-A641FAA2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9AF23E-B2F5-47EC-89EB-E68E6856BA43}" type="datetime1">
              <a:rPr lang="es-PE" smtClean="0"/>
              <a:t>25/08/2022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8A8F25-7504-B403-449C-29B56B9B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FE6702-03F8-D90A-775F-1CCB180E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695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EC715-AE90-4576-0C2B-B99058AF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FEFE1-EB01-7A47-F6E0-DCA33EF7C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13E4F8-7895-B3E8-95C5-AD8C639C7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D9E667-40E8-B34C-AABC-6B140DA6F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EE0A87-F285-BB91-B046-F461925AE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6157C5-56EE-6C37-5325-A14616C1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5F21E0-97EF-4CD5-B51F-A5559BB4EA21}" type="datetime1">
              <a:rPr lang="es-PE" smtClean="0"/>
              <a:t>25/08/2022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0D2AAF-D6BF-FFA4-9C19-9CA23D3C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2FFB64-4A40-EE41-066B-2A86CABC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341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D2BC0-E74E-603D-31EC-78C29BF5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1C6C99-703F-DBF5-A5B4-37E9BC7B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74F692-D94E-4F87-981E-9AC8378A0052}" type="datetime1">
              <a:rPr lang="es-PE" smtClean="0"/>
              <a:t>25/08/2022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066D0D-30A6-1D58-E27B-110FB4F4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269ABA-B542-D895-F78D-191F65D6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687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AEF26D-C4FB-D420-8D65-E4908469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77A578-5F87-4661-A88B-AC70D4B2152D}" type="datetime1">
              <a:rPr lang="es-PE" smtClean="0"/>
              <a:t>25/08/2022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D965A3-407C-BDC6-2124-5D26E441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1F9A1E-0624-02CE-79E5-AAB87C9A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585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E1047-E860-31A0-9EF2-6C3797BC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255C1-6111-01E0-FD93-96EC0E7D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BEF9DC-EA1A-96FB-A412-9978CB8F0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B86C09-88C3-AB00-6E57-7B36F7F7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04D5FB-706E-42B9-B8FA-54B8575D362D}" type="datetime1">
              <a:rPr lang="es-PE" smtClean="0"/>
              <a:t>25/08/2022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8A848-5956-72A8-846A-A55F8307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5D8A19-8A2A-2215-7028-3A7ED43D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419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9D845-327D-583A-33D0-C4744977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DA3CF7-C800-5E89-A415-9648E31B4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FB9151-9AC9-2DAA-3988-EE8D07551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0FB668-63C1-FED1-FCF6-516EF4CB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449A80-82F0-4F56-BBA2-22C8AB26A557}" type="datetime1">
              <a:rPr lang="es-PE" smtClean="0"/>
              <a:t>25/08/2022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83F18F-5011-8A84-2BBF-CF9714A6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2ABCB4-8EFC-B6D6-C4FB-47424753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494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83EFA39-6B9D-1953-1851-7AB479458E03}"/>
              </a:ext>
            </a:extLst>
          </p:cNvPr>
          <p:cNvSpPr/>
          <p:nvPr userDrawn="1"/>
        </p:nvSpPr>
        <p:spPr>
          <a:xfrm flipH="1">
            <a:off x="8386617" y="6311900"/>
            <a:ext cx="3805383" cy="546100"/>
          </a:xfrm>
          <a:prstGeom prst="rect">
            <a:avLst/>
          </a:prstGeom>
          <a:solidFill>
            <a:srgbClr val="40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DE40D3-672B-E7C6-8ED8-F1C869EC88A7}"/>
              </a:ext>
            </a:extLst>
          </p:cNvPr>
          <p:cNvSpPr/>
          <p:nvPr userDrawn="1"/>
        </p:nvSpPr>
        <p:spPr>
          <a:xfrm flipH="1">
            <a:off x="-3" y="6311900"/>
            <a:ext cx="8386620" cy="546100"/>
          </a:xfrm>
          <a:prstGeom prst="rect">
            <a:avLst/>
          </a:prstGeom>
          <a:solidFill>
            <a:srgbClr val="D3D3D3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57A0C4-D1C3-83EC-1CDA-B4BAC41C6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9283D-A59B-B826-0DC3-794CAD408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6442BC-642B-4297-59E0-F80D530BB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7DDB250-7DE6-BDC4-180F-ED8549E15740}"/>
              </a:ext>
            </a:extLst>
          </p:cNvPr>
          <p:cNvSpPr/>
          <p:nvPr userDrawn="1"/>
        </p:nvSpPr>
        <p:spPr>
          <a:xfrm>
            <a:off x="0" y="0"/>
            <a:ext cx="12192000" cy="546100"/>
          </a:xfrm>
          <a:prstGeom prst="rect">
            <a:avLst/>
          </a:prstGeom>
          <a:solidFill>
            <a:srgbClr val="F3B00F"/>
          </a:solidFill>
          <a:ln>
            <a:solidFill>
              <a:srgbClr val="D0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b="1" dirty="0">
              <a:solidFill>
                <a:srgbClr val="484F59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F35FD1-AC2D-4EE5-4D99-F22782BD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45" y="106795"/>
            <a:ext cx="12215090" cy="317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err="1"/>
              <a:t>Topic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2C4B6BF-B3E0-B0BC-8266-50AAA83F54A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32" y="468702"/>
            <a:ext cx="1374868" cy="10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7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444B54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yde.net/convenciones-de-nombres-de-bases-de-datos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xvoid-team/talleres-nixvoid/tree/master/PostgreSQL" TargetMode="External"/><Relationship Id="rId2" Type="http://schemas.openxmlformats.org/officeDocument/2006/relationships/hyperlink" Target="https://www.postgresqltutorial.com/postgresql-tutorial/postgresql-change-column-typ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about" TargetMode="External"/><Relationship Id="rId2" Type="http://schemas.openxmlformats.org/officeDocument/2006/relationships/hyperlink" Target="https://en.wikipedia.org/wiki/ACI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share.io/postgresql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hcloud.com/es/lp/postgresql-defini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datatyp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ostgresql-cheat-sheet/" TargetMode="External"/><Relationship Id="rId2" Type="http://schemas.openxmlformats.org/officeDocument/2006/relationships/hyperlink" Target="https://www.postgresql.org/docs/current/datatyp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8E44810-CFCF-28A5-2303-58960024D6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6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31A07D2-98BA-F42E-DF22-23C5D6A1A5CD}"/>
              </a:ext>
            </a:extLst>
          </p:cNvPr>
          <p:cNvSpPr/>
          <p:nvPr/>
        </p:nvSpPr>
        <p:spPr>
          <a:xfrm>
            <a:off x="5337109" y="2603241"/>
            <a:ext cx="5589038" cy="2438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675C4C-134B-55F7-52D8-EC5DA5C1AD24}"/>
              </a:ext>
            </a:extLst>
          </p:cNvPr>
          <p:cNvSpPr txBox="1"/>
          <p:nvPr/>
        </p:nvSpPr>
        <p:spPr>
          <a:xfrm>
            <a:off x="6096000" y="2318596"/>
            <a:ext cx="5519678" cy="243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s-MX" b="1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SESIÓN 02:</a:t>
            </a:r>
          </a:p>
          <a:p>
            <a:pPr>
              <a:lnSpc>
                <a:spcPct val="300000"/>
              </a:lnSpc>
            </a:pPr>
            <a:r>
              <a:rPr lang="es-MX" b="1" u="sng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Introducción a PostgreSQL</a:t>
            </a:r>
          </a:p>
          <a:p>
            <a:pPr>
              <a:lnSpc>
                <a:spcPct val="300000"/>
              </a:lnSpc>
            </a:pPr>
            <a:r>
              <a:rPr lang="es-MX" b="1" u="sng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Manejo de tablas</a:t>
            </a:r>
            <a:endParaRPr lang="es-PE" b="1" u="sng" dirty="0">
              <a:latin typeface="Fira Code Medium" pitchFamily="1" charset="0"/>
              <a:ea typeface="Fira Code Medium" pitchFamily="1" charset="0"/>
              <a:cs typeface="Fira Code Medium" pitchFamily="1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A802978-D5FB-F7C5-4B16-B99A88514A50}"/>
              </a:ext>
            </a:extLst>
          </p:cNvPr>
          <p:cNvSpPr txBox="1"/>
          <p:nvPr/>
        </p:nvSpPr>
        <p:spPr>
          <a:xfrm>
            <a:off x="762468" y="1492898"/>
            <a:ext cx="3392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BASES DE DATOS CON POSTGRESQL</a:t>
            </a:r>
            <a:endParaRPr lang="es-PE" sz="1400" b="1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2DB78D-6141-241B-A40B-7CC5BCF2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1</a:t>
            </a:fld>
            <a:endParaRPr lang="es-PE"/>
          </a:p>
        </p:txBody>
      </p:sp>
      <p:pic>
        <p:nvPicPr>
          <p:cNvPr id="2050" name="Picture 2" descr="PostgreSQL - Wikipedia, la enciclopedia libre">
            <a:extLst>
              <a:ext uri="{FF2B5EF4-FFF2-40B4-BE49-F238E27FC236}">
                <a16:creationId xmlns:a16="http://schemas.microsoft.com/office/drawing/2014/main" id="{E13EFA56-016A-FC1F-CD36-5D4659E9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48" y="2253132"/>
            <a:ext cx="2491556" cy="256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 descr="Base de datos">
            <a:extLst>
              <a:ext uri="{FF2B5EF4-FFF2-40B4-BE49-F238E27FC236}">
                <a16:creationId xmlns:a16="http://schemas.microsoft.com/office/drawing/2014/main" id="{7F89DF9E-3020-7DB9-D8AD-EC9236BF0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4760" y="3429000"/>
            <a:ext cx="540000" cy="540000"/>
          </a:xfrm>
          <a:prstGeom prst="rect">
            <a:avLst/>
          </a:prstGeom>
        </p:spPr>
      </p:pic>
      <p:pic>
        <p:nvPicPr>
          <p:cNvPr id="9" name="Gráfico 8" descr="Investigación">
            <a:extLst>
              <a:ext uri="{FF2B5EF4-FFF2-40B4-BE49-F238E27FC236}">
                <a16:creationId xmlns:a16="http://schemas.microsoft.com/office/drawing/2014/main" id="{9324CF80-B809-EDDD-B7E8-9400A22EF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6000" y="426373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0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E2716-AA7F-1EFD-1255-48ACAB49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Creación de tablas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FB76AE5-9B23-5E24-AA7F-A1A49FC1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10</a:t>
            </a:fld>
            <a:endParaRPr lang="es-PE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3AB901E-9569-3A0A-BE3F-96868F86C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33" y="2248250"/>
            <a:ext cx="5455334" cy="307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5C6FF32-4751-6AF2-36D9-E81FB48BA7CC}"/>
              </a:ext>
            </a:extLst>
          </p:cNvPr>
          <p:cNvSpPr txBox="1"/>
          <p:nvPr/>
        </p:nvSpPr>
        <p:spPr>
          <a:xfrm>
            <a:off x="645952" y="1172561"/>
            <a:ext cx="9655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b="1" dirty="0">
                <a:solidFill>
                  <a:srgbClr val="33679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Vamos a poner en practica lo aprendido </a:t>
            </a:r>
            <a:r>
              <a:rPr lang="es-MX" b="1" dirty="0">
                <a:solidFill>
                  <a:srgbClr val="33679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</a:t>
            </a:r>
            <a:endParaRPr lang="es-PE" b="1" dirty="0">
              <a:solidFill>
                <a:srgbClr val="33679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CF00D31-B83E-4B0D-B048-90E658C123BA}"/>
              </a:ext>
            </a:extLst>
          </p:cNvPr>
          <p:cNvSpPr txBox="1"/>
          <p:nvPr/>
        </p:nvSpPr>
        <p:spPr>
          <a:xfrm>
            <a:off x="570452" y="6381873"/>
            <a:ext cx="7256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https://styde.net/convenciones-de-nombres-de-bases-de-datos/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0159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– </a:t>
            </a:r>
            <a:r>
              <a:rPr lang="es-PE" sz="2200" dirty="0"/>
              <a:t>Alteración de tablas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11</a:t>
            </a:fld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ED6151-8284-A3D0-0737-81A81E246C6F}"/>
              </a:ext>
            </a:extLst>
          </p:cNvPr>
          <p:cNvSpPr txBox="1"/>
          <p:nvPr/>
        </p:nvSpPr>
        <p:spPr>
          <a:xfrm>
            <a:off x="2677486" y="1979150"/>
            <a:ext cx="6837027" cy="369332"/>
          </a:xfrm>
          <a:prstGeom prst="rect">
            <a:avLst/>
          </a:prstGeom>
          <a:solidFill>
            <a:srgbClr val="40434D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ALTER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nombre_table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acccion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7550EA-0033-5556-35DC-71A8E57D23CE}"/>
              </a:ext>
            </a:extLst>
          </p:cNvPr>
          <p:cNvSpPr txBox="1"/>
          <p:nvPr/>
        </p:nvSpPr>
        <p:spPr>
          <a:xfrm>
            <a:off x="645952" y="1172561"/>
            <a:ext cx="9655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Para alterar la estructura de una tabla debes de usar la instrucción </a:t>
            </a:r>
            <a:r>
              <a:rPr lang="es-MX" sz="1600" dirty="0">
                <a:highlight>
                  <a:srgbClr val="D3D3D3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ALTER TABLE</a:t>
            </a:r>
          </a:p>
          <a:p>
            <a:pPr>
              <a:buClr>
                <a:srgbClr val="336791"/>
              </a:buClr>
            </a:pPr>
            <a:r>
              <a:rPr lang="es-MX" dirty="0"/>
              <a:t>La sintaxis básica para la modificación o alteración de una tabla es la siguiente: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72837AB-12E1-9E1F-7AAC-1F660C80E5E9}"/>
              </a:ext>
            </a:extLst>
          </p:cNvPr>
          <p:cNvSpPr txBox="1"/>
          <p:nvPr/>
        </p:nvSpPr>
        <p:spPr>
          <a:xfrm>
            <a:off x="645952" y="2775756"/>
            <a:ext cx="10578518" cy="276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sz="1600" dirty="0"/>
              <a:t>PostgreSQL nos da las siguientes posibles acciones:</a:t>
            </a:r>
          </a:p>
          <a:p>
            <a:pPr>
              <a:buClr>
                <a:srgbClr val="336791"/>
              </a:buClr>
            </a:pPr>
            <a:endParaRPr lang="es-MX" sz="1600" dirty="0"/>
          </a:p>
          <a:p>
            <a:pPr marL="342900" indent="-342900">
              <a:lnSpc>
                <a:spcPct val="150000"/>
              </a:lnSpc>
              <a:buClr>
                <a:srgbClr val="336791"/>
              </a:buClr>
              <a:buFont typeface="+mj-lt"/>
              <a:buAutoNum type="arabicPeriod"/>
            </a:pPr>
            <a:r>
              <a:rPr lang="es-MX" sz="1600" dirty="0"/>
              <a:t>Añadir una columna</a:t>
            </a:r>
          </a:p>
          <a:p>
            <a:pPr marL="342900" indent="-342900">
              <a:lnSpc>
                <a:spcPct val="150000"/>
              </a:lnSpc>
              <a:buClr>
                <a:srgbClr val="336791"/>
              </a:buClr>
              <a:buFont typeface="+mj-lt"/>
              <a:buAutoNum type="arabicPeriod"/>
            </a:pPr>
            <a:r>
              <a:rPr lang="es-MX" sz="1600" dirty="0"/>
              <a:t>Renombrar una columna</a:t>
            </a:r>
          </a:p>
          <a:p>
            <a:pPr marL="342900" indent="-342900">
              <a:lnSpc>
                <a:spcPct val="150000"/>
              </a:lnSpc>
              <a:buClr>
                <a:srgbClr val="336791"/>
              </a:buClr>
              <a:buFont typeface="+mj-lt"/>
              <a:buAutoNum type="arabicPeriod"/>
            </a:pPr>
            <a:r>
              <a:rPr lang="es-MX" sz="1600" dirty="0"/>
              <a:t>Cambiar el tipo de dato de una columna [</a:t>
            </a:r>
            <a:r>
              <a:rPr lang="es-MX" sz="1600" dirty="0">
                <a:hlinkClick r:id="rId2"/>
              </a:rPr>
              <a:t>Recurso</a:t>
            </a:r>
            <a:r>
              <a:rPr lang="es-MX" sz="1600" dirty="0"/>
              <a:t>]</a:t>
            </a:r>
          </a:p>
          <a:p>
            <a:pPr marL="342900" indent="-342900">
              <a:lnSpc>
                <a:spcPct val="150000"/>
              </a:lnSpc>
              <a:buClr>
                <a:srgbClr val="336791"/>
              </a:buClr>
              <a:buFont typeface="+mj-lt"/>
              <a:buAutoNum type="arabicPeriod"/>
            </a:pPr>
            <a:r>
              <a:rPr lang="es-MX" sz="1600" dirty="0"/>
              <a:t>Eliminar una columna</a:t>
            </a:r>
          </a:p>
          <a:p>
            <a:pPr marL="342900" indent="-342900">
              <a:lnSpc>
                <a:spcPct val="150000"/>
              </a:lnSpc>
              <a:buClr>
                <a:srgbClr val="336791"/>
              </a:buClr>
              <a:buFont typeface="+mj-lt"/>
              <a:buAutoNum type="arabicPeriod"/>
            </a:pPr>
            <a:r>
              <a:rPr lang="es-MX" sz="1600" dirty="0"/>
              <a:t>Renombrar una tabla</a:t>
            </a:r>
          </a:p>
          <a:p>
            <a:pPr>
              <a:lnSpc>
                <a:spcPct val="150000"/>
              </a:lnSpc>
              <a:buClr>
                <a:srgbClr val="336791"/>
              </a:buClr>
            </a:pPr>
            <a:r>
              <a:rPr lang="es-MX" sz="1600" dirty="0"/>
              <a:t>[Revisar los ejemplos que se presentaran, estarán en el </a:t>
            </a:r>
            <a:r>
              <a:rPr lang="es-MX" sz="1600" dirty="0">
                <a:hlinkClick r:id="rId3"/>
              </a:rPr>
              <a:t>repositorio del curso </a:t>
            </a:r>
            <a:r>
              <a:rPr lang="es-MX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4490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– </a:t>
            </a:r>
            <a:r>
              <a:rPr lang="es-PE" sz="2200" dirty="0"/>
              <a:t>Alteración de tablas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12</a:t>
            </a:fld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24E263-05DF-2DC9-A82D-4E6598922681}"/>
              </a:ext>
            </a:extLst>
          </p:cNvPr>
          <p:cNvSpPr txBox="1"/>
          <p:nvPr/>
        </p:nvSpPr>
        <p:spPr>
          <a:xfrm>
            <a:off x="3042408" y="2017233"/>
            <a:ext cx="6107184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-- Ejemplo 1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ALTER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TABLE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nombre_tabla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ADD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COLUMN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nombre_columna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datatype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column_constraint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;</a:t>
            </a:r>
          </a:p>
          <a:p>
            <a:b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</a:br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-- Ejemplo 2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ALTER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TABLE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nombre_tabla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</a:p>
          <a:p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RENAME COLUMN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nombre_columna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TO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nuevo_nombre_columna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;</a:t>
            </a:r>
          </a:p>
          <a:p>
            <a:b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</a:br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/*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 Ejemplo 3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 Hay diferentes casos y pocas veces es usado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 https://www.postgresqltutorial.com/postgresql-tutorial/postgresql-change-column-type/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 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 */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-- Ejemplo 4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ALTER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TABLE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nombre_tabla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</a:p>
          <a:p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DROP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COLUMN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nombre_columna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;</a:t>
            </a:r>
          </a:p>
          <a:p>
            <a:b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</a:br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--Ejemplo 5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ALTER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TABLE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nombre_tabla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</a:p>
          <a:p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RENAME </a:t>
            </a:r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TO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nuevo_nombre_tabla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;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C295DF-A6AF-7789-6266-1E81A6B04248}"/>
              </a:ext>
            </a:extLst>
          </p:cNvPr>
          <p:cNvSpPr txBox="1"/>
          <p:nvPr/>
        </p:nvSpPr>
        <p:spPr>
          <a:xfrm>
            <a:off x="939567" y="1178226"/>
            <a:ext cx="6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La sintaxis para cada uno de las acciones es como la que sigue:</a:t>
            </a:r>
            <a:endParaRPr lang="es-MX" sz="1600" dirty="0">
              <a:highlight>
                <a:srgbClr val="D3D3D3"/>
              </a:highlight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9F54B77-88F5-E9B9-CCEB-194684A3AAE8}"/>
              </a:ext>
            </a:extLst>
          </p:cNvPr>
          <p:cNvSpPr txBox="1"/>
          <p:nvPr/>
        </p:nvSpPr>
        <p:spPr>
          <a:xfrm>
            <a:off x="3830972" y="5595451"/>
            <a:ext cx="4530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 err="1"/>
              <a:t>scripts_modificacion_tablas_sintaxis.sql</a:t>
            </a:r>
            <a:endParaRPr lang="es-MX" sz="1600" dirty="0">
              <a:highlight>
                <a:srgbClr val="D3D3D3"/>
              </a:highlight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80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8DDD8-CD83-FE82-B993-4EA59F79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400" dirty="0"/>
              <a:t>Introducción a PostgreSQL – </a:t>
            </a:r>
            <a:r>
              <a:rPr lang="es-PE" sz="2400" dirty="0"/>
              <a:t>Alteración de tablas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85B4C3C-9584-C7E7-DD83-9F7145CD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13</a:t>
            </a:fld>
            <a:endParaRPr lang="es-PE"/>
          </a:p>
        </p:txBody>
      </p:sp>
      <p:pic>
        <p:nvPicPr>
          <p:cNvPr id="1026" name="Picture 2" descr="vamo a programar - Buscar con Google | Pokemon, Pokemon go images, Pokemon  decal">
            <a:extLst>
              <a:ext uri="{FF2B5EF4-FFF2-40B4-BE49-F238E27FC236}">
                <a16:creationId xmlns:a16="http://schemas.microsoft.com/office/drawing/2014/main" id="{882E49B7-67DE-6F54-5448-667C0A65D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7"/>
          <a:stretch/>
        </p:blipFill>
        <p:spPr bwMode="auto">
          <a:xfrm>
            <a:off x="4263180" y="2157019"/>
            <a:ext cx="3665639" cy="34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66513DE-DFE8-3A0D-A4F1-5B81D586AB78}"/>
              </a:ext>
            </a:extLst>
          </p:cNvPr>
          <p:cNvSpPr txBox="1"/>
          <p:nvPr/>
        </p:nvSpPr>
        <p:spPr>
          <a:xfrm>
            <a:off x="645952" y="1172561"/>
            <a:ext cx="9655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b="1" dirty="0">
                <a:solidFill>
                  <a:srgbClr val="33679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Vamos a poner en practica lo aprendido </a:t>
            </a:r>
            <a:r>
              <a:rPr lang="es-MX" b="1" dirty="0">
                <a:solidFill>
                  <a:srgbClr val="33679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</a:t>
            </a:r>
            <a:endParaRPr lang="es-PE" b="1" dirty="0">
              <a:solidFill>
                <a:srgbClr val="33679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5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– </a:t>
            </a:r>
            <a:r>
              <a:rPr lang="es-PE" sz="2200" dirty="0"/>
              <a:t>Eliminación de tablas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14</a:t>
            </a:fld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ED6151-8284-A3D0-0737-81A81E246C6F}"/>
              </a:ext>
            </a:extLst>
          </p:cNvPr>
          <p:cNvSpPr txBox="1"/>
          <p:nvPr/>
        </p:nvSpPr>
        <p:spPr>
          <a:xfrm>
            <a:off x="2677486" y="1979150"/>
            <a:ext cx="6837027" cy="646331"/>
          </a:xfrm>
          <a:prstGeom prst="rect">
            <a:avLst/>
          </a:prstGeom>
          <a:solidFill>
            <a:srgbClr val="40434D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DROP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EXISTS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b="0" i="0" dirty="0" err="1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nombre_tabla</a:t>
            </a:r>
            <a:endParaRPr lang="en-US" b="0" i="0" dirty="0">
              <a:solidFill>
                <a:srgbClr val="E8E6E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CASCADE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| RESTRICT];</a:t>
            </a:r>
            <a:endParaRPr lang="en-US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7550EA-0033-5556-35DC-71A8E57D23CE}"/>
              </a:ext>
            </a:extLst>
          </p:cNvPr>
          <p:cNvSpPr txBox="1"/>
          <p:nvPr/>
        </p:nvSpPr>
        <p:spPr>
          <a:xfrm>
            <a:off x="645952" y="1172561"/>
            <a:ext cx="9655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Para eliminar una tabla se usa la instrucción </a:t>
            </a:r>
            <a:r>
              <a:rPr lang="es-MX" sz="1600" dirty="0">
                <a:highlight>
                  <a:srgbClr val="D3D3D3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DROP TABLE</a:t>
            </a:r>
          </a:p>
          <a:p>
            <a:pPr>
              <a:buClr>
                <a:srgbClr val="336791"/>
              </a:buClr>
            </a:pPr>
            <a:r>
              <a:rPr lang="es-MX" dirty="0"/>
              <a:t>La sintaxis básica para la eliminación de una tabla es la siguiente:</a:t>
            </a: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A162CD-F09E-05C1-9CE2-773F4ADD607F}"/>
              </a:ext>
            </a:extLst>
          </p:cNvPr>
          <p:cNvSpPr txBox="1"/>
          <p:nvPr/>
        </p:nvSpPr>
        <p:spPr>
          <a:xfrm>
            <a:off x="645952" y="3254429"/>
            <a:ext cx="9655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Para eliminar todos los datos de una tabla se usa la instrucción </a:t>
            </a:r>
            <a:r>
              <a:rPr lang="es-MX" sz="1600" dirty="0">
                <a:highlight>
                  <a:srgbClr val="D3D3D3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TRUNCATE TABLE</a:t>
            </a:r>
          </a:p>
          <a:p>
            <a:pPr>
              <a:buClr>
                <a:srgbClr val="336791"/>
              </a:buClr>
            </a:pPr>
            <a:r>
              <a:rPr lang="es-MX" dirty="0"/>
              <a:t>La sintaxis básica truncar una tabla es la siguiente: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0B10E6-F98C-ED11-4B20-398DDCF940D3}"/>
              </a:ext>
            </a:extLst>
          </p:cNvPr>
          <p:cNvSpPr txBox="1"/>
          <p:nvPr/>
        </p:nvSpPr>
        <p:spPr>
          <a:xfrm>
            <a:off x="2567729" y="4139223"/>
            <a:ext cx="7056539" cy="369332"/>
          </a:xfrm>
          <a:prstGeom prst="rect">
            <a:avLst/>
          </a:prstGeom>
          <a:solidFill>
            <a:srgbClr val="40434D"/>
          </a:solidFill>
        </p:spPr>
        <p:txBody>
          <a:bodyPr wrap="square">
            <a:spAutoFit/>
          </a:bodyPr>
          <a:lstStyle/>
          <a:p>
            <a:r>
              <a:rPr lang="es-PE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TRUNCATE</a:t>
            </a:r>
            <a:r>
              <a:rPr lang="es-PE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PE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s-PE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PE" b="0" i="0" dirty="0" err="1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nombre_tabla</a:t>
            </a:r>
            <a:r>
              <a:rPr lang="es-PE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CASCADE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| RESTRICT</a:t>
            </a:r>
            <a:r>
              <a:rPr lang="es-PE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];</a:t>
            </a:r>
            <a:endParaRPr lang="en-US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898EA10-E56E-BFEA-891A-9A3D476EF319}"/>
              </a:ext>
            </a:extLst>
          </p:cNvPr>
          <p:cNvSpPr txBox="1"/>
          <p:nvPr/>
        </p:nvSpPr>
        <p:spPr>
          <a:xfrm>
            <a:off x="739629" y="4747018"/>
            <a:ext cx="9655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>
                <a:highlight>
                  <a:srgbClr val="FFFF00"/>
                </a:highlight>
              </a:rPr>
              <a:t>Observación</a:t>
            </a:r>
            <a:r>
              <a:rPr lang="es-MX" dirty="0"/>
              <a:t>: esta instrucción es mucho más rápida que la instrucción </a:t>
            </a:r>
            <a:r>
              <a:rPr lang="es-MX" sz="1800" dirty="0">
                <a:highlight>
                  <a:srgbClr val="D3D3D3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DELETE </a:t>
            </a:r>
            <a:r>
              <a:rPr lang="es-MX" dirty="0"/>
              <a:t> debido a que no “escanea” cada uno de los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2906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9C6074D-5505-4711-7D87-79EC5256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2</a:t>
            </a:fld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19EAFC-783E-D586-172E-0A4C4D7B1DFA}"/>
              </a:ext>
            </a:extLst>
          </p:cNvPr>
          <p:cNvSpPr txBox="1"/>
          <p:nvPr/>
        </p:nvSpPr>
        <p:spPr>
          <a:xfrm>
            <a:off x="3418054" y="1383585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highlight>
                  <a:srgbClr val="ECA715"/>
                </a:highlight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Introducción a PostgreSQL</a:t>
            </a:r>
            <a:endParaRPr lang="es-PE" sz="2400" b="1" dirty="0">
              <a:solidFill>
                <a:schemeClr val="bg1"/>
              </a:solidFill>
              <a:highlight>
                <a:srgbClr val="ECA715"/>
              </a:highlight>
              <a:latin typeface="Fira Code Medium" pitchFamily="1" charset="0"/>
              <a:ea typeface="Fira Code Medium" pitchFamily="1" charset="0"/>
              <a:cs typeface="Fira Code Medium" pitchFamily="1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5DE04E-A8E6-5E30-217A-5208702C498E}"/>
              </a:ext>
            </a:extLst>
          </p:cNvPr>
          <p:cNvSpPr txBox="1"/>
          <p:nvPr/>
        </p:nvSpPr>
        <p:spPr>
          <a:xfrm>
            <a:off x="2744496" y="2049776"/>
            <a:ext cx="6180490" cy="206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s-MX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Beneficios de PostgreSQL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s-PE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Aplicaciones de PostgreSQL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s-PE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Tipos de datos en PostgreSQL</a:t>
            </a:r>
          </a:p>
        </p:txBody>
      </p:sp>
    </p:spTree>
    <p:extLst>
      <p:ext uri="{BB962C8B-B14F-4D97-AF65-F5344CB8AC3E}">
        <p14:creationId xmlns:p14="http://schemas.microsoft.com/office/powerpoint/2010/main" val="323533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- Beneficios</a:t>
            </a:r>
            <a:endParaRPr lang="es-PE" sz="2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3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89905E-66D7-D51F-B4A9-74FD42357189}"/>
              </a:ext>
            </a:extLst>
          </p:cNvPr>
          <p:cNvSpPr txBox="1"/>
          <p:nvPr/>
        </p:nvSpPr>
        <p:spPr>
          <a:xfrm>
            <a:off x="645952" y="1172561"/>
            <a:ext cx="9655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Beneficios de usar PostgreSQL:</a:t>
            </a: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B27E1C-5505-FDE1-0E0C-2BE893A75330}"/>
              </a:ext>
            </a:extLst>
          </p:cNvPr>
          <p:cNvSpPr txBox="1"/>
          <p:nvPr/>
        </p:nvSpPr>
        <p:spPr>
          <a:xfrm>
            <a:off x="645952" y="1920870"/>
            <a:ext cx="96557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MX" dirty="0"/>
              <a:t>Open </a:t>
            </a:r>
            <a:r>
              <a:rPr lang="es-MX" dirty="0" err="1"/>
              <a:t>Source</a:t>
            </a:r>
            <a:endParaRPr lang="es-MX" dirty="0"/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MX" dirty="0"/>
              <a:t>Cumple con los principios ACID [</a:t>
            </a:r>
            <a:r>
              <a:rPr lang="es-MX" dirty="0">
                <a:hlinkClick r:id="rId2"/>
              </a:rPr>
              <a:t>Recurso</a:t>
            </a:r>
            <a:r>
              <a:rPr lang="es-MX" dirty="0"/>
              <a:t>]</a:t>
            </a:r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MX" dirty="0"/>
              <a:t>Puede ser usado para guardar datos geoespaciales</a:t>
            </a:r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MX" dirty="0"/>
              <a:t>Cumple con 170 de los 179 </a:t>
            </a:r>
            <a:r>
              <a:rPr lang="es-MX" i="1" dirty="0" err="1"/>
              <a:t>features</a:t>
            </a:r>
            <a:r>
              <a:rPr lang="es-MX" dirty="0"/>
              <a:t> obligatorios para el estándar SQL (nadie tiene los 179)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0C8D2F-82C8-0AC1-7D3F-6782A12C6308}"/>
              </a:ext>
            </a:extLst>
          </p:cNvPr>
          <p:cNvSpPr txBox="1"/>
          <p:nvPr/>
        </p:nvSpPr>
        <p:spPr>
          <a:xfrm>
            <a:off x="645952" y="6381873"/>
            <a:ext cx="6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https://www.postgresql.org/about/</a:t>
            </a:r>
            <a:endParaRPr lang="es-PE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ACD30F4-100B-AA88-9122-0DC40FB7D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71" y="3888704"/>
            <a:ext cx="6509857" cy="172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1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- </a:t>
            </a:r>
            <a:r>
              <a:rPr lang="es-PE" sz="2200" dirty="0"/>
              <a:t>Aplicaciones de PostgreSQL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4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89905E-66D7-D51F-B4A9-74FD42357189}"/>
              </a:ext>
            </a:extLst>
          </p:cNvPr>
          <p:cNvSpPr txBox="1"/>
          <p:nvPr/>
        </p:nvSpPr>
        <p:spPr>
          <a:xfrm>
            <a:off x="645952" y="1172561"/>
            <a:ext cx="9655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Quienes usan PostgreSQL:</a:t>
            </a:r>
            <a:endParaRPr lang="es-PE" dirty="0"/>
          </a:p>
        </p:txBody>
      </p:sp>
      <p:pic>
        <p:nvPicPr>
          <p:cNvPr id="1026" name="Picture 2" descr="Uber">
            <a:extLst>
              <a:ext uri="{FF2B5EF4-FFF2-40B4-BE49-F238E27FC236}">
                <a16:creationId xmlns:a16="http://schemas.microsoft.com/office/drawing/2014/main" id="{7762A6EE-D81D-70AD-32FA-8B0CDB70B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27" y="230287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flix">
            <a:extLst>
              <a:ext uri="{FF2B5EF4-FFF2-40B4-BE49-F238E27FC236}">
                <a16:creationId xmlns:a16="http://schemas.microsoft.com/office/drawing/2014/main" id="{8D352CA9-49FD-C5E4-BAF4-76D4C1382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116" y="231739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stagram">
            <a:extLst>
              <a:ext uri="{FF2B5EF4-FFF2-40B4-BE49-F238E27FC236}">
                <a16:creationId xmlns:a16="http://schemas.microsoft.com/office/drawing/2014/main" id="{4A681783-7C7F-1101-4BEF-075839BB8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04" y="229020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tify">
            <a:extLst>
              <a:ext uri="{FF2B5EF4-FFF2-40B4-BE49-F238E27FC236}">
                <a16:creationId xmlns:a16="http://schemas.microsoft.com/office/drawing/2014/main" id="{CA946256-5B32-E4A0-036D-D74882453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116" y="397834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witch">
            <a:extLst>
              <a:ext uri="{FF2B5EF4-FFF2-40B4-BE49-F238E27FC236}">
                <a16:creationId xmlns:a16="http://schemas.microsoft.com/office/drawing/2014/main" id="{B34A7DA9-74AB-2869-7045-CF2B1D09E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04" y="385336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ddit">
            <a:extLst>
              <a:ext uri="{FF2B5EF4-FFF2-40B4-BE49-F238E27FC236}">
                <a16:creationId xmlns:a16="http://schemas.microsoft.com/office/drawing/2014/main" id="{4334458A-EB98-5621-AAA2-CE88A5041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27" y="397834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2AE22D-9530-BD21-1414-566E1B9B7282}"/>
              </a:ext>
            </a:extLst>
          </p:cNvPr>
          <p:cNvSpPr txBox="1"/>
          <p:nvPr/>
        </p:nvSpPr>
        <p:spPr>
          <a:xfrm>
            <a:off x="645952" y="6381873"/>
            <a:ext cx="6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8"/>
              </a:rPr>
              <a:t>https://stackshare.io/postgresql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2373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- </a:t>
            </a:r>
            <a:r>
              <a:rPr lang="es-PE" sz="2200" dirty="0"/>
              <a:t>Aplicaciones de PostgreSQL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5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89905E-66D7-D51F-B4A9-74FD42357189}"/>
              </a:ext>
            </a:extLst>
          </p:cNvPr>
          <p:cNvSpPr txBox="1"/>
          <p:nvPr/>
        </p:nvSpPr>
        <p:spPr>
          <a:xfrm>
            <a:off x="645952" y="1172561"/>
            <a:ext cx="9655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Sectores que usan PostgreSQL: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2AE22D-9530-BD21-1414-566E1B9B7282}"/>
              </a:ext>
            </a:extLst>
          </p:cNvPr>
          <p:cNvSpPr txBox="1"/>
          <p:nvPr/>
        </p:nvSpPr>
        <p:spPr>
          <a:xfrm>
            <a:off x="645952" y="6381873"/>
            <a:ext cx="6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https://www.ovhcloud.com/es/lp/postgresql-definition/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332FB3-0309-39A7-097D-7BD577519964}"/>
              </a:ext>
            </a:extLst>
          </p:cNvPr>
          <p:cNvSpPr txBox="1"/>
          <p:nvPr/>
        </p:nvSpPr>
        <p:spPr>
          <a:xfrm>
            <a:off x="645952" y="2290202"/>
            <a:ext cx="3036815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400" b="0" i="0" dirty="0">
                <a:solidFill>
                  <a:srgbClr val="00185E"/>
                </a:solidFill>
                <a:effectLst/>
                <a:latin typeface="Source Sans Pro" panose="020B0604020202020204" pitchFamily="34" charset="0"/>
              </a:rPr>
              <a:t>Finanzas</a:t>
            </a:r>
          </a:p>
          <a:p>
            <a:pPr algn="just"/>
            <a:r>
              <a:rPr lang="es-MX" sz="1200" b="0" i="0" dirty="0">
                <a:solidFill>
                  <a:srgbClr val="4D559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PostgreSQL está especialmente indicado para proyectos relacionados con las finanzas y las aplicaciones transacciones, gracias a su compatibilidad con las propiedades ACID (atomicidad, consistencia, aislamiento y durabilidad). Además, este sistema se adapta también a las bases de datos de los portales de e-</a:t>
            </a:r>
            <a:r>
              <a:rPr lang="es-MX" sz="1200" b="0" i="0" dirty="0" err="1">
                <a:solidFill>
                  <a:srgbClr val="4D559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commerce</a:t>
            </a:r>
            <a:r>
              <a:rPr lang="es-MX" sz="1200" b="0" i="0" dirty="0">
                <a:solidFill>
                  <a:srgbClr val="4D559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y </a:t>
            </a:r>
            <a:r>
              <a:rPr lang="es-MX" sz="1200" b="0" i="0" dirty="0" err="1">
                <a:solidFill>
                  <a:srgbClr val="4D559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marketplaces</a:t>
            </a:r>
            <a:r>
              <a:rPr lang="es-MX" sz="1200" b="0" i="0" dirty="0">
                <a:solidFill>
                  <a:srgbClr val="4D559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2A9E7E6-DE26-09C0-1C07-1E40760D68B2}"/>
              </a:ext>
            </a:extLst>
          </p:cNvPr>
          <p:cNvSpPr txBox="1"/>
          <p:nvPr/>
        </p:nvSpPr>
        <p:spPr>
          <a:xfrm>
            <a:off x="4353886" y="2290202"/>
            <a:ext cx="322137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400" b="0" i="0" dirty="0">
                <a:solidFill>
                  <a:srgbClr val="00185E"/>
                </a:solidFill>
                <a:effectLst/>
                <a:latin typeface="Source Sans Pro" panose="020B0503030403020204" pitchFamily="34" charset="0"/>
              </a:rPr>
              <a:t>Proyectos científicos</a:t>
            </a:r>
          </a:p>
          <a:p>
            <a:pPr algn="just"/>
            <a:r>
              <a:rPr lang="es-MX" sz="1200" b="0" i="0" dirty="0">
                <a:solidFill>
                  <a:srgbClr val="4D559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 el marco de los proyectos científicos, el motor PostgreSQL permite acelerar el trabajo de investigación gestionando las grandes cargas de trabajo asociadas a las bases de datos.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55452C-07CB-F08C-C579-3024AD79B4E6}"/>
              </a:ext>
            </a:extLst>
          </p:cNvPr>
          <p:cNvSpPr txBox="1"/>
          <p:nvPr/>
        </p:nvSpPr>
        <p:spPr>
          <a:xfrm>
            <a:off x="8246377" y="2290202"/>
            <a:ext cx="338915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400" b="0" i="0" dirty="0">
                <a:solidFill>
                  <a:srgbClr val="00185E"/>
                </a:solidFill>
                <a:effectLst/>
                <a:latin typeface="Source Sans Pro" panose="020B0503030403020204" pitchFamily="34" charset="0"/>
              </a:rPr>
              <a:t>Aplicaciones y sitios web</a:t>
            </a:r>
          </a:p>
          <a:p>
            <a:pPr algn="l"/>
            <a:r>
              <a:rPr lang="es-MX" sz="1200" b="0" i="0" dirty="0">
                <a:solidFill>
                  <a:srgbClr val="4D559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 capacidad para gestionar grandes bases de datos convierte a PostgreSQL en la herramienta perfecta para gestionar múltiples peticiones simultaneas. Así pues, es la opción elegida por un gran número de sitios web y aplicaciones que deben procesar miles de solicitudes por segundo.</a:t>
            </a:r>
          </a:p>
        </p:txBody>
      </p:sp>
    </p:spTree>
    <p:extLst>
      <p:ext uri="{BB962C8B-B14F-4D97-AF65-F5344CB8AC3E}">
        <p14:creationId xmlns:p14="http://schemas.microsoft.com/office/powerpoint/2010/main" val="12239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– </a:t>
            </a:r>
            <a:r>
              <a:rPr lang="es-PE" sz="2200" dirty="0"/>
              <a:t>Tipos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6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89905E-66D7-D51F-B4A9-74FD42357189}"/>
              </a:ext>
            </a:extLst>
          </p:cNvPr>
          <p:cNvSpPr txBox="1"/>
          <p:nvPr/>
        </p:nvSpPr>
        <p:spPr>
          <a:xfrm>
            <a:off x="645952" y="1172561"/>
            <a:ext cx="9655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Los tipo de datos que soporta PostgreSQL son: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F2FBF9B-BC6C-DD53-8D3B-DCB9D1F71B17}"/>
              </a:ext>
            </a:extLst>
          </p:cNvPr>
          <p:cNvSpPr txBox="1"/>
          <p:nvPr/>
        </p:nvSpPr>
        <p:spPr>
          <a:xfrm>
            <a:off x="729842" y="1896581"/>
            <a:ext cx="9009775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n-US" dirty="0"/>
              <a:t>Boolean</a:t>
            </a:r>
          </a:p>
          <a:p>
            <a:pPr marL="285750" indent="-285750">
              <a:lnSpc>
                <a:spcPct val="150000"/>
              </a:lnSpc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char, varchar, and text.</a:t>
            </a:r>
          </a:p>
          <a:p>
            <a:pPr marL="285750" indent="-285750">
              <a:lnSpc>
                <a:spcPct val="150000"/>
              </a:lnSpc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numericos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enteros</a:t>
            </a:r>
            <a:r>
              <a:rPr lang="en-US" dirty="0"/>
              <a:t> y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flotantes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Date, Time, Timestamp</a:t>
            </a:r>
          </a:p>
          <a:p>
            <a:pPr marL="285750" indent="-285750">
              <a:lnSpc>
                <a:spcPct val="150000"/>
              </a:lnSpc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n-US" dirty="0"/>
              <a:t>UUID para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únicos</a:t>
            </a:r>
            <a:r>
              <a:rPr lang="en-US" dirty="0"/>
              <a:t>.  (c6b4f049-f368-4533-8b8b-d1f847e48a05)</a:t>
            </a:r>
          </a:p>
          <a:p>
            <a:pPr marL="285750" indent="-285750">
              <a:lnSpc>
                <a:spcPct val="150000"/>
              </a:lnSpc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 para </a:t>
            </a:r>
            <a:r>
              <a:rPr lang="en-US" dirty="0" err="1"/>
              <a:t>almacenar</a:t>
            </a:r>
            <a:r>
              <a:rPr lang="en-US" dirty="0"/>
              <a:t> data </a:t>
            </a:r>
            <a:r>
              <a:rPr lang="en-US" dirty="0" err="1"/>
              <a:t>geometrica</a:t>
            </a:r>
            <a:r>
              <a:rPr lang="en-US" dirty="0"/>
              <a:t> y </a:t>
            </a:r>
            <a:r>
              <a:rPr lang="en-US" dirty="0" err="1"/>
              <a:t>direcciones</a:t>
            </a:r>
            <a:r>
              <a:rPr lang="en-US" dirty="0"/>
              <a:t> de red.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221CC3-141B-98F0-3159-9C7F4BD82794}"/>
              </a:ext>
            </a:extLst>
          </p:cNvPr>
          <p:cNvSpPr txBox="1"/>
          <p:nvPr/>
        </p:nvSpPr>
        <p:spPr>
          <a:xfrm>
            <a:off x="645952" y="6381873"/>
            <a:ext cx="6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https://www.postgresql.org/docs/current/datatype.html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9966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– </a:t>
            </a:r>
            <a:r>
              <a:rPr lang="es-PE" sz="2200" dirty="0"/>
              <a:t>Tipos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7</a:t>
            </a:fld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221CC3-141B-98F0-3159-9C7F4BD82794}"/>
              </a:ext>
            </a:extLst>
          </p:cNvPr>
          <p:cNvSpPr txBox="1"/>
          <p:nvPr/>
        </p:nvSpPr>
        <p:spPr>
          <a:xfrm>
            <a:off x="645952" y="6381873"/>
            <a:ext cx="6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https://www.postgresql.org/docs/current/datatype.html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3262C6-A692-55E4-8EC1-986A304B1828}"/>
              </a:ext>
            </a:extLst>
          </p:cNvPr>
          <p:cNvSpPr txBox="1"/>
          <p:nvPr/>
        </p:nvSpPr>
        <p:spPr>
          <a:xfrm>
            <a:off x="645952" y="5817576"/>
            <a:ext cx="8237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https://www.bytebase.com/blog/choose-primary-key-uuid-or-auto-increment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B2F2D96-5ACC-021B-4076-6B4A5C585BF6}"/>
              </a:ext>
            </a:extLst>
          </p:cNvPr>
          <p:cNvSpPr txBox="1"/>
          <p:nvPr/>
        </p:nvSpPr>
        <p:spPr>
          <a:xfrm>
            <a:off x="1675351" y="2266420"/>
            <a:ext cx="8841297" cy="1477328"/>
          </a:xfrm>
          <a:prstGeom prst="rect">
            <a:avLst/>
          </a:prstGeom>
          <a:noFill/>
          <a:ln w="19050">
            <a:solidFill>
              <a:srgbClr val="336791"/>
            </a:solidFill>
          </a:ln>
        </p:spPr>
        <p:txBody>
          <a:bodyPr wrap="square">
            <a:spAutoFit/>
          </a:bodyPr>
          <a:lstStyle/>
          <a:p>
            <a:r>
              <a:rPr lang="es-PE" dirty="0"/>
              <a:t>Tipos </a:t>
            </a:r>
            <a:r>
              <a:rPr lang="es-PE" dirty="0" err="1"/>
              <a:t>numericos</a:t>
            </a:r>
            <a:r>
              <a:rPr lang="es-PE" dirty="0"/>
              <a:t>: 		</a:t>
            </a:r>
            <a:r>
              <a:rPr lang="es-PE" dirty="0" err="1"/>
              <a:t>integer</a:t>
            </a:r>
            <a:r>
              <a:rPr lang="es-PE" dirty="0"/>
              <a:t>, </a:t>
            </a:r>
            <a:r>
              <a:rPr lang="es-PE" dirty="0" err="1"/>
              <a:t>numeric</a:t>
            </a:r>
            <a:r>
              <a:rPr lang="es-PE" dirty="0"/>
              <a:t>(</a:t>
            </a:r>
            <a:r>
              <a:rPr lang="es-PE" dirty="0" err="1"/>
              <a:t>p,s</a:t>
            </a:r>
            <a:r>
              <a:rPr lang="es-PE" dirty="0"/>
              <a:t>), </a:t>
            </a:r>
            <a:r>
              <a:rPr lang="es-PE" b="1" dirty="0">
                <a:solidFill>
                  <a:srgbClr val="336791"/>
                </a:solidFill>
              </a:rPr>
              <a:t>serial</a:t>
            </a:r>
            <a:r>
              <a:rPr lang="es-PE" dirty="0"/>
              <a:t>.</a:t>
            </a:r>
          </a:p>
          <a:p>
            <a:r>
              <a:rPr lang="es-PE" dirty="0"/>
              <a:t>Tipos cadena: 		</a:t>
            </a:r>
            <a:r>
              <a:rPr lang="es-PE" dirty="0" err="1"/>
              <a:t>varchar</a:t>
            </a:r>
            <a:r>
              <a:rPr lang="es-PE" dirty="0"/>
              <a:t>(n), </a:t>
            </a:r>
            <a:r>
              <a:rPr lang="es-PE" dirty="0" err="1"/>
              <a:t>text</a:t>
            </a:r>
            <a:r>
              <a:rPr lang="es-PE" dirty="0"/>
              <a:t>, </a:t>
            </a:r>
            <a:r>
              <a:rPr lang="es-PE" dirty="0" err="1"/>
              <a:t>char</a:t>
            </a:r>
            <a:r>
              <a:rPr lang="es-PE" dirty="0"/>
              <a:t>(n).</a:t>
            </a:r>
          </a:p>
          <a:p>
            <a:r>
              <a:rPr lang="es-PE" dirty="0"/>
              <a:t>Tipos de tiempo: 		</a:t>
            </a:r>
            <a:r>
              <a:rPr lang="es-PE" dirty="0" err="1"/>
              <a:t>timestamp</a:t>
            </a:r>
            <a:r>
              <a:rPr lang="es-PE" dirty="0"/>
              <a:t>, date, time, </a:t>
            </a:r>
            <a:r>
              <a:rPr lang="es-PE" dirty="0" err="1"/>
              <a:t>interval</a:t>
            </a:r>
            <a:r>
              <a:rPr lang="es-PE" dirty="0"/>
              <a:t>.</a:t>
            </a:r>
          </a:p>
          <a:p>
            <a:r>
              <a:rPr lang="es-PE" dirty="0"/>
              <a:t>Tipos booleanos: 		</a:t>
            </a:r>
            <a:r>
              <a:rPr lang="es-PE" dirty="0" err="1"/>
              <a:t>boolean</a:t>
            </a:r>
            <a:r>
              <a:rPr lang="es-PE" dirty="0"/>
              <a:t>.</a:t>
            </a:r>
          </a:p>
          <a:p>
            <a:r>
              <a:rPr lang="es-PE" dirty="0"/>
              <a:t>Tipo de UUID: 		</a:t>
            </a:r>
            <a:r>
              <a:rPr lang="es-PE" dirty="0" err="1"/>
              <a:t>uuid</a:t>
            </a:r>
            <a:r>
              <a:rPr lang="es-PE" dirty="0"/>
              <a:t> (</a:t>
            </a:r>
            <a:r>
              <a:rPr lang="es-PE" dirty="0" err="1"/>
              <a:t>stores</a:t>
            </a:r>
            <a:r>
              <a:rPr lang="es-PE" dirty="0"/>
              <a:t> </a:t>
            </a:r>
            <a:r>
              <a:rPr lang="es-PE" dirty="0" err="1"/>
              <a:t>Universally</a:t>
            </a:r>
            <a:r>
              <a:rPr lang="es-PE" dirty="0"/>
              <a:t> </a:t>
            </a:r>
            <a:r>
              <a:rPr lang="es-PE" dirty="0" err="1"/>
              <a:t>Unique</a:t>
            </a:r>
            <a:r>
              <a:rPr lang="es-PE" dirty="0"/>
              <a:t> </a:t>
            </a:r>
            <a:r>
              <a:rPr lang="es-PE" dirty="0" err="1"/>
              <a:t>Identifiers</a:t>
            </a:r>
            <a:r>
              <a:rPr lang="es-PE" dirty="0"/>
              <a:t>).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7604AE-0EE4-2307-0C25-CDD8742C3C26}"/>
              </a:ext>
            </a:extLst>
          </p:cNvPr>
          <p:cNvSpPr txBox="1"/>
          <p:nvPr/>
        </p:nvSpPr>
        <p:spPr>
          <a:xfrm>
            <a:off x="2492905" y="4144850"/>
            <a:ext cx="6986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Adaptado de: https://www.geeksforgeeks.org/postgresql-cheat-sheet/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9028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9C6074D-5505-4711-7D87-79EC5256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8</a:t>
            </a:fld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19EAFC-783E-D586-172E-0A4C4D7B1DFA}"/>
              </a:ext>
            </a:extLst>
          </p:cNvPr>
          <p:cNvSpPr txBox="1"/>
          <p:nvPr/>
        </p:nvSpPr>
        <p:spPr>
          <a:xfrm>
            <a:off x="4254821" y="1391974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highlight>
                  <a:srgbClr val="ECA715"/>
                </a:highlight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Manejo de tablas</a:t>
            </a:r>
            <a:endParaRPr lang="es-PE" sz="2400" b="1" dirty="0">
              <a:solidFill>
                <a:schemeClr val="bg1"/>
              </a:solidFill>
              <a:highlight>
                <a:srgbClr val="ECA715"/>
              </a:highlight>
              <a:latin typeface="Fira Code Medium" pitchFamily="1" charset="0"/>
              <a:ea typeface="Fira Code Medium" pitchFamily="1" charset="0"/>
              <a:cs typeface="Fira Code Medium" pitchFamily="1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5DE04E-A8E6-5E30-217A-5208702C498E}"/>
              </a:ext>
            </a:extLst>
          </p:cNvPr>
          <p:cNvSpPr txBox="1"/>
          <p:nvPr/>
        </p:nvSpPr>
        <p:spPr>
          <a:xfrm>
            <a:off x="2744496" y="2049776"/>
            <a:ext cx="6180490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MX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Crear tablas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Contraints</a:t>
            </a:r>
            <a:endParaRPr lang="es-MX" dirty="0">
              <a:latin typeface="Fira Code Medium" pitchFamily="1" charset="0"/>
              <a:ea typeface="Fira Code Medium" pitchFamily="1" charset="0"/>
              <a:cs typeface="Fira Code Medium" pitchFamily="1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MX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Aplicación de PK y FK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PE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Cambiar o alterar tablas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PE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Eliminar tablas</a:t>
            </a:r>
          </a:p>
        </p:txBody>
      </p:sp>
    </p:spTree>
    <p:extLst>
      <p:ext uri="{BB962C8B-B14F-4D97-AF65-F5344CB8AC3E}">
        <p14:creationId xmlns:p14="http://schemas.microsoft.com/office/powerpoint/2010/main" val="22896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– </a:t>
            </a:r>
            <a:r>
              <a:rPr lang="es-PE" sz="2200" dirty="0"/>
              <a:t>Creación de tablas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9</a:t>
            </a:fld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ED6151-8284-A3D0-0737-81A81E246C6F}"/>
              </a:ext>
            </a:extLst>
          </p:cNvPr>
          <p:cNvSpPr txBox="1"/>
          <p:nvPr/>
        </p:nvSpPr>
        <p:spPr>
          <a:xfrm>
            <a:off x="2677486" y="1979150"/>
            <a:ext cx="6837027" cy="1754326"/>
          </a:xfrm>
          <a:prstGeom prst="rect">
            <a:avLst/>
          </a:prstGeom>
          <a:solidFill>
            <a:srgbClr val="40434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CREATE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TABLE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[IF NOT EXISTS]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nombre_tabla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   columna1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tipo_dato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)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column_contraint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   columna2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tipo_dato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)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column_contraint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   columna3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tipo_dato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)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column_contraint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   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table_constraints</a:t>
            </a:r>
            <a:endParaRPr lang="en-US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);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7550EA-0033-5556-35DC-71A8E57D23CE}"/>
              </a:ext>
            </a:extLst>
          </p:cNvPr>
          <p:cNvSpPr txBox="1"/>
          <p:nvPr/>
        </p:nvSpPr>
        <p:spPr>
          <a:xfrm>
            <a:off x="645952" y="1172561"/>
            <a:ext cx="9655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Para crear una tabla debes de usar la instrucción </a:t>
            </a:r>
            <a:r>
              <a:rPr lang="es-MX" sz="1600" dirty="0">
                <a:highlight>
                  <a:srgbClr val="D3D3D3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CREATE TABLE</a:t>
            </a:r>
          </a:p>
          <a:p>
            <a:pPr>
              <a:buClr>
                <a:srgbClr val="336791"/>
              </a:buClr>
            </a:pPr>
            <a:r>
              <a:rPr lang="es-MX" dirty="0"/>
              <a:t>La sintaxis básica para la creación de una tabla es la siguiente: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72837AB-12E1-9E1F-7AAC-1F660C80E5E9}"/>
              </a:ext>
            </a:extLst>
          </p:cNvPr>
          <p:cNvSpPr txBox="1"/>
          <p:nvPr/>
        </p:nvSpPr>
        <p:spPr>
          <a:xfrm>
            <a:off x="645952" y="3899881"/>
            <a:ext cx="1057851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PostgreSQL tiene las siguientes </a:t>
            </a:r>
            <a:r>
              <a:rPr lang="es-MX" dirty="0" err="1"/>
              <a:t>constraints</a:t>
            </a:r>
            <a:r>
              <a:rPr lang="es-MX" dirty="0"/>
              <a:t> en columnas:</a:t>
            </a:r>
          </a:p>
          <a:p>
            <a:pPr>
              <a:buClr>
                <a:srgbClr val="336791"/>
              </a:buClr>
            </a:pPr>
            <a:endParaRPr lang="es-PE" dirty="0"/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PE" sz="1600" dirty="0"/>
              <a:t>NOT NULL	No permite guardar NULLS</a:t>
            </a:r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PE" sz="1600" dirty="0"/>
              <a:t>UNIQUE	El dato debe de ser único para todos los datos almacenados en esa columna</a:t>
            </a:r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PE" sz="1600" dirty="0"/>
              <a:t>PRIMARY KEY	</a:t>
            </a:r>
            <a:r>
              <a:rPr lang="es-MX" sz="1600" dirty="0"/>
              <a:t>La PK identifica de forma única las filas de una tabla, solo se puede tener una</a:t>
            </a:r>
            <a:endParaRPr lang="es-PE" sz="1600" dirty="0"/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PE" sz="1600" dirty="0"/>
              <a:t>CHECK		Verificar que se cumpla una condición al momento de querer almacenar un valor</a:t>
            </a:r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PE" sz="1600" dirty="0"/>
              <a:t>FOREIGN KEY	</a:t>
            </a:r>
            <a:r>
              <a:rPr lang="es-MX" sz="1600" dirty="0"/>
              <a:t>Asegura que los valores en una columna o un grupo de columnas de una tabla existan en una columna o 		grupo de columnas en otra tabla</a:t>
            </a:r>
          </a:p>
        </p:txBody>
      </p:sp>
    </p:spTree>
    <p:extLst>
      <p:ext uri="{BB962C8B-B14F-4D97-AF65-F5344CB8AC3E}">
        <p14:creationId xmlns:p14="http://schemas.microsoft.com/office/powerpoint/2010/main" val="3473009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4156F4C1-ECE8-4065-9174-CBC1D967D189}" vid="{9196AB18-C879-4330-8C19-50FF07B6AEC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NIXVOID_Presentation_template</Template>
  <TotalTime>1575</TotalTime>
  <Words>1020</Words>
  <Application>Microsoft Office PowerPoint</Application>
  <PresentationFormat>Panorámica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Fira Code</vt:lpstr>
      <vt:lpstr>Fira Code Medium</vt:lpstr>
      <vt:lpstr>Fira Code Retina</vt:lpstr>
      <vt:lpstr>Source Sans Pro</vt:lpstr>
      <vt:lpstr>Wingdings</vt:lpstr>
      <vt:lpstr>Tema de Office</vt:lpstr>
      <vt:lpstr>Presentación de PowerPoint</vt:lpstr>
      <vt:lpstr>Presentación de PowerPoint</vt:lpstr>
      <vt:lpstr>Introducción a PostgreSQL - Beneficios</vt:lpstr>
      <vt:lpstr>Introducción a PostgreSQL - Aplicaciones de PostgreSQL</vt:lpstr>
      <vt:lpstr>Introducción a PostgreSQL - Aplicaciones de PostgreSQL</vt:lpstr>
      <vt:lpstr>Introducción a PostgreSQL – Tipos de datos</vt:lpstr>
      <vt:lpstr>Introducción a PostgreSQL – Tipos de datos</vt:lpstr>
      <vt:lpstr>Presentación de PowerPoint</vt:lpstr>
      <vt:lpstr>Introducción a PostgreSQL – Creación de tablas</vt:lpstr>
      <vt:lpstr>Creación de tablas</vt:lpstr>
      <vt:lpstr>Introducción a PostgreSQL – Alteración de tablas</vt:lpstr>
      <vt:lpstr>Introducción a PostgreSQL – Alteración de tablas</vt:lpstr>
      <vt:lpstr>Introducción a PostgreSQL – Alteración de tablas</vt:lpstr>
      <vt:lpstr>Introducción a PostgreSQL – Eliminación de tablas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Yancehuallpa Quispe</dc:creator>
  <cp:lastModifiedBy>David Yancehuallpa Quispe</cp:lastModifiedBy>
  <cp:revision>26</cp:revision>
  <dcterms:created xsi:type="dcterms:W3CDTF">2022-08-14T07:08:50Z</dcterms:created>
  <dcterms:modified xsi:type="dcterms:W3CDTF">2022-08-26T00:54:26Z</dcterms:modified>
</cp:coreProperties>
</file>