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Helvetica World Bold" panose="020B0604020202020204" charset="-128"/>
      <p:regular r:id="rId16"/>
    </p:embeddedFont>
    <p:embeddedFont>
      <p:font typeface="Open Sans Bold" panose="020B0604020202020204" charset="0"/>
      <p:regular r:id="rId17"/>
    </p:embeddedFont>
    <p:embeddedFont>
      <p:font typeface="Open Sans Medium" panose="020B0604020202020204" charset="0"/>
      <p:regular r:id="rId18"/>
    </p:embeddedFont>
    <p:embeddedFont>
      <p:font typeface="Open Sans Semi-Bold" panose="020B0604020202020204" charset="0"/>
      <p:regular r:id="rId19"/>
    </p:embeddedFont>
    <p:embeddedFont>
      <p:font typeface="Open Sans Ultra-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5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790CD-4A29-485A-821D-87F06F544D09}"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8E4B8-BAEA-46BB-A89C-55007A350297}" type="slidenum">
              <a:rPr lang="en-US" smtClean="0"/>
              <a:t>‹#›</a:t>
            </a:fld>
            <a:endParaRPr lang="en-US"/>
          </a:p>
        </p:txBody>
      </p:sp>
    </p:spTree>
    <p:extLst>
      <p:ext uri="{BB962C8B-B14F-4D97-AF65-F5344CB8AC3E}">
        <p14:creationId xmlns:p14="http://schemas.microsoft.com/office/powerpoint/2010/main" val="397312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Hoy vamos a hablar sobre uno de los temas fundamentales en aplicaciones web: el envío y recepción de formularios en el protocolo HTTP. Este tema es clave para entender cómo los datos viajan del cliente al servidor.</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1</a:t>
            </a:fld>
            <a:endParaRPr lang="en-US"/>
          </a:p>
        </p:txBody>
      </p:sp>
    </p:spTree>
    <p:extLst>
      <p:ext uri="{BB962C8B-B14F-4D97-AF65-F5344CB8AC3E}">
        <p14:creationId xmlns:p14="http://schemas.microsoft.com/office/powerpoint/2010/main" val="262920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término '</a:t>
            </a:r>
            <a:r>
              <a:rPr lang="es-ES" dirty="0" err="1"/>
              <a:t>payload</a:t>
            </a:r>
            <a:r>
              <a:rPr lang="es-ES" dirty="0"/>
              <a:t>' se refiere al cuerpo de la solicitud que contiene los datos del formulario. Según el Content-</a:t>
            </a:r>
            <a:r>
              <a:rPr lang="es-ES" dirty="0" err="1"/>
              <a:t>Type</a:t>
            </a:r>
            <a:r>
              <a:rPr lang="es-ES" dirty="0"/>
              <a:t>, el </a:t>
            </a:r>
            <a:r>
              <a:rPr lang="es-ES" dirty="0" err="1"/>
              <a:t>payload</a:t>
            </a:r>
            <a:r>
              <a:rPr lang="es-ES" dirty="0"/>
              <a:t> será interpretado de diferentes maneras en el servidor.</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10</a:t>
            </a:fld>
            <a:endParaRPr lang="en-US"/>
          </a:p>
        </p:txBody>
      </p:sp>
    </p:spTree>
    <p:extLst>
      <p:ext uri="{BB962C8B-B14F-4D97-AF65-F5344CB8AC3E}">
        <p14:creationId xmlns:p14="http://schemas.microsoft.com/office/powerpoint/2010/main" val="348495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protocolo HTTP es la base de la comunicación entre clientes y servidores. Una de sus funciones más importantes es permitir el envío de formularios. Los datos que los usuarios ingresan se envían al servidor para ser procesados, lo que permite crear aplicaciones web interactivas y dinámicas.</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2</a:t>
            </a:fld>
            <a:endParaRPr lang="en-US"/>
          </a:p>
        </p:txBody>
      </p:sp>
    </p:spTree>
    <p:extLst>
      <p:ext uri="{BB962C8B-B14F-4D97-AF65-F5344CB8AC3E}">
        <p14:creationId xmlns:p14="http://schemas.microsoft.com/office/powerpoint/2010/main" val="2491739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Existen dos formatos principales para enviar datos de formularios:</a:t>
            </a:r>
          </a:p>
          <a:p>
            <a:pPr>
              <a:buFont typeface="+mj-lt"/>
              <a:buAutoNum type="arabicPeriod"/>
            </a:pPr>
            <a:r>
              <a:rPr lang="es-ES" dirty="0" err="1"/>
              <a:t>application</a:t>
            </a:r>
            <a:r>
              <a:rPr lang="es-ES" dirty="0"/>
              <a:t>/x-www-</a:t>
            </a:r>
            <a:r>
              <a:rPr lang="es-ES" dirty="0" err="1"/>
              <a:t>form</a:t>
            </a:r>
            <a:r>
              <a:rPr lang="es-ES" dirty="0"/>
              <a:t>-</a:t>
            </a:r>
            <a:r>
              <a:rPr lang="es-ES" dirty="0" err="1"/>
              <a:t>urlencoded</a:t>
            </a:r>
            <a:r>
              <a:rPr lang="es-ES" dirty="0"/>
              <a:t>: Se usa para enviar datos simples como texto o números. La información se envía en pares clave-valor, separados por &amp;.</a:t>
            </a:r>
            <a:br>
              <a:rPr lang="es-ES" dirty="0"/>
            </a:br>
            <a:r>
              <a:rPr lang="es-ES" dirty="0"/>
              <a:t>"Si vemos una URL con parámetros como nombre=</a:t>
            </a:r>
            <a:r>
              <a:rPr lang="es-ES" dirty="0" err="1"/>
              <a:t>Juan&amp;edad</a:t>
            </a:r>
            <a:r>
              <a:rPr lang="es-ES" dirty="0"/>
              <a:t>=30, es un ejemplo del formato x-www-</a:t>
            </a:r>
            <a:r>
              <a:rPr lang="es-ES" dirty="0" err="1"/>
              <a:t>form</a:t>
            </a:r>
            <a:r>
              <a:rPr lang="es-ES" dirty="0"/>
              <a:t>-</a:t>
            </a:r>
            <a:r>
              <a:rPr lang="es-ES" dirty="0" err="1"/>
              <a:t>urlencoded</a:t>
            </a:r>
            <a:r>
              <a:rPr lang="es-ES" dirty="0"/>
              <a:t>."</a:t>
            </a:r>
          </a:p>
          <a:p>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3</a:t>
            </a:fld>
            <a:endParaRPr lang="en-US"/>
          </a:p>
        </p:txBody>
      </p:sp>
    </p:spTree>
    <p:extLst>
      <p:ext uri="{BB962C8B-B14F-4D97-AF65-F5344CB8AC3E}">
        <p14:creationId xmlns:p14="http://schemas.microsoft.com/office/powerpoint/2010/main" val="168399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 </a:t>
            </a:r>
            <a:r>
              <a:rPr lang="en-US" dirty="0" err="1"/>
              <a:t>este</a:t>
            </a:r>
            <a:r>
              <a:rPr lang="en-US" dirty="0"/>
              <a:t> </a:t>
            </a:r>
            <a:r>
              <a:rPr lang="en-US" dirty="0" err="1"/>
              <a:t>caso</a:t>
            </a:r>
            <a:r>
              <a:rPr lang="en-US" dirty="0"/>
              <a:t> se </a:t>
            </a:r>
            <a:r>
              <a:rPr lang="en-US" dirty="0" err="1"/>
              <a:t>observa</a:t>
            </a:r>
            <a:r>
              <a:rPr lang="en-US" dirty="0"/>
              <a:t> </a:t>
            </a:r>
            <a:r>
              <a:rPr lang="en-US" dirty="0" err="1"/>
              <a:t>el</a:t>
            </a:r>
            <a:r>
              <a:rPr lang="en-US" dirty="0"/>
              <a:t> content type </a:t>
            </a:r>
            <a:r>
              <a:rPr lang="en-US" dirty="0" err="1"/>
              <a:t>esta</a:t>
            </a:r>
            <a:r>
              <a:rPr lang="en-US" dirty="0"/>
              <a:t> </a:t>
            </a:r>
            <a:r>
              <a:rPr lang="en-US" dirty="0" err="1"/>
              <a:t>indicado</a:t>
            </a:r>
            <a:r>
              <a:rPr lang="en-US" dirty="0"/>
              <a:t> </a:t>
            </a:r>
            <a:r>
              <a:rPr lang="en-US" dirty="0" err="1"/>
              <a:t>explicitamente</a:t>
            </a:r>
            <a:r>
              <a:rPr lang="en-US" dirty="0"/>
              <a:t> </a:t>
            </a:r>
            <a:r>
              <a:rPr lang="en-US" dirty="0" err="1"/>
              <a:t>pero</a:t>
            </a:r>
            <a:r>
              <a:rPr lang="en-US" dirty="0"/>
              <a:t> </a:t>
            </a:r>
            <a:r>
              <a:rPr lang="en-US" dirty="0" err="1"/>
              <a:t>supongamos</a:t>
            </a:r>
            <a:r>
              <a:rPr lang="en-US" dirty="0"/>
              <a:t> que no se lo </a:t>
            </a:r>
            <a:r>
              <a:rPr lang="en-US" dirty="0" err="1"/>
              <a:t>indicamos</a:t>
            </a:r>
            <a:r>
              <a:rPr lang="en-US" dirty="0"/>
              <a:t>, </a:t>
            </a:r>
            <a:r>
              <a:rPr lang="en-US" dirty="0" err="1"/>
              <a:t>por</a:t>
            </a:r>
            <a:r>
              <a:rPr lang="en-US" dirty="0"/>
              <a:t> default </a:t>
            </a:r>
            <a:r>
              <a:rPr lang="en-US" dirty="0" err="1"/>
              <a:t>el</a:t>
            </a:r>
            <a:r>
              <a:rPr lang="en-US" dirty="0"/>
              <a:t> </a:t>
            </a:r>
            <a:r>
              <a:rPr lang="en-US" dirty="0" err="1"/>
              <a:t>navegador</a:t>
            </a:r>
            <a:r>
              <a:rPr lang="en-US" dirty="0"/>
              <a:t> lo </a:t>
            </a:r>
            <a:r>
              <a:rPr lang="en-US" dirty="0" err="1"/>
              <a:t>interpreta</a:t>
            </a:r>
            <a:r>
              <a:rPr lang="en-US" dirty="0"/>
              <a:t> </a:t>
            </a:r>
            <a:r>
              <a:rPr lang="en-US" dirty="0" err="1"/>
              <a:t>como</a:t>
            </a:r>
            <a:r>
              <a:rPr lang="en-US" dirty="0"/>
              <a:t> un ww-form-</a:t>
            </a:r>
            <a:r>
              <a:rPr lang="en-US" dirty="0" err="1"/>
              <a:t>urlencoded</a:t>
            </a:r>
            <a:r>
              <a:rPr lang="en-US" dirty="0"/>
              <a:t>, sin embargo es Buena </a:t>
            </a:r>
            <a:r>
              <a:rPr lang="en-US" dirty="0" err="1"/>
              <a:t>practica</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Indicarlo</a:t>
            </a:r>
            <a:r>
              <a:rPr lang="en-US" dirty="0"/>
              <a:t> de </a:t>
            </a:r>
            <a:r>
              <a:rPr lang="en-US" dirty="0" err="1"/>
              <a:t>manera</a:t>
            </a:r>
            <a:r>
              <a:rPr lang="en-US" dirty="0"/>
              <a:t> </a:t>
            </a:r>
            <a:r>
              <a:rPr lang="en-US" dirty="0" err="1"/>
              <a:t>correcta</a:t>
            </a:r>
            <a:r>
              <a:rPr lang="en-US" dirty="0"/>
              <a:t>.</a:t>
            </a:r>
          </a:p>
          <a:p>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4</a:t>
            </a:fld>
            <a:endParaRPr lang="en-US"/>
          </a:p>
        </p:txBody>
      </p:sp>
    </p:spTree>
    <p:extLst>
      <p:ext uri="{BB962C8B-B14F-4D97-AF65-F5344CB8AC3E}">
        <p14:creationId xmlns:p14="http://schemas.microsoft.com/office/powerpoint/2010/main" val="364174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multipart</a:t>
            </a:r>
            <a:r>
              <a:rPr lang="es-ES" dirty="0"/>
              <a:t>/</a:t>
            </a:r>
            <a:r>
              <a:rPr lang="es-ES" dirty="0" err="1"/>
              <a:t>form</a:t>
            </a:r>
            <a:r>
              <a:rPr lang="es-ES" dirty="0"/>
              <a:t>-data: Es el formato ideal cuando enviamos archivos, como imágenes o documentos. Aquí los datos se separan en partes dentro de un mensaje MIME con un </a:t>
            </a:r>
            <a:r>
              <a:rPr lang="es-ES" dirty="0" err="1"/>
              <a:t>boundary</a:t>
            </a:r>
            <a:r>
              <a:rPr lang="es-ES" dirty="0"/>
              <a:t> generado automáticamente."</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5</a:t>
            </a:fld>
            <a:endParaRPr lang="en-US"/>
          </a:p>
        </p:txBody>
      </p:sp>
    </p:spTree>
    <p:extLst>
      <p:ext uri="{BB962C8B-B14F-4D97-AF65-F5344CB8AC3E}">
        <p14:creationId xmlns:p14="http://schemas.microsoft.com/office/powerpoint/2010/main" val="238306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enviar un archivo correctamente, es necesario usar </a:t>
            </a:r>
            <a:r>
              <a:rPr lang="es-ES" dirty="0" err="1"/>
              <a:t>multipart</a:t>
            </a:r>
            <a:r>
              <a:rPr lang="es-ES" dirty="0"/>
              <a:t>/</a:t>
            </a:r>
            <a:r>
              <a:rPr lang="es-ES" dirty="0" err="1"/>
              <a:t>form</a:t>
            </a:r>
            <a:r>
              <a:rPr lang="es-ES" dirty="0"/>
              <a:t>-data. De lo contrario, el servidor puede recibir datos dañados o incompletos."</a:t>
            </a:r>
          </a:p>
        </p:txBody>
      </p:sp>
      <p:sp>
        <p:nvSpPr>
          <p:cNvPr id="4" name="Slide Number Placeholder 3"/>
          <p:cNvSpPr>
            <a:spLocks noGrp="1"/>
          </p:cNvSpPr>
          <p:nvPr>
            <p:ph type="sldNum" sz="quarter" idx="5"/>
          </p:nvPr>
        </p:nvSpPr>
        <p:spPr/>
        <p:txBody>
          <a:bodyPr/>
          <a:lstStyle/>
          <a:p>
            <a:fld id="{CC28E4B8-BAEA-46BB-A89C-55007A350297}" type="slidenum">
              <a:rPr lang="en-US" smtClean="0"/>
              <a:t>6</a:t>
            </a:fld>
            <a:endParaRPr lang="en-US"/>
          </a:p>
        </p:txBody>
      </p:sp>
    </p:spTree>
    <p:extLst>
      <p:ext uri="{BB962C8B-B14F-4D97-AF65-F5344CB8AC3E}">
        <p14:creationId xmlns:p14="http://schemas.microsoft.com/office/powerpoint/2010/main" val="6759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servidor identifica el tipo de datos mediante el encabezado Content-</a:t>
            </a:r>
            <a:r>
              <a:rPr lang="es-ES" dirty="0" err="1"/>
              <a:t>Type</a:t>
            </a:r>
            <a:r>
              <a:rPr lang="es-ES" dirty="0"/>
              <a:t>. Según el valor de este encabezado, el servidor usa diferentes métodos para interpretar los datos, ya sea como texto simple, archivos o incluso datos en formato JSON.</a:t>
            </a:r>
          </a:p>
          <a:p>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7</a:t>
            </a:fld>
            <a:endParaRPr lang="en-US"/>
          </a:p>
        </p:txBody>
      </p:sp>
    </p:spTree>
    <p:extLst>
      <p:ext uri="{BB962C8B-B14F-4D97-AF65-F5344CB8AC3E}">
        <p14:creationId xmlns:p14="http://schemas.microsoft.com/office/powerpoint/2010/main" val="377559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Si el atributo </a:t>
            </a:r>
            <a:r>
              <a:rPr lang="es-ES" dirty="0" err="1"/>
              <a:t>enctype</a:t>
            </a:r>
            <a:r>
              <a:rPr lang="es-ES" dirty="0"/>
              <a:t> no está configurado correctamente en el formulario, podemos tener problemas. Por ejemplo, si enviamos un archivo sin usar </a:t>
            </a:r>
            <a:r>
              <a:rPr lang="es-ES" dirty="0" err="1"/>
              <a:t>multipart</a:t>
            </a:r>
            <a:r>
              <a:rPr lang="es-ES" dirty="0"/>
              <a:t>/</a:t>
            </a:r>
            <a:r>
              <a:rPr lang="es-ES" dirty="0" err="1"/>
              <a:t>form</a:t>
            </a:r>
            <a:r>
              <a:rPr lang="es-ES" dirty="0"/>
              <a:t>-data, el servidor no recibirá el archivo. También, enviar datos simples con </a:t>
            </a:r>
            <a:r>
              <a:rPr lang="es-ES" dirty="0" err="1"/>
              <a:t>multipart</a:t>
            </a:r>
            <a:r>
              <a:rPr lang="es-ES" dirty="0"/>
              <a:t>/</a:t>
            </a:r>
            <a:r>
              <a:rPr lang="es-ES" dirty="0" err="1"/>
              <a:t>form</a:t>
            </a:r>
            <a:r>
              <a:rPr lang="es-ES" dirty="0"/>
              <a:t>-data puede aumentar innecesariamente el tamaño de la solicitud.</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8</a:t>
            </a:fld>
            <a:endParaRPr lang="en-US"/>
          </a:p>
        </p:txBody>
      </p:sp>
    </p:spTree>
    <p:extLst>
      <p:ext uri="{BB962C8B-B14F-4D97-AF65-F5344CB8AC3E}">
        <p14:creationId xmlns:p14="http://schemas.microsoft.com/office/powerpoint/2010/main" val="18038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JavaScript, podemos enviar formularios usando </a:t>
            </a:r>
            <a:r>
              <a:rPr lang="es-ES" dirty="0" err="1"/>
              <a:t>fetch</a:t>
            </a:r>
            <a:r>
              <a:rPr lang="es-ES" dirty="0"/>
              <a:t>(). Dependiendo del Content-</a:t>
            </a:r>
            <a:r>
              <a:rPr lang="es-ES" dirty="0" err="1"/>
              <a:t>Type</a:t>
            </a:r>
            <a:r>
              <a:rPr lang="es-ES" dirty="0"/>
              <a:t>, el cuerpo de la solicitud será diferente. Con x-www-</a:t>
            </a:r>
            <a:r>
              <a:rPr lang="es-ES" dirty="0" err="1"/>
              <a:t>form</a:t>
            </a:r>
            <a:r>
              <a:rPr lang="es-ES" dirty="0"/>
              <a:t>-</a:t>
            </a:r>
            <a:r>
              <a:rPr lang="es-ES" dirty="0" err="1"/>
              <a:t>urlencoded</a:t>
            </a:r>
            <a:r>
              <a:rPr lang="es-ES" dirty="0"/>
              <a:t>, enviamos pares clave-valor en una cadena de texto. Con </a:t>
            </a:r>
            <a:r>
              <a:rPr lang="es-ES" dirty="0" err="1"/>
              <a:t>multipart</a:t>
            </a:r>
            <a:r>
              <a:rPr lang="es-ES" dirty="0"/>
              <a:t>/</a:t>
            </a:r>
            <a:r>
              <a:rPr lang="es-ES" dirty="0" err="1"/>
              <a:t>form</a:t>
            </a:r>
            <a:r>
              <a:rPr lang="es-ES" dirty="0"/>
              <a:t>-data, el navegador maneja el </a:t>
            </a:r>
            <a:r>
              <a:rPr lang="es-ES" dirty="0" err="1"/>
              <a:t>boundary</a:t>
            </a:r>
            <a:r>
              <a:rPr lang="es-ES" dirty="0"/>
              <a:t> automáticamente.</a:t>
            </a:r>
            <a:endParaRPr lang="en-US" dirty="0"/>
          </a:p>
        </p:txBody>
      </p:sp>
      <p:sp>
        <p:nvSpPr>
          <p:cNvPr id="4" name="Slide Number Placeholder 3"/>
          <p:cNvSpPr>
            <a:spLocks noGrp="1"/>
          </p:cNvSpPr>
          <p:nvPr>
            <p:ph type="sldNum" sz="quarter" idx="5"/>
          </p:nvPr>
        </p:nvSpPr>
        <p:spPr/>
        <p:txBody>
          <a:bodyPr/>
          <a:lstStyle/>
          <a:p>
            <a:fld id="{CC28E4B8-BAEA-46BB-A89C-55007A350297}" type="slidenum">
              <a:rPr lang="en-US" smtClean="0"/>
              <a:t>9</a:t>
            </a:fld>
            <a:endParaRPr lang="en-US"/>
          </a:p>
        </p:txBody>
      </p:sp>
    </p:spTree>
    <p:extLst>
      <p:ext uri="{BB962C8B-B14F-4D97-AF65-F5344CB8AC3E}">
        <p14:creationId xmlns:p14="http://schemas.microsoft.com/office/powerpoint/2010/main" val="359592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rot="1204637">
            <a:off x="-11522876" y="8232052"/>
            <a:ext cx="11359009" cy="4109896"/>
          </a:xfrm>
          <a:custGeom>
            <a:avLst/>
            <a:gdLst/>
            <a:ahLst/>
            <a:cxnLst/>
            <a:rect l="l" t="t" r="r" b="b"/>
            <a:pathLst>
              <a:path w="11359009" h="4109896">
                <a:moveTo>
                  <a:pt x="0" y="0"/>
                </a:moveTo>
                <a:lnTo>
                  <a:pt x="11359009" y="0"/>
                </a:lnTo>
                <a:lnTo>
                  <a:pt x="11359009" y="4109896"/>
                </a:lnTo>
                <a:lnTo>
                  <a:pt x="0" y="41098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0851332" y="-3108940"/>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7808204" y="3340139"/>
            <a:ext cx="10517715" cy="2881100"/>
          </a:xfrm>
          <a:prstGeom prst="rect">
            <a:avLst/>
          </a:prstGeom>
        </p:spPr>
        <p:txBody>
          <a:bodyPr lIns="0" tIns="0" rIns="0" bIns="0" rtlCol="0" anchor="t">
            <a:spAutoFit/>
          </a:bodyPr>
          <a:lstStyle/>
          <a:p>
            <a:pPr algn="ctr">
              <a:lnSpc>
                <a:spcPts val="7338"/>
              </a:lnSpc>
            </a:pPr>
            <a:r>
              <a:rPr lang="en-US" sz="8736" b="1">
                <a:solidFill>
                  <a:srgbClr val="CAE8FF"/>
                </a:solidFill>
                <a:latin typeface="Open Sans Ultra-Bold"/>
                <a:ea typeface="Open Sans Ultra-Bold"/>
                <a:cs typeface="Open Sans Ultra-Bold"/>
                <a:sym typeface="Open Sans Ultra-Bold"/>
              </a:rPr>
              <a:t>ENVIO - RECEPCION DE FORMULARIOS</a:t>
            </a:r>
          </a:p>
        </p:txBody>
      </p:sp>
      <p:sp>
        <p:nvSpPr>
          <p:cNvPr id="5" name="TextBox 5"/>
          <p:cNvSpPr txBox="1"/>
          <p:nvPr/>
        </p:nvSpPr>
        <p:spPr>
          <a:xfrm>
            <a:off x="8529884" y="6116464"/>
            <a:ext cx="8729416" cy="863600"/>
          </a:xfrm>
          <a:prstGeom prst="rect">
            <a:avLst/>
          </a:prstGeom>
        </p:spPr>
        <p:txBody>
          <a:bodyPr lIns="0" tIns="0" rIns="0" bIns="0" rtlCol="0" anchor="t">
            <a:spAutoFit/>
          </a:bodyPr>
          <a:lstStyle/>
          <a:p>
            <a:pPr algn="ctr">
              <a:lnSpc>
                <a:spcPts val="7000"/>
              </a:lnSpc>
            </a:pPr>
            <a:r>
              <a:rPr lang="en-US" sz="5000" b="1" spc="400">
                <a:solidFill>
                  <a:srgbClr val="F4F6FC"/>
                </a:solidFill>
                <a:latin typeface="Open Sans Medium"/>
                <a:ea typeface="Open Sans Medium"/>
                <a:cs typeface="Open Sans Medium"/>
                <a:sym typeface="Open Sans Medium"/>
              </a:rPr>
              <a:t>David Perez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1028700" y="1557741"/>
            <a:ext cx="16230600" cy="2321561"/>
          </a:xfrm>
          <a:prstGeom prst="rect">
            <a:avLst/>
          </a:prstGeom>
        </p:spPr>
        <p:txBody>
          <a:bodyPr lIns="0" tIns="0" rIns="0" bIns="0" rtlCol="0" anchor="t">
            <a:spAutoFit/>
          </a:bodyPr>
          <a:lstStyle/>
          <a:p>
            <a:pPr algn="ctr">
              <a:lnSpc>
                <a:spcPts val="19039"/>
              </a:lnSpc>
            </a:pPr>
            <a:r>
              <a:rPr lang="en-US" sz="13599" b="1">
                <a:solidFill>
                  <a:srgbClr val="CAE8FF"/>
                </a:solidFill>
                <a:latin typeface="Open Sans Bold"/>
                <a:ea typeface="Open Sans Bold"/>
                <a:cs typeface="Open Sans Bold"/>
                <a:sym typeface="Open Sans Bold"/>
              </a:rPr>
              <a:t>PAYLOAD</a:t>
            </a:r>
          </a:p>
        </p:txBody>
      </p:sp>
      <p:grpSp>
        <p:nvGrpSpPr>
          <p:cNvPr id="3" name="Group 3"/>
          <p:cNvGrpSpPr>
            <a:grpSpLocks noChangeAspect="1"/>
          </p:cNvGrpSpPr>
          <p:nvPr/>
        </p:nvGrpSpPr>
        <p:grpSpPr>
          <a:xfrm>
            <a:off x="11156516" y="3879170"/>
            <a:ext cx="4666977" cy="4820054"/>
            <a:chOff x="0" y="0"/>
            <a:chExt cx="6350000" cy="6558280"/>
          </a:xfrm>
        </p:grpSpPr>
        <p:sp>
          <p:nvSpPr>
            <p:cNvPr id="4" name="Freeform 4"/>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27567" r="-27567"/>
              </a:stretch>
            </a:blipFill>
          </p:spPr>
          <p:txBody>
            <a:bodyPr/>
            <a:lstStyle/>
            <a:p>
              <a:endParaRPr lang="en-US"/>
            </a:p>
          </p:txBody>
        </p:sp>
        <p:sp>
          <p:nvSpPr>
            <p:cNvPr id="5" name="Freeform 5"/>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sp>
        <p:nvSpPr>
          <p:cNvPr id="6" name="Freeform 6"/>
          <p:cNvSpPr/>
          <p:nvPr/>
        </p:nvSpPr>
        <p:spPr>
          <a:xfrm>
            <a:off x="1028700" y="7092196"/>
            <a:ext cx="9369275" cy="1607028"/>
          </a:xfrm>
          <a:custGeom>
            <a:avLst/>
            <a:gdLst/>
            <a:ahLst/>
            <a:cxnLst/>
            <a:rect l="l" t="t" r="r" b="b"/>
            <a:pathLst>
              <a:path w="9369275" h="1607028">
                <a:moveTo>
                  <a:pt x="0" y="0"/>
                </a:moveTo>
                <a:lnTo>
                  <a:pt x="9369275" y="0"/>
                </a:lnTo>
                <a:lnTo>
                  <a:pt x="9369275" y="1607028"/>
                </a:lnTo>
                <a:lnTo>
                  <a:pt x="0" y="1607028"/>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1217840" y="3918566"/>
            <a:ext cx="9387893" cy="2647950"/>
          </a:xfrm>
          <a:prstGeom prst="rect">
            <a:avLst/>
          </a:prstGeom>
        </p:spPr>
        <p:txBody>
          <a:bodyPr lIns="0" tIns="0" rIns="0" bIns="0" rtlCol="0" anchor="t">
            <a:spAutoFit/>
          </a:bodyPr>
          <a:lstStyle/>
          <a:p>
            <a:pPr algn="ctr">
              <a:lnSpc>
                <a:spcPts val="4200"/>
              </a:lnSpc>
            </a:pPr>
            <a:r>
              <a:rPr lang="en-US" sz="3000" b="1">
                <a:solidFill>
                  <a:srgbClr val="F4F6FC"/>
                </a:solidFill>
                <a:latin typeface="Open Sans Medium"/>
                <a:ea typeface="Open Sans Medium"/>
                <a:cs typeface="Open Sans Medium"/>
                <a:sym typeface="Open Sans Medium"/>
              </a:rPr>
              <a:t>Dependiendo del contenido ded header Content-Type, en el body de la petición el formulario se enviará de la siguiente manera:</a:t>
            </a:r>
          </a:p>
          <a:p>
            <a:pPr algn="ctr">
              <a:lnSpc>
                <a:spcPts val="4200"/>
              </a:lnSpc>
            </a:pPr>
            <a:r>
              <a:rPr lang="en-US" sz="3000" b="1">
                <a:solidFill>
                  <a:srgbClr val="F4F6FC"/>
                </a:solidFill>
                <a:latin typeface="Open Sans Medium"/>
                <a:ea typeface="Open Sans Medium"/>
                <a:cs typeface="Open Sans Medium"/>
                <a:sym typeface="Open Sans Medium"/>
              </a:rPr>
              <a:t>Content-Type: application/x-www-form-urlencoded</a:t>
            </a:r>
          </a:p>
          <a:p>
            <a:pPr algn="ctr">
              <a:lnSpc>
                <a:spcPts val="4200"/>
              </a:lnSpc>
            </a:pPr>
            <a:r>
              <a:rPr lang="en-US" sz="3000" b="1">
                <a:solidFill>
                  <a:srgbClr val="F4F6FC"/>
                </a:solidFill>
                <a:latin typeface="Open Sans Medium"/>
                <a:ea typeface="Open Sans Medium"/>
                <a:cs typeface="Open Sans Medium"/>
                <a:sym typeface="Open Sans Medium"/>
              </a:rPr>
              <a:t>campo1=valor1&amp;campo2=valor2</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6314076" y="2966548"/>
            <a:ext cx="10153249" cy="5024071"/>
          </a:xfrm>
          <a:custGeom>
            <a:avLst/>
            <a:gdLst/>
            <a:ahLst/>
            <a:cxnLst/>
            <a:rect l="l" t="t" r="r" b="b"/>
            <a:pathLst>
              <a:path w="10153249" h="5024071">
                <a:moveTo>
                  <a:pt x="0" y="0"/>
                </a:moveTo>
                <a:lnTo>
                  <a:pt x="10153249" y="0"/>
                </a:lnTo>
                <a:lnTo>
                  <a:pt x="10153249" y="5024072"/>
                </a:lnTo>
                <a:lnTo>
                  <a:pt x="0" y="5024072"/>
                </a:lnTo>
                <a:lnTo>
                  <a:pt x="0" y="0"/>
                </a:lnTo>
                <a:close/>
              </a:path>
            </a:pathLst>
          </a:custGeom>
          <a:blipFill>
            <a:blip r:embed="rId2"/>
            <a:stretch>
              <a:fillRect/>
            </a:stretch>
          </a:blipFill>
        </p:spPr>
        <p:txBody>
          <a:bodyPr/>
          <a:lstStyle/>
          <a:p>
            <a:endParaRPr lang="en-US"/>
          </a:p>
        </p:txBody>
      </p:sp>
      <p:sp>
        <p:nvSpPr>
          <p:cNvPr id="3" name="TextBox 3"/>
          <p:cNvSpPr txBox="1"/>
          <p:nvPr/>
        </p:nvSpPr>
        <p:spPr>
          <a:xfrm rot="-5400000">
            <a:off x="-1910194" y="4103057"/>
            <a:ext cx="10287000" cy="2080887"/>
          </a:xfrm>
          <a:prstGeom prst="rect">
            <a:avLst/>
          </a:prstGeom>
        </p:spPr>
        <p:txBody>
          <a:bodyPr lIns="0" tIns="0" rIns="0" bIns="0" rtlCol="0" anchor="t">
            <a:spAutoFit/>
          </a:bodyPr>
          <a:lstStyle/>
          <a:p>
            <a:pPr algn="ctr">
              <a:lnSpc>
                <a:spcPts val="17080"/>
              </a:lnSpc>
            </a:pPr>
            <a:r>
              <a:rPr lang="en-US" sz="12200" b="1">
                <a:solidFill>
                  <a:srgbClr val="CAE8FF"/>
                </a:solidFill>
                <a:latin typeface="Open Sans Semi-Bold"/>
                <a:ea typeface="Open Sans Semi-Bold"/>
                <a:cs typeface="Open Sans Semi-Bold"/>
                <a:sym typeface="Open Sans Semi-Bold"/>
              </a:rPr>
              <a:t>PAYLOAD</a:t>
            </a:r>
          </a:p>
        </p:txBody>
      </p:sp>
      <p:sp>
        <p:nvSpPr>
          <p:cNvPr id="4" name="TextBox 4"/>
          <p:cNvSpPr txBox="1"/>
          <p:nvPr/>
        </p:nvSpPr>
        <p:spPr>
          <a:xfrm rot="-5400000">
            <a:off x="-3419269" y="4103057"/>
            <a:ext cx="10287000" cy="2080887"/>
          </a:xfrm>
          <a:prstGeom prst="rect">
            <a:avLst/>
          </a:prstGeom>
        </p:spPr>
        <p:txBody>
          <a:bodyPr lIns="0" tIns="0" rIns="0" bIns="0" rtlCol="0" anchor="t">
            <a:spAutoFit/>
          </a:bodyPr>
          <a:lstStyle/>
          <a:p>
            <a:pPr algn="ctr">
              <a:lnSpc>
                <a:spcPts val="17080"/>
              </a:lnSpc>
            </a:pPr>
            <a:r>
              <a:rPr lang="en-US" sz="12200" b="1">
                <a:solidFill>
                  <a:srgbClr val="CAE8FF"/>
                </a:solidFill>
                <a:latin typeface="Open Sans Semi-Bold"/>
                <a:ea typeface="Open Sans Semi-Bold"/>
                <a:cs typeface="Open Sans Semi-Bold"/>
                <a:sym typeface="Open Sans Semi-Bold"/>
              </a:rPr>
              <a:t>PAYLOAD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3603883" y="3627510"/>
            <a:ext cx="10812000" cy="2647950"/>
          </a:xfrm>
          <a:prstGeom prst="rect">
            <a:avLst/>
          </a:prstGeom>
        </p:spPr>
        <p:txBody>
          <a:bodyPr lIns="0" tIns="0" rIns="0" bIns="0" rtlCol="0" anchor="t">
            <a:spAutoFit/>
          </a:bodyPr>
          <a:lstStyle/>
          <a:p>
            <a:pPr algn="ctr">
              <a:lnSpc>
                <a:spcPts val="4200"/>
              </a:lnSpc>
            </a:pPr>
            <a:r>
              <a:rPr lang="en-US" sz="3000" b="1">
                <a:solidFill>
                  <a:srgbClr val="F4F6FC"/>
                </a:solidFill>
                <a:latin typeface="Open Sans Medium"/>
                <a:ea typeface="Open Sans Medium"/>
                <a:cs typeface="Open Sans Medium"/>
                <a:sym typeface="Open Sans Medium"/>
              </a:rPr>
              <a:t>Enviar formularios es clave en las aplicaciones web. Según lo que enviemos (texto o archivos), usamos diferentes formatos. Express facilita recibir y procesar estos datos con herramientas como express.urlencoded y multer, haciendo todo más simple </a:t>
            </a:r>
          </a:p>
        </p:txBody>
      </p:sp>
      <p:sp>
        <p:nvSpPr>
          <p:cNvPr id="3" name="Freeform 3"/>
          <p:cNvSpPr/>
          <p:nvPr/>
        </p:nvSpPr>
        <p:spPr>
          <a:xfrm>
            <a:off x="-473498" y="9028993"/>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408362" y="7955749"/>
            <a:ext cx="3442247" cy="4114800"/>
          </a:xfrm>
          <a:custGeom>
            <a:avLst/>
            <a:gdLst/>
            <a:ahLst/>
            <a:cxnLst/>
            <a:rect l="l" t="t" r="r" b="b"/>
            <a:pathLst>
              <a:path w="3442247" h="4114800">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7288760" y="9049584"/>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170620" y="797634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5051017" y="9378911"/>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473498" y="-1695737"/>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3408362" y="-2768981"/>
            <a:ext cx="3442247" cy="4114800"/>
          </a:xfrm>
          <a:custGeom>
            <a:avLst/>
            <a:gdLst/>
            <a:ahLst/>
            <a:cxnLst/>
            <a:rect l="l" t="t" r="r" b="b"/>
            <a:pathLst>
              <a:path w="3442247" h="4114800">
                <a:moveTo>
                  <a:pt x="0" y="0"/>
                </a:moveTo>
                <a:lnTo>
                  <a:pt x="3442248" y="0"/>
                </a:lnTo>
                <a:lnTo>
                  <a:pt x="3442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7288760" y="-1675146"/>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1170620" y="-274839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5051017" y="-1345819"/>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1028700" y="4650138"/>
            <a:ext cx="16230600" cy="1405741"/>
          </a:xfrm>
          <a:prstGeom prst="rect">
            <a:avLst/>
          </a:prstGeom>
        </p:spPr>
        <p:txBody>
          <a:bodyPr lIns="0" tIns="0" rIns="0" bIns="0" rtlCol="0" anchor="t">
            <a:spAutoFit/>
          </a:bodyPr>
          <a:lstStyle/>
          <a:p>
            <a:pPr algn="ctr">
              <a:lnSpc>
                <a:spcPts val="10080"/>
              </a:lnSpc>
            </a:pPr>
            <a:r>
              <a:rPr lang="en-US" sz="12000" b="1">
                <a:solidFill>
                  <a:srgbClr val="CAE8FF"/>
                </a:solidFill>
                <a:latin typeface="Open Sans Bold"/>
                <a:ea typeface="Open Sans Bold"/>
                <a:cs typeface="Open Sans Bold"/>
                <a:sym typeface="Open Sans Bold"/>
              </a:rPr>
              <a:t>GRACIAS</a:t>
            </a:r>
          </a:p>
        </p:txBody>
      </p:sp>
      <p:sp>
        <p:nvSpPr>
          <p:cNvPr id="3" name="Freeform 3"/>
          <p:cNvSpPr/>
          <p:nvPr/>
        </p:nvSpPr>
        <p:spPr>
          <a:xfrm>
            <a:off x="12722671"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094207" y="-2258858"/>
            <a:ext cx="18659536" cy="16963214"/>
          </a:xfrm>
          <a:custGeom>
            <a:avLst/>
            <a:gdLst/>
            <a:ahLst/>
            <a:cxnLst/>
            <a:rect l="l" t="t" r="r" b="b"/>
            <a:pathLst>
              <a:path w="18659536" h="16963214">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173677" y="-29624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684462" y="176116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4269" y="441104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3892408" y="6468440"/>
            <a:ext cx="3442247" cy="4114800"/>
          </a:xfrm>
          <a:custGeom>
            <a:avLst/>
            <a:gdLst/>
            <a:ahLst/>
            <a:cxnLst/>
            <a:rect l="l" t="t" r="r" b="b"/>
            <a:pathLst>
              <a:path w="3442247" h="4114800">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89061" y="3008952"/>
            <a:ext cx="7245594" cy="4791149"/>
          </a:xfrm>
          <a:custGeom>
            <a:avLst/>
            <a:gdLst/>
            <a:ahLst/>
            <a:cxnLst/>
            <a:rect l="l" t="t" r="r" b="b"/>
            <a:pathLst>
              <a:path w="7245594" h="4791149">
                <a:moveTo>
                  <a:pt x="0" y="0"/>
                </a:moveTo>
                <a:lnTo>
                  <a:pt x="7245594" y="0"/>
                </a:lnTo>
                <a:lnTo>
                  <a:pt x="7245594" y="4791149"/>
                </a:lnTo>
                <a:lnTo>
                  <a:pt x="0" y="4791149"/>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8296880" y="1948997"/>
            <a:ext cx="8962420" cy="1517020"/>
          </a:xfrm>
          <a:prstGeom prst="rect">
            <a:avLst/>
          </a:prstGeom>
        </p:spPr>
        <p:txBody>
          <a:bodyPr lIns="0" tIns="0" rIns="0" bIns="0" rtlCol="0" anchor="t">
            <a:spAutoFit/>
          </a:bodyPr>
          <a:lstStyle/>
          <a:p>
            <a:pPr algn="ctr">
              <a:lnSpc>
                <a:spcPts val="12459"/>
              </a:lnSpc>
            </a:pPr>
            <a:r>
              <a:rPr lang="en-US" sz="8899" b="1">
                <a:solidFill>
                  <a:srgbClr val="CAE8FF"/>
                </a:solidFill>
                <a:latin typeface="Open Sans Bold"/>
                <a:ea typeface="Open Sans Bold"/>
                <a:cs typeface="Open Sans Bold"/>
                <a:sym typeface="Open Sans Bold"/>
              </a:rPr>
              <a:t>INTRODUCCIÓN</a:t>
            </a:r>
          </a:p>
        </p:txBody>
      </p:sp>
      <p:sp>
        <p:nvSpPr>
          <p:cNvPr id="8" name="TextBox 8"/>
          <p:cNvSpPr txBox="1"/>
          <p:nvPr/>
        </p:nvSpPr>
        <p:spPr>
          <a:xfrm>
            <a:off x="8296880" y="3744290"/>
            <a:ext cx="8962420" cy="3714750"/>
          </a:xfrm>
          <a:prstGeom prst="rect">
            <a:avLst/>
          </a:prstGeom>
        </p:spPr>
        <p:txBody>
          <a:bodyPr lIns="0" tIns="0" rIns="0" bIns="0" rtlCol="0" anchor="t">
            <a:spAutoFit/>
          </a:bodyPr>
          <a:lstStyle/>
          <a:p>
            <a:pPr algn="ctr">
              <a:lnSpc>
                <a:spcPts val="4200"/>
              </a:lnSpc>
            </a:pPr>
            <a:r>
              <a:rPr lang="en-US" sz="3000" b="1">
                <a:solidFill>
                  <a:srgbClr val="F4F6FC"/>
                </a:solidFill>
                <a:latin typeface="Open Sans Medium"/>
                <a:ea typeface="Open Sans Medium"/>
                <a:cs typeface="Open Sans Medium"/>
                <a:sym typeface="Open Sans Medium"/>
              </a:rPr>
              <a:t>El protocolo HTTP es el principal medio de comunicación entre clientes y servidores en la web. Una de sus aplicaciones más comunes es el envío y recepción de formularios, lo cual permite a los usuarios ingresar y enviar datos que el servidor procesa.</a:t>
            </a:r>
          </a:p>
          <a:p>
            <a:pPr algn="ctr">
              <a:lnSpc>
                <a:spcPts val="4200"/>
              </a:lnSpc>
            </a:pPr>
            <a:endParaRPr lang="en-US" sz="3000" b="1">
              <a:solidFill>
                <a:srgbClr val="F4F6FC"/>
              </a:solidFill>
              <a:latin typeface="Open Sans Medium"/>
              <a:ea typeface="Open Sans Medium"/>
              <a:cs typeface="Open Sans Medium"/>
              <a:sym typeface="Open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1028700" y="353677"/>
            <a:ext cx="16230600" cy="3622039"/>
          </a:xfrm>
          <a:prstGeom prst="rect">
            <a:avLst/>
          </a:prstGeom>
        </p:spPr>
        <p:txBody>
          <a:bodyPr lIns="0" tIns="0" rIns="0" bIns="0" rtlCol="0" anchor="t">
            <a:spAutoFit/>
          </a:bodyPr>
          <a:lstStyle/>
          <a:p>
            <a:pPr algn="ctr">
              <a:lnSpc>
                <a:spcPts val="14560"/>
              </a:lnSpc>
            </a:pPr>
            <a:r>
              <a:rPr lang="en-US" sz="10400" b="1">
                <a:solidFill>
                  <a:srgbClr val="CAE8FF"/>
                </a:solidFill>
                <a:latin typeface="Open Sans Bold"/>
                <a:ea typeface="Open Sans Bold"/>
                <a:cs typeface="Open Sans Bold"/>
                <a:sym typeface="Open Sans Bold"/>
              </a:rPr>
              <a:t> MÉTODOS DE ENVÍO DE FORMULARIOS</a:t>
            </a:r>
          </a:p>
        </p:txBody>
      </p:sp>
      <p:sp>
        <p:nvSpPr>
          <p:cNvPr id="3" name="TextBox 3"/>
          <p:cNvSpPr txBox="1"/>
          <p:nvPr/>
        </p:nvSpPr>
        <p:spPr>
          <a:xfrm>
            <a:off x="467880" y="4051780"/>
            <a:ext cx="10063845" cy="6800850"/>
          </a:xfrm>
          <a:prstGeom prst="rect">
            <a:avLst/>
          </a:prstGeom>
        </p:spPr>
        <p:txBody>
          <a:bodyPr lIns="0" tIns="0" rIns="0" bIns="0" rtlCol="0" anchor="t">
            <a:spAutoFit/>
          </a:bodyPr>
          <a:lstStyle/>
          <a:p>
            <a:pPr algn="ctr">
              <a:lnSpc>
                <a:spcPts val="4200"/>
              </a:lnSpc>
            </a:pPr>
            <a:r>
              <a:rPr lang="en-US" sz="3000" b="1">
                <a:solidFill>
                  <a:srgbClr val="F4F6FC"/>
                </a:solidFill>
                <a:latin typeface="Open Sans Medium"/>
                <a:ea typeface="Open Sans Medium"/>
                <a:cs typeface="Open Sans Medium"/>
                <a:sym typeface="Open Sans Medium"/>
              </a:rPr>
              <a:t>Existen dos formatos principales para enviar datos desde un formulario en HTML:</a:t>
            </a:r>
          </a:p>
          <a:p>
            <a:pPr algn="l">
              <a:lnSpc>
                <a:spcPts val="4200"/>
              </a:lnSpc>
            </a:pPr>
            <a:r>
              <a:rPr lang="en-US" sz="3000" b="1">
                <a:solidFill>
                  <a:srgbClr val="F4F6FC"/>
                </a:solidFill>
                <a:latin typeface="Open Sans Medium"/>
                <a:ea typeface="Open Sans Medium"/>
                <a:cs typeface="Open Sans Medium"/>
                <a:sym typeface="Open Sans Medium"/>
              </a:rPr>
              <a:t>1- application/x-www-form-urlencoded</a:t>
            </a:r>
          </a:p>
          <a:p>
            <a:pPr marL="647702" lvl="1" indent="-323851" algn="l">
              <a:lnSpc>
                <a:spcPts val="4200"/>
              </a:lnSpc>
              <a:buFont typeface="Arial"/>
              <a:buChar char="•"/>
            </a:pPr>
            <a:r>
              <a:rPr lang="en-US" sz="3000" b="1">
                <a:solidFill>
                  <a:srgbClr val="F4F6FC"/>
                </a:solidFill>
                <a:latin typeface="Open Sans Medium"/>
                <a:ea typeface="Open Sans Medium"/>
                <a:cs typeface="Open Sans Medium"/>
                <a:sym typeface="Open Sans Medium"/>
              </a:rPr>
              <a:t>Se usa cuando los datos a enviar son simples (texto, números).</a:t>
            </a:r>
          </a:p>
          <a:p>
            <a:pPr marL="647702" lvl="1" indent="-323851" algn="l">
              <a:lnSpc>
                <a:spcPts val="4200"/>
              </a:lnSpc>
              <a:buFont typeface="Arial"/>
              <a:buChar char="•"/>
            </a:pPr>
            <a:r>
              <a:rPr lang="en-US" sz="3000" b="1">
                <a:solidFill>
                  <a:srgbClr val="F4F6FC"/>
                </a:solidFill>
                <a:latin typeface="Open Sans Medium"/>
                <a:ea typeface="Open Sans Medium"/>
                <a:cs typeface="Open Sans Medium"/>
                <a:sym typeface="Open Sans Medium"/>
              </a:rPr>
              <a:t>La información se envía como pares clave=valor separados por &amp;.</a:t>
            </a:r>
          </a:p>
          <a:p>
            <a:pPr marL="647702" lvl="1" indent="-323851" algn="l">
              <a:lnSpc>
                <a:spcPts val="4200"/>
              </a:lnSpc>
              <a:buFont typeface="Arial"/>
              <a:buChar char="•"/>
            </a:pPr>
            <a:r>
              <a:rPr lang="en-US" sz="3000" b="1">
                <a:solidFill>
                  <a:srgbClr val="F4F6FC"/>
                </a:solidFill>
                <a:latin typeface="Open Sans Medium"/>
                <a:ea typeface="Open Sans Medium"/>
                <a:cs typeface="Open Sans Medium"/>
                <a:sym typeface="Open Sans Medium"/>
              </a:rPr>
              <a:t>Se parece a los parámetros en una URL.</a:t>
            </a:r>
          </a:p>
          <a:p>
            <a:pPr marL="647702" lvl="1" indent="-323851" algn="l">
              <a:lnSpc>
                <a:spcPts val="4200"/>
              </a:lnSpc>
              <a:buFont typeface="Arial"/>
              <a:buChar char="•"/>
            </a:pPr>
            <a:r>
              <a:rPr lang="en-US" sz="3000" b="1">
                <a:solidFill>
                  <a:srgbClr val="F4F6FC"/>
                </a:solidFill>
                <a:latin typeface="Open Sans Medium"/>
                <a:ea typeface="Open Sans Medium"/>
                <a:cs typeface="Open Sans Medium"/>
                <a:sym typeface="Open Sans Medium"/>
              </a:rPr>
              <a:t>Se recomienda para formularios ligeros.</a:t>
            </a:r>
          </a:p>
          <a:p>
            <a:pPr algn="l">
              <a:lnSpc>
                <a:spcPts val="4200"/>
              </a:lnSpc>
            </a:pPr>
            <a:r>
              <a:rPr lang="en-US" sz="3000" b="1">
                <a:solidFill>
                  <a:srgbClr val="F4F6FC"/>
                </a:solidFill>
                <a:latin typeface="Open Sans Medium"/>
                <a:ea typeface="Open Sans Medium"/>
                <a:cs typeface="Open Sans Medium"/>
                <a:sym typeface="Open Sans Medium"/>
              </a:rPr>
              <a:t>Ejemplo:</a:t>
            </a:r>
          </a:p>
          <a:p>
            <a:pPr algn="ctr">
              <a:lnSpc>
                <a:spcPts val="3360"/>
              </a:lnSpc>
            </a:pPr>
            <a:r>
              <a:rPr lang="en-US" sz="2400" b="1">
                <a:solidFill>
                  <a:srgbClr val="F4F6FC"/>
                </a:solidFill>
                <a:latin typeface="Open Sans Medium"/>
                <a:ea typeface="Open Sans Medium"/>
                <a:cs typeface="Open Sans Medium"/>
                <a:sym typeface="Open Sans Medium"/>
              </a:rPr>
              <a:t>nombre=Juan+P%C3%A9rez&amp;email=juan%40example.com&amp;edad=30</a:t>
            </a:r>
          </a:p>
          <a:p>
            <a:pPr algn="l">
              <a:lnSpc>
                <a:spcPts val="4200"/>
              </a:lnSpc>
            </a:pPr>
            <a:endParaRPr lang="en-US" sz="2400" b="1">
              <a:solidFill>
                <a:srgbClr val="F4F6FC"/>
              </a:solidFill>
              <a:latin typeface="Open Sans Medium"/>
              <a:ea typeface="Open Sans Medium"/>
              <a:cs typeface="Open Sans Medium"/>
              <a:sym typeface="Open Sans Medium"/>
            </a:endParaRPr>
          </a:p>
          <a:p>
            <a:pPr algn="ctr">
              <a:lnSpc>
                <a:spcPts val="4200"/>
              </a:lnSpc>
            </a:pPr>
            <a:endParaRPr lang="en-US" sz="2400" b="1">
              <a:solidFill>
                <a:srgbClr val="F4F6FC"/>
              </a:solidFill>
              <a:latin typeface="Open Sans Medium"/>
              <a:ea typeface="Open Sans Medium"/>
              <a:cs typeface="Open Sans Medium"/>
              <a:sym typeface="Open Sans Medium"/>
            </a:endParaRPr>
          </a:p>
        </p:txBody>
      </p:sp>
      <p:grpSp>
        <p:nvGrpSpPr>
          <p:cNvPr id="4" name="Group 4"/>
          <p:cNvGrpSpPr>
            <a:grpSpLocks noChangeAspect="1"/>
          </p:cNvGrpSpPr>
          <p:nvPr/>
        </p:nvGrpSpPr>
        <p:grpSpPr>
          <a:xfrm>
            <a:off x="11112111" y="4108930"/>
            <a:ext cx="4666977" cy="4820054"/>
            <a:chOff x="0" y="0"/>
            <a:chExt cx="6350000" cy="6558280"/>
          </a:xfrm>
        </p:grpSpPr>
        <p:sp>
          <p:nvSpPr>
            <p:cNvPr id="5" name="Freeform 5"/>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27567" r="-27567"/>
              </a:stretch>
            </a:blipFill>
          </p:spPr>
          <p:txBody>
            <a:bodyPr/>
            <a:lstStyle/>
            <a:p>
              <a:endParaRPr lang="en-US"/>
            </a:p>
          </p:txBody>
        </p:sp>
        <p:sp>
          <p:nvSpPr>
            <p:cNvPr id="6" name="Freeform 6"/>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609551" y="3790916"/>
            <a:ext cx="17068898" cy="2705169"/>
          </a:xfrm>
          <a:custGeom>
            <a:avLst/>
            <a:gdLst/>
            <a:ahLst/>
            <a:cxnLst/>
            <a:rect l="l" t="t" r="r" b="b"/>
            <a:pathLst>
              <a:path w="17068898" h="2705169">
                <a:moveTo>
                  <a:pt x="0" y="0"/>
                </a:moveTo>
                <a:lnTo>
                  <a:pt x="17068898" y="0"/>
                </a:lnTo>
                <a:lnTo>
                  <a:pt x="17068898" y="2705168"/>
                </a:lnTo>
                <a:lnTo>
                  <a:pt x="0" y="2705168"/>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089772" y="231970"/>
            <a:ext cx="14108457" cy="2321561"/>
          </a:xfrm>
          <a:prstGeom prst="rect">
            <a:avLst/>
          </a:prstGeom>
        </p:spPr>
        <p:txBody>
          <a:bodyPr lIns="0" tIns="0" rIns="0" bIns="0" rtlCol="0" anchor="t">
            <a:spAutoFit/>
          </a:bodyPr>
          <a:lstStyle/>
          <a:p>
            <a:pPr algn="ctr">
              <a:lnSpc>
                <a:spcPts val="19039"/>
              </a:lnSpc>
            </a:pPr>
            <a:r>
              <a:rPr lang="en-US" sz="13599" b="1">
                <a:solidFill>
                  <a:srgbClr val="6CE5E8">
                    <a:alpha val="29804"/>
                  </a:srgbClr>
                </a:solidFill>
                <a:latin typeface="Open Sans Semi-Bold"/>
                <a:ea typeface="Open Sans Semi-Bold"/>
                <a:cs typeface="Open Sans Semi-Bold"/>
                <a:sym typeface="Open Sans Semi-Bold"/>
              </a:rPr>
              <a:t>EJEMPLO🤷‍♂️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TextBox 2"/>
          <p:cNvSpPr txBox="1"/>
          <p:nvPr/>
        </p:nvSpPr>
        <p:spPr>
          <a:xfrm>
            <a:off x="6609184" y="2869032"/>
            <a:ext cx="8583691" cy="4248150"/>
          </a:xfrm>
          <a:prstGeom prst="rect">
            <a:avLst/>
          </a:prstGeom>
        </p:spPr>
        <p:txBody>
          <a:bodyPr lIns="0" tIns="0" rIns="0" bIns="0" rtlCol="0" anchor="t">
            <a:spAutoFit/>
          </a:bodyPr>
          <a:lstStyle/>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Se usa cuando se necesita enviar archivos además de texto.</a:t>
            </a:r>
          </a:p>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Los datos se dividen en partes dentro de un mensaje MIME.</a:t>
            </a:r>
          </a:p>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Cada parte tiene un boundary generado automáticamente por el navegador.</a:t>
            </a:r>
          </a:p>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Es útil cuando se manejan imágenes, documentos u otros archivos.</a:t>
            </a:r>
          </a:p>
        </p:txBody>
      </p:sp>
      <p:sp>
        <p:nvSpPr>
          <p:cNvPr id="3" name="TextBox 3"/>
          <p:cNvSpPr txBox="1"/>
          <p:nvPr/>
        </p:nvSpPr>
        <p:spPr>
          <a:xfrm rot="-5400000">
            <a:off x="-2338182" y="3021969"/>
            <a:ext cx="10287000" cy="4243062"/>
          </a:xfrm>
          <a:prstGeom prst="rect">
            <a:avLst/>
          </a:prstGeom>
        </p:spPr>
        <p:txBody>
          <a:bodyPr lIns="0" tIns="0" rIns="0" bIns="0" rtlCol="0" anchor="t">
            <a:spAutoFit/>
          </a:bodyPr>
          <a:lstStyle/>
          <a:p>
            <a:pPr algn="ctr">
              <a:lnSpc>
                <a:spcPts val="17080"/>
              </a:lnSpc>
            </a:pPr>
            <a:r>
              <a:rPr lang="en-US" sz="12200" b="1">
                <a:solidFill>
                  <a:srgbClr val="CAE8FF"/>
                </a:solidFill>
                <a:latin typeface="Open Sans Semi-Bold"/>
                <a:ea typeface="Open Sans Semi-Bold"/>
                <a:cs typeface="Open Sans Semi-Bold"/>
                <a:sym typeface="Open Sans Semi-Bold"/>
              </a:rPr>
              <a:t>MULTIPART/FORM-DATA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362016" y="3509219"/>
            <a:ext cx="17635581" cy="2948715"/>
          </a:xfrm>
          <a:custGeom>
            <a:avLst/>
            <a:gdLst/>
            <a:ahLst/>
            <a:cxnLst/>
            <a:rect l="l" t="t" r="r" b="b"/>
            <a:pathLst>
              <a:path w="17635581" h="2948715">
                <a:moveTo>
                  <a:pt x="0" y="0"/>
                </a:moveTo>
                <a:lnTo>
                  <a:pt x="17635581" y="0"/>
                </a:lnTo>
                <a:lnTo>
                  <a:pt x="17635581" y="2948715"/>
                </a:lnTo>
                <a:lnTo>
                  <a:pt x="0" y="2948715"/>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089772" y="231970"/>
            <a:ext cx="14108457" cy="2321561"/>
          </a:xfrm>
          <a:prstGeom prst="rect">
            <a:avLst/>
          </a:prstGeom>
        </p:spPr>
        <p:txBody>
          <a:bodyPr lIns="0" tIns="0" rIns="0" bIns="0" rtlCol="0" anchor="t">
            <a:spAutoFit/>
          </a:bodyPr>
          <a:lstStyle/>
          <a:p>
            <a:pPr algn="ctr">
              <a:lnSpc>
                <a:spcPts val="19039"/>
              </a:lnSpc>
            </a:pPr>
            <a:r>
              <a:rPr lang="en-US" sz="13599" b="1">
                <a:solidFill>
                  <a:srgbClr val="6CE5E8">
                    <a:alpha val="29804"/>
                  </a:srgbClr>
                </a:solidFill>
                <a:latin typeface="Open Sans Semi-Bold"/>
                <a:ea typeface="Open Sans Semi-Bold"/>
                <a:cs typeface="Open Sans Semi-Bold"/>
                <a:sym typeface="Open Sans Semi-Bold"/>
              </a:rPr>
              <a:t>EJEMPLO🤷‍♂️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79501" y="205158"/>
            <a:ext cx="4666977" cy="4820054"/>
            <a:chOff x="0" y="0"/>
            <a:chExt cx="6350000" cy="6558280"/>
          </a:xfrm>
        </p:grpSpPr>
        <p:sp>
          <p:nvSpPr>
            <p:cNvPr id="3" name="Freeform 3"/>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t="-6787" b="-6787"/>
              </a:stretch>
            </a:blipFill>
          </p:spPr>
          <p:txBody>
            <a:bodyPr/>
            <a:lstStyle/>
            <a:p>
              <a:endParaRPr lang="en-US"/>
            </a:p>
          </p:txBody>
        </p:sp>
        <p:sp>
          <p:nvSpPr>
            <p:cNvPr id="4" name="Freeform 4"/>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grpSp>
        <p:nvGrpSpPr>
          <p:cNvPr id="5" name="Group 5"/>
          <p:cNvGrpSpPr>
            <a:grpSpLocks noChangeAspect="1"/>
          </p:cNvGrpSpPr>
          <p:nvPr/>
        </p:nvGrpSpPr>
        <p:grpSpPr>
          <a:xfrm>
            <a:off x="11979501" y="5261788"/>
            <a:ext cx="4666977" cy="4820054"/>
            <a:chOff x="0" y="0"/>
            <a:chExt cx="6350000" cy="6558280"/>
          </a:xfrm>
        </p:grpSpPr>
        <p:sp>
          <p:nvSpPr>
            <p:cNvPr id="6" name="Freeform 6"/>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l="-70185" r="-70185"/>
              </a:stretch>
            </a:blipFill>
          </p:spPr>
          <p:txBody>
            <a:bodyPr/>
            <a:lstStyle/>
            <a:p>
              <a:endParaRPr lang="en-US"/>
            </a:p>
          </p:txBody>
        </p:sp>
        <p:sp>
          <p:nvSpPr>
            <p:cNvPr id="7" name="Freeform 7"/>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sp>
        <p:nvSpPr>
          <p:cNvPr id="8" name="TextBox 8"/>
          <p:cNvSpPr txBox="1"/>
          <p:nvPr/>
        </p:nvSpPr>
        <p:spPr>
          <a:xfrm>
            <a:off x="1380642" y="2811467"/>
            <a:ext cx="10093448" cy="5848350"/>
          </a:xfrm>
          <a:prstGeom prst="rect">
            <a:avLst/>
          </a:prstGeom>
        </p:spPr>
        <p:txBody>
          <a:bodyPr lIns="0" tIns="0" rIns="0" bIns="0" rtlCol="0" anchor="t">
            <a:spAutoFit/>
          </a:bodyPr>
          <a:lstStyle/>
          <a:p>
            <a:pPr algn="ctr">
              <a:lnSpc>
                <a:spcPts val="4200"/>
              </a:lnSpc>
            </a:pPr>
            <a:endParaRPr/>
          </a:p>
          <a:p>
            <a:pPr algn="ctr">
              <a:lnSpc>
                <a:spcPts val="4200"/>
              </a:lnSpc>
            </a:pPr>
            <a:r>
              <a:rPr lang="en-US" sz="3000" b="1">
                <a:solidFill>
                  <a:srgbClr val="F4F6FC"/>
                </a:solidFill>
                <a:latin typeface="Open Sans Medium"/>
                <a:ea typeface="Open Sans Medium"/>
                <a:cs typeface="Open Sans Medium"/>
                <a:sym typeface="Open Sans Medium"/>
              </a:rPr>
              <a:t>¿Cómo sabe el servidor qué tipo de datos está recibiendo en una solicitud HTTP?</a:t>
            </a:r>
          </a:p>
          <a:p>
            <a:pPr algn="ctr">
              <a:lnSpc>
                <a:spcPts val="4200"/>
              </a:lnSpc>
            </a:pPr>
            <a:endParaRPr lang="en-US" sz="3000" b="1">
              <a:solidFill>
                <a:srgbClr val="F4F6FC"/>
              </a:solidFill>
              <a:latin typeface="Open Sans Medium"/>
              <a:ea typeface="Open Sans Medium"/>
              <a:cs typeface="Open Sans Medium"/>
              <a:sym typeface="Open Sans Medium"/>
            </a:endParaRPr>
          </a:p>
          <a:p>
            <a:pPr algn="ctr">
              <a:lnSpc>
                <a:spcPts val="4200"/>
              </a:lnSpc>
            </a:pPr>
            <a:r>
              <a:rPr lang="en-US" sz="3000" b="1">
                <a:solidFill>
                  <a:srgbClr val="F4F6FC"/>
                </a:solidFill>
                <a:latin typeface="Open Sans Medium"/>
                <a:ea typeface="Open Sans Medium"/>
                <a:cs typeface="Open Sans Medium"/>
                <a:sym typeface="Open Sans Medium"/>
              </a:rPr>
              <a:t>El servidor identifica el tipo de datos a través del encabezado Content-Type de la solicitud HTTP. Este encabezado indica si los datos vienen en formato application/x-www-form-urlencoded, multipart/form-data, application/json, entre otros. Dependiendo del Content-Type, el servidor usa diferentes métodos para interpretar y procesar la información recibida.</a:t>
            </a:r>
          </a:p>
        </p:txBody>
      </p:sp>
      <p:sp>
        <p:nvSpPr>
          <p:cNvPr id="9" name="TextBox 9"/>
          <p:cNvSpPr txBox="1"/>
          <p:nvPr/>
        </p:nvSpPr>
        <p:spPr>
          <a:xfrm>
            <a:off x="-470895" y="547056"/>
            <a:ext cx="14108457" cy="2321561"/>
          </a:xfrm>
          <a:prstGeom prst="rect">
            <a:avLst/>
          </a:prstGeom>
        </p:spPr>
        <p:txBody>
          <a:bodyPr lIns="0" tIns="0" rIns="0" bIns="0" rtlCol="0" anchor="t">
            <a:spAutoFit/>
          </a:bodyPr>
          <a:lstStyle/>
          <a:p>
            <a:pPr algn="ctr">
              <a:lnSpc>
                <a:spcPts val="19039"/>
              </a:lnSpc>
            </a:pPr>
            <a:r>
              <a:rPr lang="en-US" sz="13599" b="1">
                <a:solidFill>
                  <a:srgbClr val="FDFDFD">
                    <a:alpha val="29804"/>
                  </a:srgbClr>
                </a:solidFill>
                <a:latin typeface="Open Sans Semi-Bold"/>
                <a:ea typeface="Open Sans Semi-Bold"/>
                <a:cs typeface="Open Sans Semi-Bold"/>
                <a:sym typeface="Open Sans Semi-Bold"/>
              </a:rPr>
              <a:t>DUDAS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79501" y="205158"/>
            <a:ext cx="4666977" cy="4820054"/>
            <a:chOff x="0" y="0"/>
            <a:chExt cx="6350000" cy="6558280"/>
          </a:xfrm>
        </p:grpSpPr>
        <p:sp>
          <p:nvSpPr>
            <p:cNvPr id="3" name="Freeform 3"/>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41874" r="-41874"/>
              </a:stretch>
            </a:blipFill>
          </p:spPr>
          <p:txBody>
            <a:bodyPr/>
            <a:lstStyle/>
            <a:p>
              <a:endParaRPr lang="en-US"/>
            </a:p>
          </p:txBody>
        </p:sp>
        <p:sp>
          <p:nvSpPr>
            <p:cNvPr id="4" name="Freeform 4"/>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grpSp>
        <p:nvGrpSpPr>
          <p:cNvPr id="5" name="Group 5"/>
          <p:cNvGrpSpPr>
            <a:grpSpLocks noChangeAspect="1"/>
          </p:cNvGrpSpPr>
          <p:nvPr/>
        </p:nvGrpSpPr>
        <p:grpSpPr>
          <a:xfrm>
            <a:off x="11979501" y="5261788"/>
            <a:ext cx="4666977" cy="4820054"/>
            <a:chOff x="0" y="0"/>
            <a:chExt cx="6350000" cy="6558280"/>
          </a:xfrm>
        </p:grpSpPr>
        <p:sp>
          <p:nvSpPr>
            <p:cNvPr id="6" name="Freeform 6"/>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l="-70185" r="-70185"/>
              </a:stretch>
            </a:blipFill>
          </p:spPr>
          <p:txBody>
            <a:bodyPr/>
            <a:lstStyle/>
            <a:p>
              <a:endParaRPr lang="en-US"/>
            </a:p>
          </p:txBody>
        </p:sp>
        <p:sp>
          <p:nvSpPr>
            <p:cNvPr id="7" name="Freeform 7"/>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txBody>
            <a:bodyPr/>
            <a:lstStyle/>
            <a:p>
              <a:endParaRPr lang="en-US"/>
            </a:p>
          </p:txBody>
        </p:sp>
      </p:grpSp>
      <p:sp>
        <p:nvSpPr>
          <p:cNvPr id="8" name="TextBox 8"/>
          <p:cNvSpPr txBox="1"/>
          <p:nvPr/>
        </p:nvSpPr>
        <p:spPr>
          <a:xfrm>
            <a:off x="847786" y="2558035"/>
            <a:ext cx="10093448" cy="7981950"/>
          </a:xfrm>
          <a:prstGeom prst="rect">
            <a:avLst/>
          </a:prstGeom>
        </p:spPr>
        <p:txBody>
          <a:bodyPr lIns="0" tIns="0" rIns="0" bIns="0" rtlCol="0" anchor="t">
            <a:spAutoFit/>
          </a:bodyPr>
          <a:lstStyle/>
          <a:p>
            <a:pPr algn="ctr">
              <a:lnSpc>
                <a:spcPts val="4200"/>
              </a:lnSpc>
            </a:pPr>
            <a:endParaRPr/>
          </a:p>
          <a:p>
            <a:pPr algn="ctr">
              <a:lnSpc>
                <a:spcPts val="4200"/>
              </a:lnSpc>
            </a:pPr>
            <a:r>
              <a:rPr lang="en-US" sz="3000" b="1">
                <a:solidFill>
                  <a:srgbClr val="F4F6FC"/>
                </a:solidFill>
                <a:latin typeface="Open Sans Medium"/>
                <a:ea typeface="Open Sans Medium"/>
                <a:cs typeface="Open Sans Medium"/>
                <a:sym typeface="Open Sans Medium"/>
              </a:rPr>
              <a:t>¿Qué problemas pueden surgir al enviar formularios sin configurar correctamente el enctype?</a:t>
            </a:r>
          </a:p>
          <a:p>
            <a:pPr algn="ctr">
              <a:lnSpc>
                <a:spcPts val="4200"/>
              </a:lnSpc>
            </a:pPr>
            <a:endParaRPr lang="en-US" sz="3000" b="1">
              <a:solidFill>
                <a:srgbClr val="F4F6FC"/>
              </a:solidFill>
              <a:latin typeface="Open Sans Medium"/>
              <a:ea typeface="Open Sans Medium"/>
              <a:cs typeface="Open Sans Medium"/>
              <a:sym typeface="Open Sans Medium"/>
            </a:endParaRPr>
          </a:p>
          <a:p>
            <a:pPr algn="ctr">
              <a:lnSpc>
                <a:spcPts val="4200"/>
              </a:lnSpc>
            </a:pPr>
            <a:r>
              <a:rPr lang="en-US" sz="3000" b="1">
                <a:solidFill>
                  <a:srgbClr val="F4F6FC"/>
                </a:solidFill>
                <a:latin typeface="Open Sans Medium"/>
                <a:ea typeface="Open Sans Medium"/>
                <a:cs typeface="Open Sans Medium"/>
                <a:sym typeface="Open Sans Medium"/>
              </a:rPr>
              <a:t>Si el enctype no está configurado correctamente, los datos podrían enviarse en un formato no esperado por el servidor. Por ejemplo:</a:t>
            </a:r>
          </a:p>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Si enviamos un archivo sin usar multipart/form-data, el archivo no se adjuntará correctamente y el servidor solo recibirá una cadena de texto vacía o dañada.</a:t>
            </a:r>
          </a:p>
          <a:p>
            <a:pPr marL="647702" lvl="1" indent="-323851" algn="ctr">
              <a:lnSpc>
                <a:spcPts val="4200"/>
              </a:lnSpc>
              <a:buFont typeface="Arial"/>
              <a:buChar char="•"/>
            </a:pPr>
            <a:r>
              <a:rPr lang="en-US" sz="3000" b="1">
                <a:solidFill>
                  <a:srgbClr val="F4F6FC"/>
                </a:solidFill>
                <a:latin typeface="Open Sans Medium"/>
                <a:ea typeface="Open Sans Medium"/>
                <a:cs typeface="Open Sans Medium"/>
                <a:sym typeface="Open Sans Medium"/>
              </a:rPr>
              <a:t>Si enviamos datos de texto con multipart/form-data cuando no es necesario, estaremos agregando una sobrecarga innecesaria al tamaño de la solicitud.</a:t>
            </a:r>
          </a:p>
          <a:p>
            <a:pPr algn="ctr">
              <a:lnSpc>
                <a:spcPts val="4200"/>
              </a:lnSpc>
            </a:pPr>
            <a:endParaRPr lang="en-US" sz="3000" b="1">
              <a:solidFill>
                <a:srgbClr val="F4F6FC"/>
              </a:solidFill>
              <a:latin typeface="Open Sans Medium"/>
              <a:ea typeface="Open Sans Medium"/>
              <a:cs typeface="Open Sans Medium"/>
              <a:sym typeface="Open Sans Medium"/>
            </a:endParaRPr>
          </a:p>
        </p:txBody>
      </p:sp>
      <p:sp>
        <p:nvSpPr>
          <p:cNvPr id="9" name="TextBox 9"/>
          <p:cNvSpPr txBox="1"/>
          <p:nvPr/>
        </p:nvSpPr>
        <p:spPr>
          <a:xfrm>
            <a:off x="-1048156" y="293625"/>
            <a:ext cx="14108457" cy="2321561"/>
          </a:xfrm>
          <a:prstGeom prst="rect">
            <a:avLst/>
          </a:prstGeom>
        </p:spPr>
        <p:txBody>
          <a:bodyPr lIns="0" tIns="0" rIns="0" bIns="0" rtlCol="0" anchor="t">
            <a:spAutoFit/>
          </a:bodyPr>
          <a:lstStyle/>
          <a:p>
            <a:pPr algn="ctr">
              <a:lnSpc>
                <a:spcPts val="19039"/>
              </a:lnSpc>
            </a:pPr>
            <a:r>
              <a:rPr lang="en-US" sz="13599" b="1">
                <a:solidFill>
                  <a:srgbClr val="FDFDFD">
                    <a:alpha val="29804"/>
                  </a:srgbClr>
                </a:solidFill>
                <a:latin typeface="Open Sans Semi-Bold"/>
                <a:ea typeface="Open Sans Semi-Bold"/>
                <a:cs typeface="Open Sans Semi-Bold"/>
                <a:sym typeface="Open Sans Semi-Bold"/>
              </a:rPr>
              <a:t>DUDAS🧐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548" y="-171935"/>
            <a:ext cx="8305136" cy="10665257"/>
            <a:chOff x="0" y="0"/>
            <a:chExt cx="11073515" cy="14220342"/>
          </a:xfrm>
        </p:grpSpPr>
        <p:pic>
          <p:nvPicPr>
            <p:cNvPr id="3" name="Picture 3"/>
            <p:cNvPicPr>
              <a:picLocks noChangeAspect="1"/>
            </p:cNvPicPr>
            <p:nvPr/>
          </p:nvPicPr>
          <p:blipFill>
            <a:blip r:embed="rId3"/>
            <a:srcRect t="1843" b="1843"/>
            <a:stretch>
              <a:fillRect/>
            </a:stretch>
          </p:blipFill>
          <p:spPr>
            <a:xfrm>
              <a:off x="0" y="0"/>
              <a:ext cx="11073515" cy="14220342"/>
            </a:xfrm>
            <a:prstGeom prst="rect">
              <a:avLst/>
            </a:prstGeom>
          </p:spPr>
        </p:pic>
      </p:grpSp>
      <p:grpSp>
        <p:nvGrpSpPr>
          <p:cNvPr id="4" name="Group 4"/>
          <p:cNvGrpSpPr/>
          <p:nvPr/>
        </p:nvGrpSpPr>
        <p:grpSpPr>
          <a:xfrm>
            <a:off x="9144000" y="2466100"/>
            <a:ext cx="10370161" cy="337406"/>
            <a:chOff x="0" y="0"/>
            <a:chExt cx="2731236" cy="88864"/>
          </a:xfrm>
        </p:grpSpPr>
        <p:sp>
          <p:nvSpPr>
            <p:cNvPr id="5" name="Freeform 5"/>
            <p:cNvSpPr/>
            <p:nvPr/>
          </p:nvSpPr>
          <p:spPr>
            <a:xfrm>
              <a:off x="0" y="0"/>
              <a:ext cx="2731236" cy="88864"/>
            </a:xfrm>
            <a:custGeom>
              <a:avLst/>
              <a:gdLst/>
              <a:ahLst/>
              <a:cxnLst/>
              <a:rect l="l" t="t" r="r" b="b"/>
              <a:pathLst>
                <a:path w="2731236" h="88864">
                  <a:moveTo>
                    <a:pt x="0" y="0"/>
                  </a:moveTo>
                  <a:lnTo>
                    <a:pt x="2731236" y="0"/>
                  </a:lnTo>
                  <a:lnTo>
                    <a:pt x="2731236" y="88864"/>
                  </a:lnTo>
                  <a:lnTo>
                    <a:pt x="0" y="88864"/>
                  </a:lnTo>
                  <a:close/>
                </a:path>
              </a:pathLst>
            </a:custGeom>
            <a:solidFill>
              <a:srgbClr val="3F4BDF"/>
            </a:solidFill>
          </p:spPr>
          <p:txBody>
            <a:bodyPr/>
            <a:lstStyle/>
            <a:p>
              <a:endParaRPr lang="en-US"/>
            </a:p>
          </p:txBody>
        </p:sp>
        <p:sp>
          <p:nvSpPr>
            <p:cNvPr id="6" name="TextBox 6"/>
            <p:cNvSpPr txBox="1"/>
            <p:nvPr/>
          </p:nvSpPr>
          <p:spPr>
            <a:xfrm>
              <a:off x="0" y="-38100"/>
              <a:ext cx="2731236" cy="126964"/>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4253393" y="7578479"/>
            <a:ext cx="1130542" cy="3195878"/>
          </a:xfrm>
          <a:custGeom>
            <a:avLst/>
            <a:gdLst/>
            <a:ahLst/>
            <a:cxnLst/>
            <a:rect l="l" t="t" r="r" b="b"/>
            <a:pathLst>
              <a:path w="1130542" h="3195878">
                <a:moveTo>
                  <a:pt x="0" y="0"/>
                </a:moveTo>
                <a:lnTo>
                  <a:pt x="1130541" y="0"/>
                </a:lnTo>
                <a:lnTo>
                  <a:pt x="1130541" y="3195878"/>
                </a:lnTo>
                <a:lnTo>
                  <a:pt x="0" y="31958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4531222" y="9136664"/>
            <a:ext cx="3032957" cy="1664335"/>
          </a:xfrm>
          <a:custGeom>
            <a:avLst/>
            <a:gdLst/>
            <a:ahLst/>
            <a:cxnLst/>
            <a:rect l="l" t="t" r="r" b="b"/>
            <a:pathLst>
              <a:path w="3032957" h="1664335">
                <a:moveTo>
                  <a:pt x="0" y="0"/>
                </a:moveTo>
                <a:lnTo>
                  <a:pt x="3032957" y="0"/>
                </a:lnTo>
                <a:lnTo>
                  <a:pt x="3032957" y="1664335"/>
                </a:lnTo>
                <a:lnTo>
                  <a:pt x="0" y="1664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8305801" y="5685567"/>
            <a:ext cx="9492088" cy="3725133"/>
          </a:xfrm>
          <a:custGeom>
            <a:avLst/>
            <a:gdLst/>
            <a:ahLst/>
            <a:cxnLst/>
            <a:rect l="l" t="t" r="r" b="b"/>
            <a:pathLst>
              <a:path w="9270625" h="3572733">
                <a:moveTo>
                  <a:pt x="0" y="0"/>
                </a:moveTo>
                <a:lnTo>
                  <a:pt x="9270625" y="0"/>
                </a:lnTo>
                <a:lnTo>
                  <a:pt x="9270625" y="3572733"/>
                </a:lnTo>
                <a:lnTo>
                  <a:pt x="0" y="3572733"/>
                </a:lnTo>
                <a:lnTo>
                  <a:pt x="0" y="0"/>
                </a:lnTo>
                <a:close/>
              </a:path>
            </a:pathLst>
          </a:custGeom>
          <a:blipFill>
            <a:blip r:embed="rId8"/>
            <a:stretch>
              <a:fillRect/>
            </a:stretch>
          </a:blipFill>
        </p:spPr>
        <p:txBody>
          <a:bodyPr/>
          <a:lstStyle/>
          <a:p>
            <a:endParaRPr lang="en-US"/>
          </a:p>
        </p:txBody>
      </p:sp>
      <p:sp>
        <p:nvSpPr>
          <p:cNvPr id="10" name="TextBox 10"/>
          <p:cNvSpPr txBox="1"/>
          <p:nvPr/>
        </p:nvSpPr>
        <p:spPr>
          <a:xfrm>
            <a:off x="9144000" y="3479938"/>
            <a:ext cx="8153449" cy="1873857"/>
          </a:xfrm>
          <a:prstGeom prst="rect">
            <a:avLst/>
          </a:prstGeom>
        </p:spPr>
        <p:txBody>
          <a:bodyPr lIns="0" tIns="0" rIns="0" bIns="0" rtlCol="0" anchor="t">
            <a:spAutoFit/>
          </a:bodyPr>
          <a:lstStyle/>
          <a:p>
            <a:pPr marL="0" lvl="0" indent="0" algn="ctr">
              <a:lnSpc>
                <a:spcPts val="6740"/>
              </a:lnSpc>
              <a:spcBef>
                <a:spcPct val="0"/>
              </a:spcBef>
            </a:pPr>
            <a:r>
              <a:rPr lang="en-US" sz="5912" b="1">
                <a:solidFill>
                  <a:srgbClr val="0E1789"/>
                </a:solidFill>
                <a:latin typeface="Helvetica World Bold"/>
                <a:ea typeface="Helvetica World Bold"/>
                <a:cs typeface="Helvetica World Bold"/>
                <a:sym typeface="Helvetica World Bold"/>
              </a:rPr>
              <a:t>IMPLEMENTACION EN JS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884</Words>
  <Application>Microsoft Office PowerPoint</Application>
  <PresentationFormat>Custom</PresentationFormat>
  <Paragraphs>63</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Open Sans Medium</vt:lpstr>
      <vt:lpstr>Open Sans Ultra-Bold</vt:lpstr>
      <vt:lpstr>Open Sans Bold</vt:lpstr>
      <vt:lpstr>Open Sans Semi-Bold</vt:lpstr>
      <vt:lpstr>Arial</vt:lpstr>
      <vt:lpstr>Helvetica World Bold</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final figuras geométricas azul</dc:title>
  <cp:lastModifiedBy>DAVID DE JESUS PEREZ COMPEAN</cp:lastModifiedBy>
  <cp:revision>3</cp:revision>
  <dcterms:created xsi:type="dcterms:W3CDTF">2006-08-16T00:00:00Z</dcterms:created>
  <dcterms:modified xsi:type="dcterms:W3CDTF">2025-02-12T05:18:56Z</dcterms:modified>
  <dc:identifier>DAGezVDUTYM</dc:identifier>
</cp:coreProperties>
</file>