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Urbanist"/>
      <p:regular r:id="rId14"/>
      <p:bold r:id="rId15"/>
      <p:italic r:id="rId16"/>
      <p:boldItalic r:id="rId17"/>
    </p:embeddedFont>
    <p:embeddedFont>
      <p:font typeface="Fira Sans Extra Condensed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SemiBold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FiraSansExtraCondensedSemiBold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rbanist-bold.fntdata"/><Relationship Id="rId14" Type="http://schemas.openxmlformats.org/officeDocument/2006/relationships/font" Target="fonts/Urbanist-regular.fntdata"/><Relationship Id="rId17" Type="http://schemas.openxmlformats.org/officeDocument/2006/relationships/font" Target="fonts/Urbanist-boldItalic.fntdata"/><Relationship Id="rId16" Type="http://schemas.openxmlformats.org/officeDocument/2006/relationships/font" Target="fonts/Urbanist-italic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SemiBold-bold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4e70190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34e70190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dbf3252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dbf3252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1f9abfc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1f9abfc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1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8900" y="39987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8900" y="2454525"/>
            <a:ext cx="42522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Urbanist"/>
                <a:ea typeface="Urbanist"/>
                <a:cs typeface="Urbanist"/>
                <a:sym typeface="Urbanist"/>
              </a:rPr>
              <a:t>Lina María Martínez Arias</a:t>
            </a:r>
            <a:endParaRPr b="1" sz="1800"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Urbanist"/>
                <a:ea typeface="Urbanist"/>
                <a:cs typeface="Urbanist"/>
                <a:sym typeface="Urbanist"/>
              </a:rPr>
              <a:t>Santiago Marulanda Vélez</a:t>
            </a:r>
            <a:endParaRPr b="1" sz="1800"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Urbanist"/>
                <a:ea typeface="Urbanist"/>
                <a:cs typeface="Urbanist"/>
                <a:sym typeface="Urbanist"/>
              </a:rPr>
              <a:t>David Zapata Chaves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00" name="Google Shape;100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4526700" y="2151063"/>
            <a:ext cx="1805712" cy="2084909"/>
            <a:chOff x="3669150" y="1828675"/>
            <a:chExt cx="1805712" cy="2084909"/>
          </a:xfrm>
        </p:grpSpPr>
        <p:sp>
          <p:nvSpPr>
            <p:cNvPr id="115" name="Google Shape;115;p13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2910550" y="813700"/>
            <a:ext cx="3322984" cy="3754732"/>
          </a:xfrm>
          <a:custGeom>
            <a:rect b="b" l="l" r="r" t="t"/>
            <a:pathLst>
              <a:path extrusionOk="0" h="64104" w="53603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4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4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4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4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4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4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Techniques employed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626713" y="3216091"/>
            <a:ext cx="1872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 Means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627113" y="1593320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PCA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 flipH="1">
            <a:off x="6644661" y="1593333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TSNE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94" name="Google Shape;194;p14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4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4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4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4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4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4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" name="Google Shape;201;p14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202" name="Google Shape;202;p14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14"/>
          <p:cNvSpPr txBox="1"/>
          <p:nvPr/>
        </p:nvSpPr>
        <p:spPr>
          <a:xfrm>
            <a:off x="6644738" y="3216491"/>
            <a:ext cx="1872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Spectral Clustering y 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 Means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4245525" y="2077075"/>
            <a:ext cx="1752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TRAINING PIPELINE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3651300" y="1977476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>
            <a:off x="3739849" y="2066040"/>
            <a:ext cx="335901" cy="335872"/>
            <a:chOff x="-4478975" y="3251700"/>
            <a:chExt cx="293825" cy="293800"/>
          </a:xfrm>
        </p:grpSpPr>
        <p:sp>
          <p:nvSpPr>
            <p:cNvPr id="263" name="Google Shape;263;p14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/>
          <p:nvPr/>
        </p:nvSpPr>
        <p:spPr>
          <a:xfrm>
            <a:off x="306350" y="860475"/>
            <a:ext cx="2660700" cy="421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 txBox="1"/>
          <p:nvPr>
            <p:ph type="title"/>
          </p:nvPr>
        </p:nvSpPr>
        <p:spPr>
          <a:xfrm>
            <a:off x="514800" y="10735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68800" y="407075"/>
            <a:ext cx="965700" cy="66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PCA</a:t>
            </a:r>
            <a:endParaRPr sz="15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Kmeans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73" name="Google Shape;2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0" y="1075175"/>
            <a:ext cx="2298650" cy="92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00" y="3093576"/>
            <a:ext cx="2298650" cy="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5"/>
          <p:cNvSpPr/>
          <p:nvPr/>
        </p:nvSpPr>
        <p:spPr>
          <a:xfrm>
            <a:off x="3350588" y="860475"/>
            <a:ext cx="2660700" cy="4215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2900475" y="407075"/>
            <a:ext cx="1025700" cy="66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TSNE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Spectral 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Clustering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1933525" y="133500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1867475" y="3235363"/>
            <a:ext cx="8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 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0.3481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375" y="1129875"/>
            <a:ext cx="2369863" cy="92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8113" y="3185075"/>
            <a:ext cx="2260400" cy="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125" y="2152900"/>
            <a:ext cx="2298650" cy="8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1933525" y="238120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score 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0.42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000" y="4034250"/>
            <a:ext cx="2298650" cy="92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 txBox="1"/>
          <p:nvPr/>
        </p:nvSpPr>
        <p:spPr>
          <a:xfrm>
            <a:off x="1867475" y="4221263"/>
            <a:ext cx="8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 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0.30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4638350" y="131690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-0.014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03375" y="2202700"/>
            <a:ext cx="2298650" cy="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 txBox="1"/>
          <p:nvPr/>
        </p:nvSpPr>
        <p:spPr>
          <a:xfrm>
            <a:off x="4694075" y="2306138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-0.085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41625" y="4096475"/>
            <a:ext cx="2260401" cy="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4694075" y="3260638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-0.111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4694075" y="421515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 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-0.30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6338288" y="852175"/>
            <a:ext cx="2660700" cy="4215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5948113" y="398775"/>
            <a:ext cx="965700" cy="66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TSNE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Kmeans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67425" y="1155675"/>
            <a:ext cx="2298649" cy="9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24625" y="2208175"/>
            <a:ext cx="2298650" cy="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24625" y="3185075"/>
            <a:ext cx="2298651" cy="8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7958725" y="131195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0.51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561250" y="4096475"/>
            <a:ext cx="2260400" cy="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7958725" y="238120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0.39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7958725" y="332650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0.3457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8028675" y="4211050"/>
            <a:ext cx="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Silhouette score</a:t>
            </a: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0.32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932" r="893" t="0"/>
          <a:stretch/>
        </p:blipFill>
        <p:spPr>
          <a:xfrm>
            <a:off x="1293975" y="1152100"/>
            <a:ext cx="7655549" cy="32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>
            <p:ph type="title"/>
          </p:nvPr>
        </p:nvSpPr>
        <p:spPr>
          <a:xfrm>
            <a:off x="514800" y="10735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Choice : TSNE Kmeans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1549700" y="1308025"/>
            <a:ext cx="1189200" cy="126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514788" y="620350"/>
            <a:ext cx="965700" cy="66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TSNE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Kmeans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/>
          <p:nvPr/>
        </p:nvSpPr>
        <p:spPr>
          <a:xfrm>
            <a:off x="2389661" y="1910926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p17"/>
          <p:cNvSpPr/>
          <p:nvPr/>
        </p:nvSpPr>
        <p:spPr>
          <a:xfrm flipH="1">
            <a:off x="5191999" y="1910926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Google Shape;315;p17"/>
          <p:cNvSpPr/>
          <p:nvPr/>
        </p:nvSpPr>
        <p:spPr>
          <a:xfrm>
            <a:off x="2389363" y="3514525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17"/>
          <p:cNvSpPr/>
          <p:nvPr/>
        </p:nvSpPr>
        <p:spPr>
          <a:xfrm>
            <a:off x="5121113" y="3514525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17" name="Google Shape;317;p17"/>
          <p:cNvGrpSpPr/>
          <p:nvPr/>
        </p:nvGrpSpPr>
        <p:grpSpPr>
          <a:xfrm>
            <a:off x="3159688" y="2686889"/>
            <a:ext cx="2827819" cy="1666506"/>
            <a:chOff x="3189100" y="2403814"/>
            <a:chExt cx="2827819" cy="1666506"/>
          </a:xfrm>
        </p:grpSpPr>
        <p:cxnSp>
          <p:nvCxnSpPr>
            <p:cNvPr id="318" name="Google Shape;318;p17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7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7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7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MLops</a:t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2389661" y="1910926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28" name="Google Shape;328;p17"/>
          <p:cNvGrpSpPr/>
          <p:nvPr/>
        </p:nvGrpSpPr>
        <p:grpSpPr>
          <a:xfrm>
            <a:off x="450776" y="1745725"/>
            <a:ext cx="1872412" cy="941187"/>
            <a:chOff x="480188" y="1462650"/>
            <a:chExt cx="1872412" cy="941187"/>
          </a:xfrm>
        </p:grpSpPr>
        <p:sp>
          <p:nvSpPr>
            <p:cNvPr id="329" name="Google Shape;329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Mejor gestión de flujos de trabajo, interacción con diversas fuentes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Azure Data Factory,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" name="Google Shape;331;p17"/>
          <p:cNvSpPr/>
          <p:nvPr/>
        </p:nvSpPr>
        <p:spPr>
          <a:xfrm flipH="1">
            <a:off x="5191999" y="1910926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32" name="Google Shape;332;p17"/>
          <p:cNvGrpSpPr/>
          <p:nvPr/>
        </p:nvGrpSpPr>
        <p:grpSpPr>
          <a:xfrm>
            <a:off x="6761888" y="1743950"/>
            <a:ext cx="1872411" cy="941000"/>
            <a:chOff x="6791300" y="1460875"/>
            <a:chExt cx="1872411" cy="941000"/>
          </a:xfrm>
        </p:grpSpPr>
        <p:sp>
          <p:nvSpPr>
            <p:cNvPr id="333" name="Google Shape;333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Ejecutar en la nube, con flexibilidad y tiempos de respuesta, seguridad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Azure Functions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5" name="Google Shape;335;p17"/>
          <p:cNvGrpSpPr/>
          <p:nvPr/>
        </p:nvGrpSpPr>
        <p:grpSpPr>
          <a:xfrm>
            <a:off x="3933975" y="1689892"/>
            <a:ext cx="1165988" cy="1568666"/>
            <a:chOff x="3478424" y="1308364"/>
            <a:chExt cx="2187185" cy="2942536"/>
          </a:xfrm>
        </p:grpSpPr>
        <p:sp>
          <p:nvSpPr>
            <p:cNvPr id="336" name="Google Shape;336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0" name="Google Shape;380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17"/>
          <p:cNvGrpSpPr/>
          <p:nvPr/>
        </p:nvGrpSpPr>
        <p:grpSpPr>
          <a:xfrm>
            <a:off x="5054497" y="2342863"/>
            <a:ext cx="1165988" cy="1568666"/>
            <a:chOff x="3478424" y="1308364"/>
            <a:chExt cx="2187185" cy="2942536"/>
          </a:xfrm>
        </p:grpSpPr>
        <p:sp>
          <p:nvSpPr>
            <p:cNvPr id="383" name="Google Shape;383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17"/>
          <p:cNvGrpSpPr/>
          <p:nvPr/>
        </p:nvGrpSpPr>
        <p:grpSpPr>
          <a:xfrm>
            <a:off x="2896830" y="2313594"/>
            <a:ext cx="1165988" cy="1568666"/>
            <a:chOff x="3478424" y="1308364"/>
            <a:chExt cx="2187185" cy="2942536"/>
          </a:xfrm>
        </p:grpSpPr>
        <p:sp>
          <p:nvSpPr>
            <p:cNvPr id="430" name="Google Shape;430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3" name="Google Shape;47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4" name="Google Shape;47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6" name="Google Shape;476;p17"/>
          <p:cNvGrpSpPr/>
          <p:nvPr/>
        </p:nvGrpSpPr>
        <p:grpSpPr>
          <a:xfrm>
            <a:off x="4017352" y="2966566"/>
            <a:ext cx="1165988" cy="1568666"/>
            <a:chOff x="3478424" y="1308364"/>
            <a:chExt cx="2187185" cy="2942536"/>
          </a:xfrm>
        </p:grpSpPr>
        <p:sp>
          <p:nvSpPr>
            <p:cNvPr id="477" name="Google Shape;477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21" name="Google Shape;52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3" name="Google Shape;523;p17"/>
          <p:cNvGrpSpPr/>
          <p:nvPr/>
        </p:nvGrpSpPr>
        <p:grpSpPr>
          <a:xfrm>
            <a:off x="-29410" y="3352175"/>
            <a:ext cx="2352900" cy="941000"/>
            <a:chOff x="3" y="3069100"/>
            <a:chExt cx="2352900" cy="941000"/>
          </a:xfrm>
        </p:grpSpPr>
        <p:sp>
          <p:nvSpPr>
            <p:cNvPr id="524" name="Google Shape;524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Escalabilidad, integración con varios lenguajes, interactividad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17"/>
            <p:cNvSpPr txBox="1"/>
            <p:nvPr/>
          </p:nvSpPr>
          <p:spPr>
            <a:xfrm>
              <a:off x="3" y="3069100"/>
              <a:ext cx="2352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Azure Machine Learning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6" name="Google Shape;526;p17"/>
          <p:cNvSpPr/>
          <p:nvPr/>
        </p:nvSpPr>
        <p:spPr>
          <a:xfrm>
            <a:off x="2389363" y="3514525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527" name="Google Shape;527;p17"/>
          <p:cNvGrpSpPr/>
          <p:nvPr/>
        </p:nvGrpSpPr>
        <p:grpSpPr>
          <a:xfrm>
            <a:off x="6677412" y="3352175"/>
            <a:ext cx="2496000" cy="941008"/>
            <a:chOff x="6706825" y="3069100"/>
            <a:chExt cx="2496000" cy="941008"/>
          </a:xfrm>
        </p:grpSpPr>
        <p:sp>
          <p:nvSpPr>
            <p:cNvPr id="528" name="Google Shape;528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74151"/>
                  </a:solidFill>
                  <a:highlight>
                    <a:srgbClr val="F7F7F8"/>
                  </a:highlight>
                  <a:latin typeface="Roboto"/>
                  <a:ea typeface="Roboto"/>
                  <a:cs typeface="Roboto"/>
                  <a:sym typeface="Roboto"/>
                </a:rPr>
                <a:t>servicio de monitoreo y diagnóstico, información performance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17"/>
            <p:cNvSpPr txBox="1"/>
            <p:nvPr/>
          </p:nvSpPr>
          <p:spPr>
            <a:xfrm flipH="1">
              <a:off x="6706825" y="3069100"/>
              <a:ext cx="2496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Azure Application Insights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30" name="Google Shape;530;p17"/>
          <p:cNvSpPr/>
          <p:nvPr/>
        </p:nvSpPr>
        <p:spPr>
          <a:xfrm>
            <a:off x="5130613" y="3514525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1" name="Google Shape;531;p17"/>
          <p:cNvSpPr txBox="1"/>
          <p:nvPr/>
        </p:nvSpPr>
        <p:spPr>
          <a:xfrm>
            <a:off x="1538000" y="813700"/>
            <a:ext cx="64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l objetivo es determinar grupos con comportamiento en ventas similares</a:t>
            </a:r>
            <a:endParaRPr/>
          </a:p>
        </p:txBody>
      </p:sp>
      <p:sp>
        <p:nvSpPr>
          <p:cNvPr id="532" name="Google Shape;532;p17"/>
          <p:cNvSpPr txBox="1"/>
          <p:nvPr/>
        </p:nvSpPr>
        <p:spPr>
          <a:xfrm>
            <a:off x="3042563" y="1213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Azure Blob Storage</a:t>
            </a:r>
            <a:endParaRPr/>
          </a:p>
        </p:txBody>
      </p:sp>
      <p:sp>
        <p:nvSpPr>
          <p:cNvPr id="533" name="Google Shape;533;p17"/>
          <p:cNvSpPr txBox="1"/>
          <p:nvPr/>
        </p:nvSpPr>
        <p:spPr>
          <a:xfrm>
            <a:off x="3100338" y="4578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