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59" r:id="rId5"/>
    <p:sldId id="266" r:id="rId6"/>
    <p:sldId id="269" r:id="rId7"/>
    <p:sldId id="267" r:id="rId8"/>
    <p:sldId id="268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6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1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89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4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4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5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2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4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99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1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107" y="968700"/>
            <a:ext cx="50350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There are different weighting options. </a:t>
            </a:r>
          </a:p>
          <a:p>
            <a:r>
              <a:rPr lang="en-AU" b="1" dirty="0" smtClean="0"/>
              <a:t>i.e. </a:t>
            </a:r>
            <a:r>
              <a:rPr lang="en-AU" b="1" dirty="0" smtClean="0"/>
              <a:t>divide</a:t>
            </a:r>
            <a:r>
              <a:rPr lang="en-AU" dirty="0" smtClean="0"/>
              <a:t> citation counts by the number of </a:t>
            </a:r>
            <a:br>
              <a:rPr lang="en-AU" dirty="0" smtClean="0"/>
            </a:br>
            <a:r>
              <a:rPr lang="en-AU" dirty="0" smtClean="0"/>
              <a:t>[</a:t>
            </a:r>
            <a:r>
              <a:rPr lang="en-AU" dirty="0" smtClean="0"/>
              <a:t>citing authors, cited authors, citing references]</a:t>
            </a:r>
          </a:p>
          <a:p>
            <a:endParaRPr lang="en-AU" dirty="0" smtClean="0"/>
          </a:p>
          <a:p>
            <a:r>
              <a:rPr lang="en-AU" dirty="0" smtClean="0"/>
              <a:t>0: [True, True, True]</a:t>
            </a:r>
          </a:p>
          <a:p>
            <a:r>
              <a:rPr lang="en-AU" dirty="0" smtClean="0"/>
              <a:t>1: [True, True, False]</a:t>
            </a:r>
          </a:p>
          <a:p>
            <a:r>
              <a:rPr lang="en-AU" dirty="0" smtClean="0"/>
              <a:t>2: [True, False, True]</a:t>
            </a:r>
          </a:p>
          <a:p>
            <a:r>
              <a:rPr lang="en-AU" dirty="0" smtClean="0"/>
              <a:t>3: [True, False, False]</a:t>
            </a:r>
          </a:p>
          <a:p>
            <a:r>
              <a:rPr lang="en-AU" dirty="0" smtClean="0"/>
              <a:t>4: [False, True, True]</a:t>
            </a:r>
          </a:p>
          <a:p>
            <a:r>
              <a:rPr lang="en-AU" dirty="0" smtClean="0"/>
              <a:t>5: [False, True, False]</a:t>
            </a:r>
          </a:p>
          <a:p>
            <a:r>
              <a:rPr lang="en-AU" dirty="0" smtClean="0"/>
              <a:t>6: [False, False, True]</a:t>
            </a:r>
          </a:p>
          <a:p>
            <a:r>
              <a:rPr lang="en-AU" dirty="0" smtClean="0"/>
              <a:t>7: [False, False, False]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480770" y="2076696"/>
            <a:ext cx="3102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0: all</a:t>
            </a:r>
          </a:p>
          <a:p>
            <a:r>
              <a:rPr lang="en-AU" b="1" dirty="0" smtClean="0">
                <a:solidFill>
                  <a:schemeClr val="accent2"/>
                </a:solidFill>
              </a:rPr>
              <a:t>1: #</a:t>
            </a:r>
            <a:r>
              <a:rPr lang="en-AU" b="1" dirty="0" err="1" smtClean="0">
                <a:solidFill>
                  <a:schemeClr val="accent2"/>
                </a:solidFill>
              </a:rPr>
              <a:t>auciting+cited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2: #</a:t>
            </a:r>
            <a:r>
              <a:rPr lang="en-AU" b="1" dirty="0" err="1" smtClean="0">
                <a:solidFill>
                  <a:schemeClr val="accent2"/>
                </a:solidFill>
              </a:rPr>
              <a:t>auciting+ref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3: #</a:t>
            </a:r>
            <a:r>
              <a:rPr lang="en-AU" b="1" dirty="0" err="1" smtClean="0">
                <a:solidFill>
                  <a:schemeClr val="accent2"/>
                </a:solidFill>
              </a:rPr>
              <a:t>auciting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4: #</a:t>
            </a:r>
            <a:r>
              <a:rPr lang="en-AU" b="1" dirty="0" err="1" smtClean="0">
                <a:solidFill>
                  <a:schemeClr val="accent2"/>
                </a:solidFill>
              </a:rPr>
              <a:t>cited+ref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5: #</a:t>
            </a:r>
            <a:r>
              <a:rPr lang="en-AU" b="1" dirty="0" err="1" smtClean="0">
                <a:solidFill>
                  <a:schemeClr val="accent2"/>
                </a:solidFill>
              </a:rPr>
              <a:t>aucited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6: #refs</a:t>
            </a:r>
          </a:p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107" y="203116"/>
            <a:ext cx="6007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 smtClean="0"/>
              <a:t>Exploring </a:t>
            </a:r>
            <a:r>
              <a:rPr lang="en-AU" sz="3600" dirty="0" smtClean="0"/>
              <a:t>influence weights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11971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" y="0"/>
            <a:ext cx="9144000" cy="22025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3688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492" y="1738408"/>
            <a:ext cx="6853526" cy="3426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7832" y="2006424"/>
            <a:ext cx="27361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FF"/>
                </a:solidFill>
              </a:rPr>
              <a:t>Questions to think about:</a:t>
            </a:r>
            <a:endParaRPr lang="en-AU" sz="1400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AU" sz="1400" dirty="0" smtClean="0">
                <a:solidFill>
                  <a:srgbClr val="0000FF"/>
                </a:solidFill>
              </a:rPr>
              <a:t>What do you see?</a:t>
            </a:r>
          </a:p>
          <a:p>
            <a:pPr marL="285750" indent="-285750">
              <a:buFont typeface="Arial"/>
              <a:buChar char="•"/>
            </a:pPr>
            <a:r>
              <a:rPr lang="en-AU" sz="1400" dirty="0" smtClean="0">
                <a:solidFill>
                  <a:srgbClr val="0000FF"/>
                </a:solidFill>
              </a:rPr>
              <a:t>Do all names makes sense</a:t>
            </a:r>
            <a:r>
              <a:rPr lang="en-AU" sz="1400" dirty="0">
                <a:solidFill>
                  <a:srgbClr val="0000FF"/>
                </a:solidFill>
              </a:rPr>
              <a:t>?</a:t>
            </a:r>
            <a:endParaRPr lang="en-AU" sz="1400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AU" sz="1400" dirty="0" smtClean="0">
                <a:solidFill>
                  <a:srgbClr val="0000FF"/>
                </a:solidFill>
              </a:rPr>
              <a:t>Who are </a:t>
            </a:r>
            <a:r>
              <a:rPr lang="en-AU" sz="1400" dirty="0" smtClean="0">
                <a:solidFill>
                  <a:srgbClr val="0000FF"/>
                </a:solidFill>
              </a:rPr>
              <a:t>people </a:t>
            </a:r>
            <a:r>
              <a:rPr lang="en-AU" sz="1400" dirty="0" smtClean="0">
                <a:solidFill>
                  <a:srgbClr val="0000FF"/>
                </a:solidFill>
              </a:rPr>
              <a:t>on the right </a:t>
            </a:r>
            <a:r>
              <a:rPr lang="en-AU" sz="1400" dirty="0" smtClean="0">
                <a:solidFill>
                  <a:srgbClr val="0000FF"/>
                </a:solidFill>
              </a:rPr>
              <a:t>and on the left? </a:t>
            </a:r>
            <a:endParaRPr lang="en-AU" sz="1400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AU" sz="1400" dirty="0" smtClean="0">
                <a:solidFill>
                  <a:srgbClr val="0000FF"/>
                </a:solidFill>
              </a:rPr>
              <a:t>Are the </a:t>
            </a:r>
            <a:r>
              <a:rPr lang="en-AU" sz="1400" dirty="0" smtClean="0">
                <a:solidFill>
                  <a:srgbClr val="0000FF"/>
                </a:solidFill>
              </a:rPr>
              <a:t>height of the bars </a:t>
            </a:r>
            <a:r>
              <a:rPr lang="en-US" sz="1400" dirty="0" smtClean="0">
                <a:solidFill>
                  <a:srgbClr val="0000FF"/>
                </a:solidFill>
              </a:rPr>
              <a:t>sensible? </a:t>
            </a:r>
            <a:r>
              <a:rPr lang="en-US" sz="1400" dirty="0" smtClean="0">
                <a:solidFill>
                  <a:srgbClr val="0000FF"/>
                </a:solidFill>
              </a:rPr>
              <a:t>W</a:t>
            </a:r>
            <a:r>
              <a:rPr lang="en-US" sz="1400" dirty="0" smtClean="0">
                <a:solidFill>
                  <a:srgbClr val="0000FF"/>
                </a:solidFill>
              </a:rPr>
              <a:t>hy or why not</a:t>
            </a:r>
            <a:r>
              <a:rPr lang="en-AU" sz="1400" dirty="0" smtClean="0">
                <a:solidFill>
                  <a:srgbClr val="0000FF"/>
                </a:solidFill>
              </a:rPr>
              <a:t> </a:t>
            </a:r>
            <a:endParaRPr lang="en-AU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8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31" y="0"/>
            <a:ext cx="9144000" cy="22025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720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069" y="2326136"/>
            <a:ext cx="19839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Including self-cites 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5937" y="2387691"/>
            <a:ext cx="53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Who are </a:t>
            </a:r>
            <a:r>
              <a:rPr lang="en-US" sz="1300" dirty="0" smtClean="0">
                <a:solidFill>
                  <a:srgbClr val="0000FF"/>
                </a:solidFill>
              </a:rPr>
              <a:t>on the r</a:t>
            </a:r>
            <a:r>
              <a:rPr lang="en-US" sz="1300" dirty="0" smtClean="0">
                <a:solidFill>
                  <a:srgbClr val="0000FF"/>
                </a:solidFill>
              </a:rPr>
              <a:t>ight</a:t>
            </a:r>
            <a:r>
              <a:rPr lang="en-US" sz="1300" dirty="0" smtClean="0">
                <a:solidFill>
                  <a:srgbClr val="0000FF"/>
                </a:solidFill>
              </a:rPr>
              <a:t>-hand </a:t>
            </a:r>
            <a:r>
              <a:rPr lang="en-US" sz="1300" dirty="0" smtClean="0">
                <a:solidFill>
                  <a:srgbClr val="0000FF"/>
                </a:solidFill>
              </a:rPr>
              <a:t>side now?</a:t>
            </a:r>
            <a:endParaRPr lang="en-US" sz="1300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Who are on the left?</a:t>
            </a:r>
            <a:endParaRPr lang="en-US" sz="1300" dirty="0" smtClean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" y="2972467"/>
            <a:ext cx="9144000" cy="20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7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31" y="0"/>
            <a:ext cx="9144000" cy="22025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6720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183"/>
            <a:ext cx="9144000" cy="23089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65442" y="2290739"/>
            <a:ext cx="89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6: #refs</a:t>
            </a:r>
          </a:p>
        </p:txBody>
      </p:sp>
    </p:spTree>
    <p:extLst>
      <p:ext uri="{BB962C8B-B14F-4D97-AF65-F5344CB8AC3E}">
        <p14:creationId xmlns:p14="http://schemas.microsoft.com/office/powerpoint/2010/main" val="40196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31" y="0"/>
            <a:ext cx="9144000" cy="22025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6720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" y="2592114"/>
            <a:ext cx="9144000" cy="2311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24993" y="2387084"/>
            <a:ext cx="131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5: #au-cited</a:t>
            </a:r>
          </a:p>
        </p:txBody>
      </p:sp>
    </p:spTree>
    <p:extLst>
      <p:ext uri="{BB962C8B-B14F-4D97-AF65-F5344CB8AC3E}">
        <p14:creationId xmlns:p14="http://schemas.microsoft.com/office/powerpoint/2010/main" val="36786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31" y="0"/>
            <a:ext cx="9144000" cy="22025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6720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818"/>
            <a:ext cx="9144000" cy="2208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24993" y="2308585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3</a:t>
            </a:r>
            <a:r>
              <a:rPr lang="en-AU" b="1" dirty="0" smtClean="0">
                <a:solidFill>
                  <a:schemeClr val="accent2"/>
                </a:solidFill>
              </a:rPr>
              <a:t>: #au-citing</a:t>
            </a:r>
          </a:p>
        </p:txBody>
      </p:sp>
    </p:spTree>
    <p:extLst>
      <p:ext uri="{BB962C8B-B14F-4D97-AF65-F5344CB8AC3E}">
        <p14:creationId xmlns:p14="http://schemas.microsoft.com/office/powerpoint/2010/main" val="242157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31" y="0"/>
            <a:ext cx="9144000" cy="22025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61187" y="0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290"/>
            <a:ext cx="9144000" cy="2393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77734" y="2202418"/>
            <a:ext cx="18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1: #</a:t>
            </a:r>
            <a:r>
              <a:rPr lang="en-AU" b="1" dirty="0" err="1" smtClean="0">
                <a:solidFill>
                  <a:schemeClr val="accent2"/>
                </a:solidFill>
              </a:rPr>
              <a:t>auciting+cited</a:t>
            </a:r>
            <a:endParaRPr lang="en-AU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31" y="0"/>
            <a:ext cx="9144000" cy="22025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6720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401"/>
            <a:ext cx="9144000" cy="23620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04632" y="2387084"/>
            <a:ext cx="75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0: ALL</a:t>
            </a:r>
          </a:p>
        </p:txBody>
      </p:sp>
    </p:spTree>
    <p:extLst>
      <p:ext uri="{BB962C8B-B14F-4D97-AF65-F5344CB8AC3E}">
        <p14:creationId xmlns:p14="http://schemas.microsoft.com/office/powerpoint/2010/main" val="36786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59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162</Words>
  <Application>Microsoft Macintosh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xlx</dc:creator>
  <cp:lastModifiedBy>xlx</cp:lastModifiedBy>
  <cp:revision>154</cp:revision>
  <dcterms:created xsi:type="dcterms:W3CDTF">2018-01-11T09:34:05Z</dcterms:created>
  <dcterms:modified xsi:type="dcterms:W3CDTF">2018-01-11T10:46:12Z</dcterms:modified>
</cp:coreProperties>
</file>