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4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46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2026-55B2-274B-88E8-34D089D1425A}" type="datetimeFigureOut">
              <a:rPr lang="en-US" smtClean="0"/>
              <a:t>1/11/18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C051-B1FF-2D4F-A911-24D548502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011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2026-55B2-274B-88E8-34D089D1425A}" type="datetimeFigureOut">
              <a:rPr lang="en-US" smtClean="0"/>
              <a:t>1/11/18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C051-B1FF-2D4F-A911-24D548502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089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2026-55B2-274B-88E8-34D089D1425A}" type="datetimeFigureOut">
              <a:rPr lang="en-US" smtClean="0"/>
              <a:t>1/11/18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C051-B1FF-2D4F-A911-24D548502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45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2026-55B2-274B-88E8-34D089D1425A}" type="datetimeFigureOut">
              <a:rPr lang="en-US" smtClean="0"/>
              <a:t>1/11/18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C051-B1FF-2D4F-A911-24D548502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846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2026-55B2-274B-88E8-34D089D1425A}" type="datetimeFigureOut">
              <a:rPr lang="en-US" smtClean="0"/>
              <a:t>1/11/18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C051-B1FF-2D4F-A911-24D548502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117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2026-55B2-274B-88E8-34D089D1425A}" type="datetimeFigureOut">
              <a:rPr lang="en-US" smtClean="0"/>
              <a:t>1/11/18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C051-B1FF-2D4F-A911-24D548502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175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2026-55B2-274B-88E8-34D089D1425A}" type="datetimeFigureOut">
              <a:rPr lang="en-US" smtClean="0"/>
              <a:t>1/11/18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C051-B1FF-2D4F-A911-24D548502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050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2026-55B2-274B-88E8-34D089D1425A}" type="datetimeFigureOut">
              <a:rPr lang="en-US" smtClean="0"/>
              <a:t>1/11/18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C051-B1FF-2D4F-A911-24D548502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52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2026-55B2-274B-88E8-34D089D1425A}" type="datetimeFigureOut">
              <a:rPr lang="en-US" smtClean="0"/>
              <a:t>1/11/18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C051-B1FF-2D4F-A911-24D548502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132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2026-55B2-274B-88E8-34D089D1425A}" type="datetimeFigureOut">
              <a:rPr lang="en-US" smtClean="0"/>
              <a:t>1/11/18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C051-B1FF-2D4F-A911-24D548502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241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2026-55B2-274B-88E8-34D089D1425A}" type="datetimeFigureOut">
              <a:rPr lang="en-US" smtClean="0"/>
              <a:t>1/11/18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C051-B1FF-2D4F-A911-24D548502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799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42026-55B2-274B-88E8-34D089D1425A}" type="datetimeFigureOut">
              <a:rPr lang="en-US" smtClean="0"/>
              <a:t>1/11/18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3C051-B1FF-2D4F-A911-24D548502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1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9107" y="1257735"/>
            <a:ext cx="5035011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/>
              <a:t>[citing authors, cited authors, citing references]</a:t>
            </a:r>
          </a:p>
          <a:p>
            <a:endParaRPr lang="en-AU" dirty="0" smtClean="0"/>
          </a:p>
          <a:p>
            <a:r>
              <a:rPr lang="en-AU" dirty="0" smtClean="0"/>
              <a:t>0: [True, True, True]</a:t>
            </a:r>
          </a:p>
          <a:p>
            <a:r>
              <a:rPr lang="en-AU" dirty="0" smtClean="0"/>
              <a:t>1: [True, True, False]</a:t>
            </a:r>
          </a:p>
          <a:p>
            <a:r>
              <a:rPr lang="en-AU" dirty="0" smtClean="0"/>
              <a:t>2: [True, False, True]</a:t>
            </a:r>
          </a:p>
          <a:p>
            <a:r>
              <a:rPr lang="en-AU" dirty="0" smtClean="0"/>
              <a:t>3: [True, False, False]</a:t>
            </a:r>
          </a:p>
          <a:p>
            <a:r>
              <a:rPr lang="en-AU" dirty="0" smtClean="0"/>
              <a:t>4: [False, True, True]</a:t>
            </a:r>
          </a:p>
          <a:p>
            <a:r>
              <a:rPr lang="en-AU" dirty="0" smtClean="0"/>
              <a:t>5: [False, True, False]</a:t>
            </a:r>
          </a:p>
          <a:p>
            <a:r>
              <a:rPr lang="en-AU" dirty="0" smtClean="0"/>
              <a:t>6: [False, False, True]</a:t>
            </a:r>
          </a:p>
          <a:p>
            <a:r>
              <a:rPr lang="en-AU" dirty="0" smtClean="0"/>
              <a:t>7: [False, False, False]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5480770" y="1811734"/>
            <a:ext cx="31027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 smtClean="0">
                <a:solidFill>
                  <a:schemeClr val="accent2"/>
                </a:solidFill>
              </a:rPr>
              <a:t>0: all</a:t>
            </a:r>
          </a:p>
          <a:p>
            <a:r>
              <a:rPr lang="en-AU" b="1" dirty="0" smtClean="0">
                <a:solidFill>
                  <a:schemeClr val="accent2"/>
                </a:solidFill>
              </a:rPr>
              <a:t>1: #</a:t>
            </a:r>
            <a:r>
              <a:rPr lang="en-AU" b="1" dirty="0" err="1" smtClean="0">
                <a:solidFill>
                  <a:schemeClr val="accent2"/>
                </a:solidFill>
              </a:rPr>
              <a:t>auciting+cited</a:t>
            </a:r>
            <a:endParaRPr lang="en-AU" b="1" dirty="0" smtClean="0">
              <a:solidFill>
                <a:schemeClr val="accent2"/>
              </a:solidFill>
            </a:endParaRPr>
          </a:p>
          <a:p>
            <a:r>
              <a:rPr lang="en-AU" b="1" dirty="0" smtClean="0">
                <a:solidFill>
                  <a:schemeClr val="accent2"/>
                </a:solidFill>
              </a:rPr>
              <a:t>2: #</a:t>
            </a:r>
            <a:r>
              <a:rPr lang="en-AU" b="1" dirty="0" err="1" smtClean="0">
                <a:solidFill>
                  <a:schemeClr val="accent2"/>
                </a:solidFill>
              </a:rPr>
              <a:t>auciting+ref</a:t>
            </a:r>
            <a:endParaRPr lang="en-AU" b="1" dirty="0" smtClean="0">
              <a:solidFill>
                <a:schemeClr val="accent2"/>
              </a:solidFill>
            </a:endParaRPr>
          </a:p>
          <a:p>
            <a:r>
              <a:rPr lang="en-AU" b="1" dirty="0" smtClean="0">
                <a:solidFill>
                  <a:schemeClr val="accent2"/>
                </a:solidFill>
              </a:rPr>
              <a:t>3: #</a:t>
            </a:r>
            <a:r>
              <a:rPr lang="en-AU" b="1" dirty="0" err="1" smtClean="0">
                <a:solidFill>
                  <a:schemeClr val="accent2"/>
                </a:solidFill>
              </a:rPr>
              <a:t>auciting</a:t>
            </a:r>
            <a:endParaRPr lang="en-AU" b="1" dirty="0" smtClean="0">
              <a:solidFill>
                <a:schemeClr val="accent2"/>
              </a:solidFill>
            </a:endParaRPr>
          </a:p>
          <a:p>
            <a:r>
              <a:rPr lang="en-AU" b="1" dirty="0" smtClean="0">
                <a:solidFill>
                  <a:schemeClr val="accent2"/>
                </a:solidFill>
              </a:rPr>
              <a:t>4: </a:t>
            </a:r>
            <a:r>
              <a:rPr lang="en-AU" b="1" dirty="0" smtClean="0">
                <a:solidFill>
                  <a:schemeClr val="accent2"/>
                </a:solidFill>
              </a:rPr>
              <a:t>#</a:t>
            </a:r>
            <a:r>
              <a:rPr lang="en-AU" b="1" dirty="0" err="1" smtClean="0">
                <a:solidFill>
                  <a:schemeClr val="accent2"/>
                </a:solidFill>
              </a:rPr>
              <a:t>cited+ref</a:t>
            </a:r>
            <a:endParaRPr lang="en-AU" b="1" dirty="0" smtClean="0">
              <a:solidFill>
                <a:schemeClr val="accent2"/>
              </a:solidFill>
            </a:endParaRPr>
          </a:p>
          <a:p>
            <a:r>
              <a:rPr lang="en-AU" b="1" dirty="0" smtClean="0">
                <a:solidFill>
                  <a:schemeClr val="accent2"/>
                </a:solidFill>
              </a:rPr>
              <a:t>5: #</a:t>
            </a:r>
            <a:r>
              <a:rPr lang="en-AU" b="1" dirty="0" err="1" smtClean="0">
                <a:solidFill>
                  <a:schemeClr val="accent2"/>
                </a:solidFill>
              </a:rPr>
              <a:t>aucited</a:t>
            </a:r>
            <a:endParaRPr lang="en-AU" b="1" dirty="0" smtClean="0">
              <a:solidFill>
                <a:schemeClr val="accent2"/>
              </a:solidFill>
            </a:endParaRPr>
          </a:p>
          <a:p>
            <a:r>
              <a:rPr lang="en-AU" b="1" dirty="0" smtClean="0">
                <a:solidFill>
                  <a:schemeClr val="accent2"/>
                </a:solidFill>
              </a:rPr>
              <a:t>6: #refs</a:t>
            </a:r>
          </a:p>
          <a:p>
            <a:r>
              <a:rPr lang="en-AU" b="1" dirty="0" smtClean="0">
                <a:solidFill>
                  <a:schemeClr val="accent2"/>
                </a:solidFill>
              </a:rPr>
              <a:t>7: </a:t>
            </a:r>
            <a:r>
              <a:rPr lang="en-AU" b="1" dirty="0" err="1" smtClean="0">
                <a:solidFill>
                  <a:schemeClr val="accent2"/>
                </a:solidFill>
              </a:rPr>
              <a:t>noweights</a:t>
            </a:r>
            <a:endParaRPr lang="en-AU" b="1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9107" y="203116"/>
            <a:ext cx="6007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dirty="0" smtClean="0"/>
              <a:t>Exploring citation weights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211971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7171"/>
            <a:ext cx="9144000" cy="24015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22" y="1991957"/>
            <a:ext cx="6084241" cy="30079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33688" y="-8301"/>
            <a:ext cx="141581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accent2"/>
                </a:solidFill>
              </a:rPr>
              <a:t>7: </a:t>
            </a:r>
            <a:r>
              <a:rPr lang="en-AU" b="1" dirty="0" err="1" smtClean="0">
                <a:solidFill>
                  <a:schemeClr val="accent2"/>
                </a:solidFill>
              </a:rPr>
              <a:t>noweights</a:t>
            </a:r>
            <a:endParaRPr lang="en-AU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2563" y="2330493"/>
            <a:ext cx="27361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FF"/>
                </a:solidFill>
              </a:rPr>
              <a:t>Take-away:</a:t>
            </a:r>
          </a:p>
          <a:p>
            <a:pPr marL="285750" indent="-285750">
              <a:buFont typeface="Arial"/>
              <a:buChar char="•"/>
            </a:pPr>
            <a:r>
              <a:rPr lang="en-AU" sz="1400" dirty="0" smtClean="0">
                <a:solidFill>
                  <a:srgbClr val="0000FF"/>
                </a:solidFill>
              </a:rPr>
              <a:t>All names makes sense. </a:t>
            </a:r>
          </a:p>
          <a:p>
            <a:pPr marL="285750" indent="-285750">
              <a:buFont typeface="Arial"/>
              <a:buChar char="•"/>
            </a:pPr>
            <a:r>
              <a:rPr lang="en-AU" sz="1400" dirty="0" smtClean="0">
                <a:solidFill>
                  <a:srgbClr val="0000FF"/>
                </a:solidFill>
              </a:rPr>
              <a:t>People on the right are senior productive authors in my field.</a:t>
            </a:r>
          </a:p>
          <a:p>
            <a:pPr marL="285750" indent="-285750">
              <a:buFont typeface="Arial"/>
              <a:buChar char="•"/>
            </a:pPr>
            <a:r>
              <a:rPr lang="en-AU" sz="1400" dirty="0" smtClean="0">
                <a:solidFill>
                  <a:srgbClr val="0000FF"/>
                </a:solidFill>
              </a:rPr>
              <a:t>People on the left are senior authors in my field or in fields that influenced me. </a:t>
            </a:r>
          </a:p>
          <a:p>
            <a:pPr marL="285750" indent="-285750">
              <a:buFont typeface="Arial"/>
              <a:buChar char="•"/>
            </a:pPr>
            <a:r>
              <a:rPr lang="en-AU" sz="1400" dirty="0" smtClean="0">
                <a:solidFill>
                  <a:srgbClr val="0000FF"/>
                </a:solidFill>
              </a:rPr>
              <a:t>The height of the bars are sensible </a:t>
            </a:r>
            <a:r>
              <a:rPr lang="mr-IN" sz="1400" dirty="0" smtClean="0">
                <a:solidFill>
                  <a:srgbClr val="0000FF"/>
                </a:solidFill>
              </a:rPr>
              <a:t>–</a:t>
            </a:r>
            <a:r>
              <a:rPr lang="en-AU" sz="1400" dirty="0" smtClean="0">
                <a:solidFill>
                  <a:srgbClr val="0000FF"/>
                </a:solidFill>
              </a:rPr>
              <a:t> max. 20 cites in either direction. </a:t>
            </a:r>
            <a:br>
              <a:rPr lang="en-AU" sz="1400" dirty="0" smtClean="0">
                <a:solidFill>
                  <a:srgbClr val="0000FF"/>
                </a:solidFill>
              </a:rPr>
            </a:br>
            <a:r>
              <a:rPr lang="en-AU" sz="1400" dirty="0" smtClean="0">
                <a:solidFill>
                  <a:srgbClr val="0000FF"/>
                </a:solidFill>
              </a:rPr>
              <a:t>(I may have written a small multiple of 20 papers)</a:t>
            </a:r>
          </a:p>
        </p:txBody>
      </p:sp>
    </p:spTree>
    <p:extLst>
      <p:ext uri="{BB962C8B-B14F-4D97-AF65-F5344CB8AC3E}">
        <p14:creationId xmlns:p14="http://schemas.microsoft.com/office/powerpoint/2010/main" val="164168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grayscl/>
          </a:blip>
          <a:srcRect b="11258"/>
          <a:stretch/>
        </p:blipFill>
        <p:spPr>
          <a:xfrm>
            <a:off x="0" y="135899"/>
            <a:ext cx="9144000" cy="21311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6720" y="-8301"/>
            <a:ext cx="141581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accent2"/>
                </a:solidFill>
              </a:rPr>
              <a:t>7: </a:t>
            </a:r>
            <a:r>
              <a:rPr lang="en-AU" b="1" dirty="0" err="1" smtClean="0">
                <a:solidFill>
                  <a:schemeClr val="accent2"/>
                </a:solidFill>
              </a:rPr>
              <a:t>noweights</a:t>
            </a:r>
            <a:endParaRPr lang="en-AU" b="1" dirty="0">
              <a:solidFill>
                <a:schemeClr val="accent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0134"/>
            <a:ext cx="9144000" cy="22633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4069" y="2326136"/>
            <a:ext cx="1983951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b="1" dirty="0" smtClean="0">
                <a:solidFill>
                  <a:schemeClr val="accent2"/>
                </a:solidFill>
              </a:rPr>
              <a:t>Including self-cites </a:t>
            </a:r>
            <a:r>
              <a:rPr lang="en-AU" b="1" dirty="0" smtClean="0">
                <a:solidFill>
                  <a:schemeClr val="accent2"/>
                </a:solidFill>
              </a:rPr>
              <a:t>7: </a:t>
            </a:r>
            <a:r>
              <a:rPr lang="en-AU" b="1" dirty="0" err="1" smtClean="0">
                <a:solidFill>
                  <a:schemeClr val="accent2"/>
                </a:solidFill>
              </a:rPr>
              <a:t>noweights</a:t>
            </a:r>
            <a:endParaRPr lang="en-AU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5937" y="2387691"/>
            <a:ext cx="5372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300" dirty="0" smtClean="0">
                <a:solidFill>
                  <a:srgbClr val="0000FF"/>
                </a:solidFill>
              </a:rPr>
              <a:t>Right-hand side unchanged</a:t>
            </a:r>
          </a:p>
          <a:p>
            <a:pPr marL="285750" indent="-285750">
              <a:buFont typeface="Arial"/>
              <a:buChar char="•"/>
            </a:pPr>
            <a:r>
              <a:rPr lang="en-US" sz="1300" dirty="0" smtClean="0">
                <a:solidFill>
                  <a:srgbClr val="0000FF"/>
                </a:solidFill>
              </a:rPr>
              <a:t>Left-hand side included much more co-authors</a:t>
            </a:r>
          </a:p>
        </p:txBody>
      </p:sp>
    </p:spTree>
    <p:extLst>
      <p:ext uri="{BB962C8B-B14F-4D97-AF65-F5344CB8AC3E}">
        <p14:creationId xmlns:p14="http://schemas.microsoft.com/office/powerpoint/2010/main" val="230947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6767"/>
            <a:ext cx="9144000" cy="23649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grayscl/>
          </a:blip>
          <a:srcRect b="11258"/>
          <a:stretch/>
        </p:blipFill>
        <p:spPr>
          <a:xfrm>
            <a:off x="0" y="-77171"/>
            <a:ext cx="9144000" cy="21311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33688" y="-8301"/>
            <a:ext cx="141581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accent2"/>
                </a:solidFill>
              </a:rPr>
              <a:t>7: </a:t>
            </a:r>
            <a:r>
              <a:rPr lang="en-AU" b="1" dirty="0" err="1" smtClean="0">
                <a:solidFill>
                  <a:schemeClr val="accent2"/>
                </a:solidFill>
              </a:rPr>
              <a:t>noweights</a:t>
            </a:r>
            <a:endParaRPr lang="en-AU" b="1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853625" y="2571750"/>
            <a:ext cx="895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accent2"/>
                </a:solidFill>
              </a:rPr>
              <a:t>6: #refs</a:t>
            </a:r>
            <a:endParaRPr lang="en-AU" b="1" dirty="0" smtClean="0">
              <a:solidFill>
                <a:schemeClr val="accent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087361" y="2324345"/>
            <a:ext cx="2126144" cy="2291005"/>
          </a:xfrm>
          <a:prstGeom prst="ellipse">
            <a:avLst/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chemeClr val="accent2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01139" y="1882978"/>
            <a:ext cx="50946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rgbClr val="0000FF"/>
                </a:solidFill>
              </a:rPr>
              <a:t>I have no idea who the circled names are.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rgbClr val="0000FF"/>
                </a:solidFill>
              </a:rPr>
              <a:t>Y-axis not interpretable anymore.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rgbClr val="0000FF"/>
                </a:solidFill>
              </a:rPr>
              <a:t>What’s the intuition of this: people who cite me a lot and use a shorter ref list (in my field it may mean a short paper / less competitive venue)?</a:t>
            </a:r>
          </a:p>
          <a:p>
            <a:pPr marL="285750" indent="-285750">
              <a:buFont typeface="Arial"/>
              <a:buChar char="•"/>
            </a:pPr>
            <a:endParaRPr lang="en-AU" sz="1400" dirty="0" smtClean="0">
              <a:solidFill>
                <a:srgbClr val="0000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898529" y="2324345"/>
            <a:ext cx="613721" cy="2291005"/>
          </a:xfrm>
          <a:prstGeom prst="ellipse">
            <a:avLst/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chemeClr val="accent2"/>
                </a:solidFill>
              </a:ln>
            </a:endParaRPr>
          </a:p>
        </p:txBody>
      </p:sp>
      <p:sp>
        <p:nvSpPr>
          <p:cNvPr id="11" name="Oval 10"/>
          <p:cNvSpPr/>
          <p:nvPr/>
        </p:nvSpPr>
        <p:spPr>
          <a:xfrm>
            <a:off x="7384833" y="2286869"/>
            <a:ext cx="320762" cy="2291005"/>
          </a:xfrm>
          <a:prstGeom prst="ellipse">
            <a:avLst/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chemeClr val="accent2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1968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5706"/>
            <a:ext cx="9144000" cy="22753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grayscl/>
          </a:blip>
          <a:srcRect b="11258"/>
          <a:stretch/>
        </p:blipFill>
        <p:spPr>
          <a:xfrm>
            <a:off x="0" y="-77171"/>
            <a:ext cx="9144000" cy="21311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33688" y="-8301"/>
            <a:ext cx="141581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accent2"/>
                </a:solidFill>
              </a:rPr>
              <a:t>7: </a:t>
            </a:r>
            <a:r>
              <a:rPr lang="en-AU" b="1" dirty="0" err="1" smtClean="0">
                <a:solidFill>
                  <a:schemeClr val="accent2"/>
                </a:solidFill>
              </a:rPr>
              <a:t>noweights</a:t>
            </a:r>
            <a:endParaRPr lang="en-AU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193" y="1882978"/>
            <a:ext cx="6344123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300" dirty="0" smtClean="0">
                <a:solidFill>
                  <a:srgbClr val="0000FF"/>
                </a:solidFill>
              </a:rPr>
              <a:t>I still recognize almost all names.</a:t>
            </a:r>
          </a:p>
          <a:p>
            <a:pPr marL="285750" indent="-285750">
              <a:buFont typeface="Arial"/>
              <a:buChar char="•"/>
            </a:pPr>
            <a:r>
              <a:rPr lang="en-US" sz="1300" dirty="0" smtClean="0">
                <a:solidFill>
                  <a:srgbClr val="0000FF"/>
                </a:solidFill>
              </a:rPr>
              <a:t>The break-even point moved right significantly, the drop in green bars gradual (why??)</a:t>
            </a:r>
          </a:p>
          <a:p>
            <a:pPr marL="285750" indent="-285750">
              <a:buFont typeface="Arial"/>
              <a:buChar char="•"/>
            </a:pPr>
            <a:r>
              <a:rPr lang="en-US" sz="1300" dirty="0" smtClean="0">
                <a:solidFill>
                  <a:srgbClr val="0000FF"/>
                </a:solidFill>
              </a:rPr>
              <a:t>Y-axis (compared to the above), says there’s 3-4 authors per paper “on average” (for both my paper and others citing me)?</a:t>
            </a:r>
          </a:p>
          <a:p>
            <a:pPr marL="285750" indent="-285750">
              <a:buFont typeface="Arial"/>
              <a:buChar char="•"/>
            </a:pPr>
            <a:r>
              <a:rPr lang="en-US" sz="1300" b="1" dirty="0" smtClean="0">
                <a:solidFill>
                  <a:srgbClr val="0000FF"/>
                </a:solidFill>
              </a:rPr>
              <a:t>blue</a:t>
            </a:r>
            <a:r>
              <a:rPr lang="en-US" sz="1300" dirty="0" smtClean="0">
                <a:solidFill>
                  <a:srgbClr val="0000FF"/>
                </a:solidFill>
              </a:rPr>
              <a:t>: papers I wrote with less co-authors carry more weight (??)</a:t>
            </a:r>
          </a:p>
          <a:p>
            <a:pPr marL="285750" indent="-285750">
              <a:buFont typeface="Arial"/>
              <a:buChar char="•"/>
            </a:pPr>
            <a:r>
              <a:rPr lang="en-US" sz="1300" b="1" dirty="0" smtClean="0">
                <a:solidFill>
                  <a:schemeClr val="accent3">
                    <a:lumMod val="75000"/>
                  </a:schemeClr>
                </a:solidFill>
              </a:rPr>
              <a:t>green</a:t>
            </a:r>
            <a:r>
              <a:rPr lang="en-US" sz="1300" dirty="0" smtClean="0">
                <a:solidFill>
                  <a:srgbClr val="0000FF"/>
                </a:solidFill>
              </a:rPr>
              <a:t>: papers I cite, and wrote with less co-authors carry more weight (??)</a:t>
            </a:r>
          </a:p>
          <a:p>
            <a:endParaRPr lang="en-AU" sz="1300" dirty="0" smtClean="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24993" y="2571750"/>
            <a:ext cx="1314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accent2"/>
                </a:solidFill>
              </a:rPr>
              <a:t>5: #au-cited</a:t>
            </a:r>
            <a:endParaRPr lang="en-AU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42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968"/>
            <a:ext cx="9144000" cy="22247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grayscl/>
          </a:blip>
          <a:srcRect b="11258"/>
          <a:stretch/>
        </p:blipFill>
        <p:spPr>
          <a:xfrm>
            <a:off x="0" y="-77171"/>
            <a:ext cx="9144000" cy="21311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33688" y="-8301"/>
            <a:ext cx="141581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accent2"/>
                </a:solidFill>
              </a:rPr>
              <a:t>7: </a:t>
            </a:r>
            <a:r>
              <a:rPr lang="en-AU" b="1" dirty="0" err="1" smtClean="0">
                <a:solidFill>
                  <a:schemeClr val="accent2"/>
                </a:solidFill>
              </a:rPr>
              <a:t>noweights</a:t>
            </a:r>
            <a:endParaRPr lang="en-AU" b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7193" y="1882978"/>
            <a:ext cx="63441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300" dirty="0" smtClean="0">
                <a:solidFill>
                  <a:srgbClr val="0000FF"/>
                </a:solidFill>
              </a:rPr>
              <a:t>I still recognize almost all names. </a:t>
            </a:r>
            <a:r>
              <a:rPr lang="en-US" sz="1300" b="1" dirty="0" smtClean="0">
                <a:solidFill>
                  <a:srgbClr val="0000FF"/>
                </a:solidFill>
              </a:rPr>
              <a:t>Circled ones -- minor influence or no memory at all !</a:t>
            </a:r>
          </a:p>
          <a:p>
            <a:pPr marL="285750" indent="-285750">
              <a:buFont typeface="Arial"/>
              <a:buChar char="•"/>
            </a:pPr>
            <a:r>
              <a:rPr lang="en-US" sz="1300" dirty="0" smtClean="0">
                <a:solidFill>
                  <a:srgbClr val="0000FF"/>
                </a:solidFill>
              </a:rPr>
              <a:t>The break-even point moved right significantly, the drop in green bars gradual (why?)</a:t>
            </a:r>
          </a:p>
          <a:p>
            <a:pPr marL="285750" indent="-285750">
              <a:buFont typeface="Arial"/>
              <a:buChar char="•"/>
            </a:pPr>
            <a:r>
              <a:rPr lang="en-US" sz="1300" dirty="0" smtClean="0">
                <a:solidFill>
                  <a:srgbClr val="0000FF"/>
                </a:solidFill>
              </a:rPr>
              <a:t>Y-axis (compared to the above), says there’s 3-4 authors per paper “on average”</a:t>
            </a:r>
          </a:p>
          <a:p>
            <a:pPr marL="285750" indent="-285750">
              <a:buFont typeface="Arial"/>
              <a:buChar char="•"/>
            </a:pPr>
            <a:r>
              <a:rPr lang="en-US" sz="1300" b="1" dirty="0" smtClean="0">
                <a:solidFill>
                  <a:srgbClr val="0000FF"/>
                </a:solidFill>
              </a:rPr>
              <a:t>blue</a:t>
            </a:r>
            <a:r>
              <a:rPr lang="en-US" sz="1300" dirty="0" smtClean="0">
                <a:solidFill>
                  <a:srgbClr val="0000FF"/>
                </a:solidFill>
              </a:rPr>
              <a:t>: papers others wrote with less co-authors gives more citation credit (??)</a:t>
            </a:r>
          </a:p>
          <a:p>
            <a:pPr marL="285750" indent="-285750">
              <a:buFont typeface="Arial"/>
              <a:buChar char="•"/>
            </a:pPr>
            <a:r>
              <a:rPr lang="en-US" sz="1300" b="1" dirty="0" smtClean="0">
                <a:solidFill>
                  <a:schemeClr val="accent3">
                    <a:lumMod val="75000"/>
                  </a:schemeClr>
                </a:solidFill>
              </a:rPr>
              <a:t>green</a:t>
            </a:r>
            <a:r>
              <a:rPr lang="en-US" sz="1300" dirty="0" smtClean="0">
                <a:solidFill>
                  <a:srgbClr val="0000FF"/>
                </a:solidFill>
              </a:rPr>
              <a:t>: papers I wrote with less co-authors gives out more citation credit (??)</a:t>
            </a:r>
            <a:endParaRPr lang="en-US" sz="1300" dirty="0" smtClean="0">
              <a:solidFill>
                <a:srgbClr val="0000FF"/>
              </a:solidFill>
            </a:endParaRPr>
          </a:p>
          <a:p>
            <a:endParaRPr lang="en-AU" sz="1300" dirty="0" smtClean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24993" y="2493251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chemeClr val="accent2"/>
                </a:solidFill>
              </a:rPr>
              <a:t>3</a:t>
            </a:r>
            <a:r>
              <a:rPr lang="en-AU" b="1" dirty="0" smtClean="0">
                <a:solidFill>
                  <a:schemeClr val="accent2"/>
                </a:solidFill>
              </a:rPr>
              <a:t>: #au-citing</a:t>
            </a:r>
            <a:endParaRPr lang="en-AU" b="1" dirty="0" smtClean="0">
              <a:solidFill>
                <a:schemeClr val="accent2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994590" y="2627781"/>
            <a:ext cx="571101" cy="2291005"/>
          </a:xfrm>
          <a:prstGeom prst="ellipse">
            <a:avLst/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chemeClr val="accent2"/>
                </a:solidFill>
              </a:ln>
            </a:endParaRPr>
          </a:p>
        </p:txBody>
      </p:sp>
      <p:sp>
        <p:nvSpPr>
          <p:cNvPr id="10" name="Oval 9"/>
          <p:cNvSpPr/>
          <p:nvPr/>
        </p:nvSpPr>
        <p:spPr>
          <a:xfrm>
            <a:off x="3182556" y="2627781"/>
            <a:ext cx="320762" cy="2291005"/>
          </a:xfrm>
          <a:prstGeom prst="ellipse">
            <a:avLst/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chemeClr val="accent2"/>
                </a:solidFill>
              </a:ln>
            </a:endParaRPr>
          </a:p>
        </p:txBody>
      </p:sp>
      <p:sp>
        <p:nvSpPr>
          <p:cNvPr id="11" name="Oval 10"/>
          <p:cNvSpPr/>
          <p:nvPr/>
        </p:nvSpPr>
        <p:spPr>
          <a:xfrm>
            <a:off x="1332873" y="2548986"/>
            <a:ext cx="320762" cy="2291005"/>
          </a:xfrm>
          <a:prstGeom prst="ellipse">
            <a:avLst/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chemeClr val="accent2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4240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grayscl/>
          </a:blip>
          <a:srcRect b="11258"/>
          <a:stretch/>
        </p:blipFill>
        <p:spPr>
          <a:xfrm>
            <a:off x="0" y="-77171"/>
            <a:ext cx="9144000" cy="21311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33688" y="-8301"/>
            <a:ext cx="141581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accent2"/>
                </a:solidFill>
              </a:rPr>
              <a:t>7: </a:t>
            </a:r>
            <a:r>
              <a:rPr lang="en-AU" b="1" dirty="0" err="1" smtClean="0">
                <a:solidFill>
                  <a:schemeClr val="accent2"/>
                </a:solidFill>
              </a:rPr>
              <a:t>noweights</a:t>
            </a:r>
            <a:endParaRPr lang="en-AU" b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7193" y="1882978"/>
            <a:ext cx="63441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300" dirty="0" smtClean="0">
                <a:solidFill>
                  <a:srgbClr val="0000FF"/>
                </a:solidFill>
              </a:rPr>
              <a:t>I recognize most names. </a:t>
            </a:r>
            <a:r>
              <a:rPr lang="en-US" sz="1300" b="1" dirty="0" smtClean="0">
                <a:solidFill>
                  <a:srgbClr val="0000FF"/>
                </a:solidFill>
              </a:rPr>
              <a:t>Circled ones -- minor influence or no memory at all !</a:t>
            </a:r>
            <a:endParaRPr lang="en-US" sz="1300" dirty="0" smtClean="0">
              <a:solidFill>
                <a:srgbClr val="0000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300" dirty="0" smtClean="0">
                <a:solidFill>
                  <a:srgbClr val="0000FF"/>
                </a:solidFill>
              </a:rPr>
              <a:t>The break-even point moved right </a:t>
            </a:r>
            <a:r>
              <a:rPr lang="en-US" sz="1300" b="1" dirty="0" smtClean="0">
                <a:solidFill>
                  <a:srgbClr val="0000FF"/>
                </a:solidFill>
              </a:rPr>
              <a:t>even further</a:t>
            </a:r>
            <a:r>
              <a:rPr lang="en-US" sz="1300" dirty="0" smtClean="0">
                <a:solidFill>
                  <a:srgbClr val="0000FF"/>
                </a:solidFill>
              </a:rPr>
              <a:t> (why?)</a:t>
            </a:r>
          </a:p>
          <a:p>
            <a:pPr marL="285750" indent="-285750">
              <a:buFont typeface="Arial"/>
              <a:buChar char="•"/>
            </a:pPr>
            <a:r>
              <a:rPr lang="en-US" sz="1300" dirty="0" smtClean="0">
                <a:solidFill>
                  <a:srgbClr val="0000FF"/>
                </a:solidFill>
              </a:rPr>
              <a:t>Y-axis (compared to the above), says there’s 3-4 authors per paper “on average”</a:t>
            </a:r>
          </a:p>
          <a:p>
            <a:pPr marL="285750" indent="-285750">
              <a:buFont typeface="Arial"/>
              <a:buChar char="•"/>
            </a:pPr>
            <a:r>
              <a:rPr lang="en-US" sz="1300" dirty="0" smtClean="0">
                <a:solidFill>
                  <a:srgbClr val="0000FF"/>
                </a:solidFill>
              </a:rPr>
              <a:t>Papers with less co-authors </a:t>
            </a:r>
            <a:r>
              <a:rPr lang="en-US" sz="1300" dirty="0" err="1" smtClean="0">
                <a:solidFill>
                  <a:srgbClr val="0000FF"/>
                </a:solidFill>
              </a:rPr>
              <a:t>give+recieve</a:t>
            </a:r>
            <a:r>
              <a:rPr lang="en-US" sz="1300" dirty="0" smtClean="0">
                <a:solidFill>
                  <a:srgbClr val="0000FF"/>
                </a:solidFill>
              </a:rPr>
              <a:t> more citation credit (??)</a:t>
            </a:r>
          </a:p>
        </p:txBody>
      </p:sp>
      <p:sp>
        <p:nvSpPr>
          <p:cNvPr id="7" name="Rectangle 6"/>
          <p:cNvSpPr/>
          <p:nvPr/>
        </p:nvSpPr>
        <p:spPr>
          <a:xfrm>
            <a:off x="7177734" y="2202418"/>
            <a:ext cx="1880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accent2"/>
                </a:solidFill>
              </a:rPr>
              <a:t>1: #</a:t>
            </a:r>
            <a:r>
              <a:rPr lang="en-AU" b="1" dirty="0" err="1" smtClean="0">
                <a:solidFill>
                  <a:schemeClr val="accent2"/>
                </a:solidFill>
              </a:rPr>
              <a:t>auciting+cited</a:t>
            </a:r>
            <a:endParaRPr lang="en-AU" b="1" dirty="0" smtClean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1709"/>
            <a:ext cx="9144000" cy="221917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53249" y="2571750"/>
            <a:ext cx="320762" cy="2291005"/>
          </a:xfrm>
          <a:prstGeom prst="ellipse">
            <a:avLst/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chemeClr val="accent2"/>
                </a:solidFill>
              </a:ln>
            </a:endParaRPr>
          </a:p>
        </p:txBody>
      </p:sp>
      <p:sp>
        <p:nvSpPr>
          <p:cNvPr id="10" name="Oval 9"/>
          <p:cNvSpPr/>
          <p:nvPr/>
        </p:nvSpPr>
        <p:spPr>
          <a:xfrm>
            <a:off x="1962611" y="2759249"/>
            <a:ext cx="320762" cy="2291005"/>
          </a:xfrm>
          <a:prstGeom prst="ellipse">
            <a:avLst/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chemeClr val="accent2"/>
                </a:solidFill>
              </a:ln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59283" y="2724150"/>
            <a:ext cx="320762" cy="2291005"/>
          </a:xfrm>
          <a:prstGeom prst="ellipse">
            <a:avLst/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chemeClr val="accent2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63679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4315"/>
            <a:ext cx="9144000" cy="22646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grayscl/>
          </a:blip>
          <a:srcRect b="11258"/>
          <a:stretch/>
        </p:blipFill>
        <p:spPr>
          <a:xfrm>
            <a:off x="0" y="-77171"/>
            <a:ext cx="9144000" cy="20544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33688" y="-8301"/>
            <a:ext cx="141581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accent2"/>
                </a:solidFill>
              </a:rPr>
              <a:t>7: </a:t>
            </a:r>
            <a:r>
              <a:rPr lang="en-AU" b="1" dirty="0" err="1" smtClean="0">
                <a:solidFill>
                  <a:schemeClr val="accent2"/>
                </a:solidFill>
              </a:rPr>
              <a:t>noweights</a:t>
            </a:r>
            <a:endParaRPr lang="en-AU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193" y="1917070"/>
            <a:ext cx="675944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300" b="1" dirty="0" smtClean="0">
                <a:solidFill>
                  <a:srgbClr val="0000FF"/>
                </a:solidFill>
              </a:rPr>
              <a:t>Blue circled </a:t>
            </a:r>
            <a:r>
              <a:rPr lang="mr-IN" sz="1300" b="1" dirty="0" smtClean="0">
                <a:solidFill>
                  <a:srgbClr val="0000FF"/>
                </a:solidFill>
              </a:rPr>
              <a:t>–</a:t>
            </a:r>
            <a:r>
              <a:rPr lang="en-US" sz="1300" b="1" dirty="0" smtClean="0">
                <a:solidFill>
                  <a:srgbClr val="0000FF"/>
                </a:solidFill>
              </a:rPr>
              <a:t> no idea who they are, or minor influence on me</a:t>
            </a:r>
          </a:p>
          <a:p>
            <a:pPr marL="285750" indent="-285750">
              <a:buFont typeface="Arial"/>
              <a:buChar char="•"/>
            </a:pPr>
            <a:r>
              <a:rPr lang="en-US" sz="1300" b="1" dirty="0" smtClean="0">
                <a:solidFill>
                  <a:schemeClr val="accent2"/>
                </a:solidFill>
              </a:rPr>
              <a:t>Red Circle </a:t>
            </a:r>
            <a:r>
              <a:rPr lang="mr-IN" sz="1300" b="1" dirty="0" smtClean="0">
                <a:solidFill>
                  <a:schemeClr val="accent2"/>
                </a:solidFill>
              </a:rPr>
              <a:t>–</a:t>
            </a:r>
            <a:r>
              <a:rPr lang="en-US" sz="1300" b="1" dirty="0" smtClean="0">
                <a:solidFill>
                  <a:schemeClr val="accent2"/>
                </a:solidFill>
              </a:rPr>
              <a:t> she’s stopped publishing a long while ago</a:t>
            </a:r>
            <a:endParaRPr lang="en-US" sz="1300" dirty="0" smtClean="0">
              <a:solidFill>
                <a:schemeClr val="accent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300" dirty="0" smtClean="0">
                <a:solidFill>
                  <a:srgbClr val="0000FF"/>
                </a:solidFill>
              </a:rPr>
              <a:t>Y-axis is not interpretable at all</a:t>
            </a:r>
          </a:p>
          <a:p>
            <a:pPr marL="285750" indent="-285750">
              <a:buFont typeface="Arial"/>
              <a:buChar char="•"/>
            </a:pPr>
            <a:r>
              <a:rPr lang="mr-IN" sz="1300" dirty="0" smtClean="0">
                <a:solidFill>
                  <a:srgbClr val="0000FF"/>
                </a:solidFill>
              </a:rPr>
              <a:t>…</a:t>
            </a:r>
            <a:r>
              <a:rPr lang="en-US" sz="1300" dirty="0" smtClean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8104632" y="2387084"/>
            <a:ext cx="752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accent2"/>
                </a:solidFill>
              </a:rPr>
              <a:t>0: ALL</a:t>
            </a:r>
            <a:endParaRPr lang="en-AU" b="1" dirty="0" smtClean="0">
              <a:solidFill>
                <a:schemeClr val="accent2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359261" y="2797946"/>
            <a:ext cx="320762" cy="2291005"/>
          </a:xfrm>
          <a:prstGeom prst="ellipse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chemeClr val="accent2"/>
                </a:solidFill>
              </a:ln>
            </a:endParaRPr>
          </a:p>
        </p:txBody>
      </p:sp>
      <p:sp>
        <p:nvSpPr>
          <p:cNvPr id="10" name="Oval 9"/>
          <p:cNvSpPr/>
          <p:nvPr/>
        </p:nvSpPr>
        <p:spPr>
          <a:xfrm>
            <a:off x="6478154" y="2797946"/>
            <a:ext cx="855534" cy="2291005"/>
          </a:xfrm>
          <a:prstGeom prst="ellipse">
            <a:avLst/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chemeClr val="accent2"/>
                </a:solidFill>
              </a:ln>
            </a:endParaRPr>
          </a:p>
        </p:txBody>
      </p:sp>
      <p:sp>
        <p:nvSpPr>
          <p:cNvPr id="11" name="Oval 10"/>
          <p:cNvSpPr/>
          <p:nvPr/>
        </p:nvSpPr>
        <p:spPr>
          <a:xfrm>
            <a:off x="7730137" y="2756416"/>
            <a:ext cx="520986" cy="2291005"/>
          </a:xfrm>
          <a:prstGeom prst="ellipse">
            <a:avLst/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chemeClr val="accent2"/>
                </a:solidFill>
              </a:ln>
            </a:endParaRPr>
          </a:p>
        </p:txBody>
      </p:sp>
      <p:sp>
        <p:nvSpPr>
          <p:cNvPr id="12" name="Oval 11"/>
          <p:cNvSpPr/>
          <p:nvPr/>
        </p:nvSpPr>
        <p:spPr>
          <a:xfrm>
            <a:off x="2081943" y="2756416"/>
            <a:ext cx="560461" cy="2291005"/>
          </a:xfrm>
          <a:prstGeom prst="ellipse">
            <a:avLst/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chemeClr val="accent2"/>
                </a:solidFill>
              </a:ln>
            </a:endParaRPr>
          </a:p>
        </p:txBody>
      </p:sp>
      <p:sp>
        <p:nvSpPr>
          <p:cNvPr id="13" name="Oval 12"/>
          <p:cNvSpPr/>
          <p:nvPr/>
        </p:nvSpPr>
        <p:spPr>
          <a:xfrm>
            <a:off x="3296686" y="2797946"/>
            <a:ext cx="520986" cy="2291005"/>
          </a:xfrm>
          <a:prstGeom prst="ellipse">
            <a:avLst/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chemeClr val="accent2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563176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589</Words>
  <Application>Microsoft Macintosh PowerPoint</Application>
  <PresentationFormat>On-screen Show (16:9)</PresentationFormat>
  <Paragraphs>60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xlx</dc:creator>
  <cp:lastModifiedBy>xlx</cp:lastModifiedBy>
  <cp:revision>122</cp:revision>
  <dcterms:created xsi:type="dcterms:W3CDTF">2018-01-11T09:34:05Z</dcterms:created>
  <dcterms:modified xsi:type="dcterms:W3CDTF">2018-01-11T10:33:01Z</dcterms:modified>
</cp:coreProperties>
</file>