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83" r:id="rId15"/>
    <p:sldId id="284" r:id="rId16"/>
    <p:sldId id="266" r:id="rId17"/>
    <p:sldId id="267" r:id="rId18"/>
    <p:sldId id="269" r:id="rId19"/>
    <p:sldId id="271" r:id="rId20"/>
    <p:sldId id="272" r:id="rId21"/>
    <p:sldId id="273" r:id="rId22"/>
    <p:sldId id="274" r:id="rId23"/>
    <p:sldId id="279" r:id="rId24"/>
    <p:sldId id="281" r:id="rId25"/>
    <p:sldId id="285" r:id="rId26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4" y="120"/>
      </p:cViewPr>
      <p:guideLst>
        <p:guide orient="horz" pos="1656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4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sz="44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01672" y="458787"/>
            <a:ext cx="363882" cy="35394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81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595347" y="508829"/>
            <a:ext cx="363882" cy="35394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48301" y="4787900"/>
            <a:ext cx="466474" cy="456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Garamond" panose="02020404030301010803" pitchFamily="18" charset="0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olresol/SYD_DAT_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74161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10 WEEK PART TIME COURSE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endParaRPr dirty="0"/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Week 1</a:t>
            </a:r>
            <a:r>
              <a:rPr lang="en-AU" dirty="0"/>
              <a:t>b –</a:t>
            </a:r>
            <a:r>
              <a:rPr dirty="0"/>
              <a:t> Git</a:t>
            </a:r>
            <a:r>
              <a:rPr lang="en-AU" dirty="0"/>
              <a:t> Intro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NAVIGATING A GITHUB REPO (2 of 2)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Commits:</a:t>
            </a:r>
          </a:p>
          <a:p>
            <a:pPr lvl="1">
              <a:lnSpc>
                <a:spcPct val="150000"/>
              </a:lnSpc>
            </a:pPr>
            <a:r>
              <a:rPr dirty="0"/>
              <a:t>One or more changes to one or more files</a:t>
            </a:r>
          </a:p>
          <a:p>
            <a:pPr lvl="1">
              <a:lnSpc>
                <a:spcPct val="150000"/>
              </a:lnSpc>
            </a:pPr>
            <a:r>
              <a:rPr dirty="0"/>
              <a:t>Revision highlighting</a:t>
            </a:r>
          </a:p>
          <a:p>
            <a:pPr lvl="1">
              <a:lnSpc>
                <a:spcPct val="150000"/>
              </a:lnSpc>
            </a:pPr>
            <a:r>
              <a:rPr dirty="0"/>
              <a:t>Commit comments are required</a:t>
            </a:r>
          </a:p>
          <a:p>
            <a:pPr lvl="1">
              <a:lnSpc>
                <a:spcPct val="150000"/>
              </a:lnSpc>
            </a:pPr>
            <a:r>
              <a:rPr dirty="0"/>
              <a:t>Most recent commit comment shown by filename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SIGNUP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468153" y="2338466"/>
            <a:ext cx="8426769" cy="26758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Click on the signup button on the top-right</a:t>
            </a:r>
          </a:p>
          <a:p>
            <a:pPr>
              <a:lnSpc>
                <a:spcPct val="200000"/>
              </a:lnSpc>
            </a:pPr>
            <a:r>
              <a:rPr dirty="0"/>
              <a:t>Choose a plan (one of them is free)</a:t>
            </a:r>
          </a:p>
          <a:p>
            <a:pPr>
              <a:lnSpc>
                <a:spcPct val="200000"/>
              </a:lnSpc>
            </a:pPr>
            <a:r>
              <a:rPr dirty="0"/>
              <a:t>Remember your email and password!!!!</a:t>
            </a:r>
          </a:p>
        </p:txBody>
      </p:sp>
      <p:pic>
        <p:nvPicPr>
          <p:cNvPr id="216" name="image1.png" descr="Screenshot 2015-06-15 19.5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1166673"/>
            <a:ext cx="9144001" cy="91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 INSTALLATION AND CONFIG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Installation</a:t>
            </a:r>
            <a:r>
              <a:rPr lang="en-US" sz="1600" dirty="0"/>
              <a:t> instructions</a:t>
            </a:r>
            <a:r>
              <a:rPr sz="1600" dirty="0"/>
              <a:t>: </a:t>
            </a:r>
            <a:r>
              <a:rPr lang="en-US" sz="1600" dirty="0"/>
              <a:t>http://</a:t>
            </a:r>
            <a:r>
              <a:rPr sz="1600" dirty="0"/>
              <a:t>goo.gl/MJXSXp</a:t>
            </a:r>
          </a:p>
          <a:p>
            <a:pPr>
              <a:lnSpc>
                <a:spcPct val="150000"/>
              </a:lnSpc>
            </a:pPr>
            <a:r>
              <a:rPr sz="1600" dirty="0"/>
              <a:t>Open </a:t>
            </a:r>
            <a:r>
              <a:rPr sz="1600" dirty="0" err="1"/>
              <a:t>Git</a:t>
            </a:r>
            <a:r>
              <a:rPr sz="1600" dirty="0"/>
              <a:t> Bash (Windows) or Terminal (Mac/Linux):</a:t>
            </a:r>
            <a:br>
              <a:rPr sz="1600" dirty="0"/>
            </a:br>
            <a:endParaRPr sz="1600" dirty="0"/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user.name “YOUR FULL NAME”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</a:t>
            </a:r>
            <a:r>
              <a:rPr sz="1600" dirty="0" err="1"/>
              <a:t>user.email</a:t>
            </a:r>
            <a:r>
              <a:rPr sz="1600" dirty="0"/>
              <a:t> “YOUR EMAIL”</a:t>
            </a:r>
            <a:br>
              <a:rPr sz="1600" dirty="0"/>
            </a:br>
            <a:endParaRPr sz="1600" dirty="0"/>
          </a:p>
          <a:p>
            <a:pPr>
              <a:lnSpc>
                <a:spcPct val="150000"/>
              </a:lnSpc>
            </a:pPr>
            <a:r>
              <a:rPr sz="1600" dirty="0"/>
              <a:t>Use the same email address you used with your GitHub account</a:t>
            </a:r>
          </a:p>
          <a:p>
            <a:pPr>
              <a:lnSpc>
                <a:spcPct val="150000"/>
              </a:lnSpc>
            </a:pPr>
            <a:r>
              <a:rPr sz="1600" dirty="0"/>
              <a:t>Generate SSH keys (optional): </a:t>
            </a:r>
            <a:r>
              <a:rPr lang="en-US" sz="1600" dirty="0"/>
              <a:t>http://</a:t>
            </a:r>
            <a:r>
              <a:rPr sz="1600" dirty="0"/>
              <a:t>goo.gl/xtH0jJ</a:t>
            </a:r>
          </a:p>
          <a:p>
            <a:pPr>
              <a:lnSpc>
                <a:spcPct val="150000"/>
              </a:lnSpc>
            </a:pPr>
            <a:r>
              <a:rPr sz="1600" dirty="0"/>
              <a:t>More secure than HTTPS</a:t>
            </a:r>
          </a:p>
          <a:p>
            <a:pPr>
              <a:lnSpc>
                <a:spcPct val="150000"/>
              </a:lnSpc>
            </a:pPr>
            <a:r>
              <a:rPr sz="1600" dirty="0"/>
              <a:t>Only necessary if HTTPS doesn’t work for you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CLONE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b="0" dirty="0"/>
              <a:t>Cloning == copying to your local computer</a:t>
            </a:r>
          </a:p>
          <a:p>
            <a:pPr>
              <a:lnSpc>
                <a:spcPct val="150000"/>
              </a:lnSpc>
            </a:pPr>
            <a:r>
              <a:rPr b="0" dirty="0"/>
              <a:t>Like copying your Dropbox files to a new machine</a:t>
            </a:r>
          </a:p>
          <a:p>
            <a:pPr>
              <a:lnSpc>
                <a:spcPct val="150000"/>
              </a:lnSpc>
            </a:pPr>
            <a:r>
              <a:rPr b="0" dirty="0"/>
              <a:t>First, change your working directory to where you want the repo you created to be stored: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Documents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b="0" dirty="0"/>
              <a:t>Then, clone the repo: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clone </a:t>
            </a:r>
            <a:r>
              <a:rPr i="1" dirty="0">
                <a:latin typeface="Menlo"/>
                <a:ea typeface="Menlo"/>
                <a:cs typeface="Menlo"/>
                <a:sym typeface="Menlo"/>
              </a:rPr>
              <a:t>&lt;URL&gt;</a:t>
            </a:r>
          </a:p>
          <a:p>
            <a:pPr>
              <a:lnSpc>
                <a:spcPct val="150000"/>
              </a:lnSpc>
            </a:pPr>
            <a:r>
              <a:rPr b="0" dirty="0"/>
              <a:t>Get HTTPS or SSH URL from your GitHub (ends in .</a:t>
            </a:r>
            <a:r>
              <a:rPr b="0" dirty="0" err="1"/>
              <a:t>git</a:t>
            </a:r>
            <a:r>
              <a:rPr b="0" dirty="0"/>
              <a:t>)</a:t>
            </a:r>
          </a:p>
          <a:p>
            <a:pPr>
              <a:lnSpc>
                <a:spcPct val="150000"/>
              </a:lnSpc>
            </a:pPr>
            <a:r>
              <a:rPr b="0" dirty="0"/>
              <a:t>Clones to a subdirectory of the working directory</a:t>
            </a:r>
          </a:p>
          <a:p>
            <a:pPr>
              <a:lnSpc>
                <a:spcPct val="150000"/>
              </a:lnSpc>
            </a:pPr>
            <a:r>
              <a:rPr b="0" dirty="0"/>
              <a:t>No visual feedback when you type your password</a:t>
            </a:r>
          </a:p>
          <a:p>
            <a:pPr>
              <a:lnSpc>
                <a:spcPct val="150000"/>
              </a:lnSpc>
            </a:pPr>
            <a:r>
              <a:rPr b="0" dirty="0"/>
              <a:t>Navigate to the repo (</a:t>
            </a:r>
            <a:r>
              <a:rPr dirty="0"/>
              <a:t>cd</a:t>
            </a:r>
            <a:r>
              <a:rPr b="0" dirty="0"/>
              <a:t>) then list the files (</a:t>
            </a:r>
            <a:r>
              <a:rPr dirty="0"/>
              <a:t>ls</a:t>
            </a:r>
            <a:r>
              <a:rPr lang="en-US" b="0" dirty="0"/>
              <a:t> or </a:t>
            </a:r>
            <a:r>
              <a:rPr lang="en-US" dirty="0" err="1"/>
              <a:t>dir</a:t>
            </a:r>
            <a:r>
              <a:rPr b="0" dirty="0"/>
              <a:t>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US" dirty="0"/>
              <a:t>GIT LAB</a:t>
            </a:r>
            <a:endParaRPr dirty="0"/>
          </a:p>
        </p:txBody>
      </p:sp>
      <p:sp>
        <p:nvSpPr>
          <p:cNvPr id="367" name="Shape 36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lang="en-US" dirty="0"/>
              <a:t>GIT LAB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7662" y="3006133"/>
            <a:ext cx="8726787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Clone the course materials from </a:t>
            </a: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  <a:hlinkClick r:id="rId2"/>
              </a:rPr>
              <a:t>http://github.com/solresol/SYD_DAT_7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2"/>
                </a:solidFill>
                <a:latin typeface="Garamond" panose="02020404030301010803" pitchFamily="18" charset="0"/>
              </a:rPr>
              <a:t>Greg will make a change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Run </a:t>
            </a:r>
            <a:r>
              <a:rPr kumimoji="0" lang="en-US" sz="230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git</a:t>
            </a:r>
            <a:r>
              <a:rPr kumimoji="0" lang="en-US" sz="23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pull </a:t>
            </a:r>
            <a:r>
              <a:rPr kumimoji="0" lang="en-US" sz="2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to see the updated file</a:t>
            </a:r>
          </a:p>
        </p:txBody>
      </p:sp>
    </p:spTree>
    <p:extLst>
      <p:ext uri="{BB962C8B-B14F-4D97-AF65-F5344CB8AC3E}">
        <p14:creationId xmlns:p14="http://schemas.microsoft.com/office/powerpoint/2010/main" val="25122739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US" dirty="0"/>
              <a:t>USING GIT FOR PROJECTS</a:t>
            </a:r>
            <a:endParaRPr dirty="0"/>
          </a:p>
        </p:txBody>
      </p:sp>
      <p:sp>
        <p:nvSpPr>
          <p:cNvPr id="367" name="Shape 36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lang="en-US" dirty="0"/>
              <a:t>USING GIT FOR PROJECTS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7662" y="3537047"/>
            <a:ext cx="8726787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9911308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CREATING A REPO ON GITHUB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468153" y="960437"/>
            <a:ext cx="5371308" cy="42752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1900"/>
            </a:pPr>
            <a:r>
              <a:rPr dirty="0"/>
              <a:t>Click “Create New” (plus sign) on your profile: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/>
              <a:t>Define name, description, public or private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 err="1"/>
              <a:t>Initialise</a:t>
            </a:r>
            <a:r>
              <a:rPr dirty="0"/>
              <a:t> with README (if you’re going to clone)</a:t>
            </a:r>
            <a:br>
              <a:rPr dirty="0"/>
            </a:br>
            <a:endParaRPr dirty="0"/>
          </a:p>
          <a:p>
            <a:pPr>
              <a:lnSpc>
                <a:spcPct val="120000"/>
              </a:lnSpc>
              <a:defRPr sz="1900"/>
            </a:pPr>
            <a:r>
              <a:rPr dirty="0"/>
              <a:t>Notes: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/>
              <a:t>Nothing has happened to your local computer</a:t>
            </a:r>
          </a:p>
          <a:p>
            <a:pPr lvl="1">
              <a:lnSpc>
                <a:spcPct val="120000"/>
              </a:lnSpc>
              <a:defRPr sz="1900"/>
            </a:pPr>
            <a:r>
              <a:rPr dirty="0"/>
              <a:t>Done on GitHub which used </a:t>
            </a:r>
            <a:r>
              <a:rPr dirty="0" err="1"/>
              <a:t>Git</a:t>
            </a:r>
            <a:r>
              <a:rPr dirty="0"/>
              <a:t> to add the README.md file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166" y="2102891"/>
            <a:ext cx="2979252" cy="1768932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MARKDOWN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Easy-to-read, easy-to-write markup language</a:t>
            </a:r>
          </a:p>
          <a:p>
            <a:pPr>
              <a:lnSpc>
                <a:spcPct val="150000"/>
              </a:lnSpc>
            </a:pPr>
            <a:r>
              <a:rPr sz="1600" dirty="0"/>
              <a:t>Valid HTML can also be used within Markdown</a:t>
            </a:r>
          </a:p>
          <a:p>
            <a:pPr>
              <a:lnSpc>
                <a:spcPct val="150000"/>
              </a:lnSpc>
            </a:pPr>
            <a:r>
              <a:rPr sz="1600" dirty="0"/>
              <a:t>Many implementations (aka “flavors”)</a:t>
            </a:r>
          </a:p>
          <a:p>
            <a:pPr>
              <a:lnSpc>
                <a:spcPct val="150000"/>
              </a:lnSpc>
            </a:pPr>
            <a:r>
              <a:rPr sz="1600" dirty="0"/>
              <a:t>Let’s edit README.md using GitHub!</a:t>
            </a:r>
          </a:p>
          <a:p>
            <a:pPr>
              <a:lnSpc>
                <a:spcPct val="150000"/>
              </a:lnSpc>
            </a:pPr>
            <a:r>
              <a:rPr sz="1600" dirty="0"/>
              <a:t>Common syntax:</a:t>
            </a:r>
          </a:p>
          <a:p>
            <a:pPr>
              <a:lnSpc>
                <a:spcPct val="150000"/>
              </a:lnSpc>
            </a:pPr>
            <a:r>
              <a:rPr sz="1600" dirty="0"/>
              <a:t>## Header size 2</a:t>
            </a:r>
          </a:p>
          <a:p>
            <a:pPr>
              <a:lnSpc>
                <a:spcPct val="150000"/>
              </a:lnSpc>
            </a:pPr>
            <a:r>
              <a:rPr sz="1600" dirty="0"/>
              <a:t>*italics* and **bold**</a:t>
            </a:r>
          </a:p>
          <a:p>
            <a:pPr>
              <a:lnSpc>
                <a:spcPct val="150000"/>
              </a:lnSpc>
            </a:pPr>
            <a:r>
              <a:rPr sz="1600" dirty="0"/>
              <a:t>[link to GitHub](https://github.com)</a:t>
            </a:r>
          </a:p>
          <a:p>
            <a:pPr>
              <a:lnSpc>
                <a:spcPct val="150000"/>
              </a:lnSpc>
            </a:pPr>
            <a:r>
              <a:rPr sz="1600" dirty="0"/>
              <a:t>* bullet</a:t>
            </a:r>
          </a:p>
          <a:p>
            <a:pPr>
              <a:lnSpc>
                <a:spcPct val="150000"/>
              </a:lnSpc>
            </a:pPr>
            <a:r>
              <a:rPr sz="1600" dirty="0"/>
              <a:t>`inline code` and ```code blocks```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PREVIEW OF WHAT WE ARE ABOUT TO DO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Copy your new GitHub repo to your computer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clone</a:t>
            </a:r>
          </a:p>
          <a:p>
            <a:pPr>
              <a:lnSpc>
                <a:spcPct val="150000"/>
              </a:lnSpc>
            </a:pPr>
            <a:r>
              <a:rPr dirty="0"/>
              <a:t>Make some file changes locally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add</a:t>
            </a:r>
            <a:endParaRPr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dirty="0"/>
              <a:t>Save those changes locally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dirty="0"/>
              <a:t>Update your GitHub repo with</a:t>
            </a:r>
            <a:r>
              <a:rPr lang="en-US" dirty="0"/>
              <a:t> those changes  - </a:t>
            </a:r>
            <a:r>
              <a:rPr lang="en-US" dirty="0">
                <a:solidFill>
                  <a:srgbClr val="C00000"/>
                </a:solidFill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en-US" dirty="0"/>
              <a:t>(Your colleague / classmate might do a </a:t>
            </a:r>
            <a:r>
              <a:rPr lang="en-US" dirty="0">
                <a:solidFill>
                  <a:srgbClr val="C00000"/>
                </a:solidFill>
              </a:rPr>
              <a:t>pull</a:t>
            </a:r>
            <a:r>
              <a:rPr lang="en-US" dirty="0"/>
              <a:t> to stay in sync with you)</a:t>
            </a:r>
            <a:endParaRPr dirty="0">
              <a:solidFill>
                <a:srgbClr val="C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CHECKING REMOTES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A “remote alias” is a reference to a repo not on your local computer</a:t>
            </a:r>
          </a:p>
          <a:p>
            <a:pPr>
              <a:lnSpc>
                <a:spcPct val="150000"/>
              </a:lnSpc>
            </a:pPr>
            <a:r>
              <a:rPr dirty="0"/>
              <a:t>Like a connection to your Dropbox account</a:t>
            </a:r>
          </a:p>
          <a:p>
            <a:pPr>
              <a:lnSpc>
                <a:spcPct val="150000"/>
              </a:lnSpc>
            </a:pPr>
            <a:r>
              <a:rPr dirty="0"/>
              <a:t>View remotes: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remote -v</a:t>
            </a:r>
          </a:p>
          <a:p>
            <a:pPr>
              <a:lnSpc>
                <a:spcPct val="150000"/>
              </a:lnSpc>
            </a:pPr>
            <a:r>
              <a:rPr dirty="0"/>
              <a:t>“origin” remote was set up by “</a:t>
            </a:r>
            <a:r>
              <a:rPr dirty="0" err="1"/>
              <a:t>git</a:t>
            </a:r>
            <a:r>
              <a:rPr dirty="0"/>
              <a:t> clone”</a:t>
            </a:r>
          </a:p>
          <a:p>
            <a:pPr>
              <a:lnSpc>
                <a:spcPct val="150000"/>
              </a:lnSpc>
            </a:pPr>
            <a:r>
              <a:rPr dirty="0"/>
              <a:t>Note: Remotes are repo-specific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Introduction</a:t>
            </a:r>
          </a:p>
          <a:p>
            <a:pPr>
              <a:lnSpc>
                <a:spcPct val="200000"/>
              </a:lnSpc>
            </a:pPr>
            <a:r>
              <a:rPr dirty="0"/>
              <a:t>Exploring GitHub</a:t>
            </a:r>
          </a:p>
          <a:p>
            <a:pPr>
              <a:lnSpc>
                <a:spcPct val="200000"/>
              </a:lnSpc>
            </a:pPr>
            <a:r>
              <a:rPr dirty="0"/>
              <a:t>Using </a:t>
            </a:r>
            <a:r>
              <a:rPr dirty="0" err="1"/>
              <a:t>Git</a:t>
            </a:r>
            <a:r>
              <a:rPr dirty="0"/>
              <a:t> with GitHu</a:t>
            </a:r>
            <a:r>
              <a:rPr lang="en-US" dirty="0"/>
              <a:t>b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Bonus Content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MAKING CHANGES AND CHECKING STATUS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Making changes:</a:t>
            </a:r>
          </a:p>
          <a:p>
            <a:pPr>
              <a:lnSpc>
                <a:spcPct val="150000"/>
              </a:lnSpc>
            </a:pPr>
            <a:r>
              <a:rPr sz="1600" dirty="0"/>
              <a:t>Modify README.md in any text editor</a:t>
            </a:r>
          </a:p>
          <a:p>
            <a:pPr>
              <a:lnSpc>
                <a:spcPct val="150000"/>
              </a:lnSpc>
            </a:pPr>
            <a:r>
              <a:rPr sz="1600" dirty="0"/>
              <a:t>Create a new file: </a:t>
            </a:r>
            <a:r>
              <a:rPr sz="1600" dirty="0">
                <a:latin typeface="Menlo"/>
                <a:ea typeface="Menlo"/>
                <a:cs typeface="Menlo"/>
                <a:sym typeface="Menlo"/>
              </a:rPr>
              <a:t>touch &lt;filename&gt;</a:t>
            </a:r>
          </a:p>
          <a:p>
            <a:pPr>
              <a:lnSpc>
                <a:spcPct val="150000"/>
              </a:lnSpc>
            </a:pPr>
            <a:r>
              <a:rPr sz="1600" dirty="0"/>
              <a:t>Check your status: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status</a:t>
            </a:r>
          </a:p>
          <a:p>
            <a:pPr>
              <a:lnSpc>
                <a:spcPct val="150000"/>
              </a:lnSpc>
            </a:pPr>
            <a:r>
              <a:rPr sz="1600" dirty="0"/>
              <a:t>File statuses (possibly color-coded):</a:t>
            </a:r>
          </a:p>
          <a:p>
            <a:pPr lvl="1">
              <a:lnSpc>
                <a:spcPct val="150000"/>
              </a:lnSpc>
            </a:pPr>
            <a:r>
              <a:rPr sz="1600" dirty="0"/>
              <a:t>Untracked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Tracked and modified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Staged for committing (green)</a:t>
            </a:r>
          </a:p>
          <a:p>
            <a:pPr lvl="1">
              <a:lnSpc>
                <a:spcPct val="150000"/>
              </a:lnSpc>
            </a:pPr>
            <a:r>
              <a:rPr sz="1600" dirty="0"/>
              <a:t>Committed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COMMIT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Stage changes for committing:</a:t>
            </a:r>
          </a:p>
          <a:p>
            <a:pPr lvl="1">
              <a:lnSpc>
                <a:spcPct val="150000"/>
              </a:lnSpc>
            </a:pPr>
            <a:r>
              <a:rPr dirty="0"/>
              <a:t>Add a single file: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add &lt;filename&gt;</a:t>
            </a:r>
          </a:p>
          <a:p>
            <a:pPr lvl="1">
              <a:lnSpc>
                <a:spcPct val="150000"/>
              </a:lnSpc>
            </a:pPr>
            <a:r>
              <a:rPr dirty="0"/>
              <a:t>Add all “red” files: </a:t>
            </a:r>
            <a:r>
              <a:rPr dirty="0" err="1">
                <a:latin typeface="Menlo"/>
                <a:ea typeface="Menlo"/>
                <a:cs typeface="Menlo"/>
                <a:sym typeface="Menlo"/>
              </a:rPr>
              <a:t>git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 add .</a:t>
            </a:r>
          </a:p>
          <a:p>
            <a:pPr>
              <a:lnSpc>
                <a:spcPct val="150000"/>
              </a:lnSpc>
            </a:pPr>
            <a:r>
              <a:rPr dirty="0"/>
              <a:t>Check your status:</a:t>
            </a:r>
          </a:p>
          <a:p>
            <a:pPr>
              <a:lnSpc>
                <a:spcPct val="150000"/>
              </a:lnSpc>
            </a:pPr>
            <a:r>
              <a:rPr dirty="0"/>
              <a:t>Red files have turned green</a:t>
            </a:r>
          </a:p>
          <a:p>
            <a:pPr>
              <a:lnSpc>
                <a:spcPct val="150000"/>
              </a:lnSpc>
            </a:pPr>
            <a:r>
              <a:rPr dirty="0"/>
              <a:t>Commit changes: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git</a:t>
            </a:r>
            <a:r>
              <a:rPr dirty="0"/>
              <a:t> commit -m “message about commit”</a:t>
            </a:r>
          </a:p>
          <a:p>
            <a:pPr>
              <a:lnSpc>
                <a:spcPct val="150000"/>
              </a:lnSpc>
            </a:pPr>
            <a:r>
              <a:rPr dirty="0"/>
              <a:t>Check your status again!</a:t>
            </a:r>
          </a:p>
          <a:p>
            <a:pPr>
              <a:lnSpc>
                <a:spcPct val="150000"/>
              </a:lnSpc>
            </a:pPr>
            <a:r>
              <a:rPr dirty="0"/>
              <a:t>Check the log: </a:t>
            </a:r>
            <a:r>
              <a:rPr dirty="0" err="1"/>
              <a:t>git</a:t>
            </a:r>
            <a:r>
              <a:rPr dirty="0"/>
              <a:t> log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RECAP OF WHAT WE’VE DONE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Created a repo on GitHub</a:t>
            </a:r>
          </a:p>
          <a:p>
            <a:pPr>
              <a:lnSpc>
                <a:spcPct val="150000"/>
              </a:lnSpc>
            </a:pPr>
            <a:r>
              <a:rPr dirty="0"/>
              <a:t>Cloned repo to your local computer - </a:t>
            </a:r>
            <a:r>
              <a:rPr dirty="0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rPr dirty="0"/>
              <a:t>Automatically sets up your “origin” remote</a:t>
            </a:r>
          </a:p>
          <a:p>
            <a:pPr>
              <a:lnSpc>
                <a:spcPct val="150000"/>
              </a:lnSpc>
            </a:pPr>
            <a:r>
              <a:rPr dirty="0"/>
              <a:t>Made two file changes</a:t>
            </a:r>
          </a:p>
          <a:p>
            <a:pPr>
              <a:lnSpc>
                <a:spcPct val="150000"/>
              </a:lnSpc>
            </a:pPr>
            <a:r>
              <a:rPr dirty="0"/>
              <a:t>Staged changes for committing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add</a:t>
            </a:r>
          </a:p>
          <a:p>
            <a:pPr>
              <a:lnSpc>
                <a:spcPct val="150000"/>
              </a:lnSpc>
            </a:pPr>
            <a:r>
              <a:rPr dirty="0"/>
              <a:t>Committed changes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commit</a:t>
            </a:r>
          </a:p>
          <a:p>
            <a:pPr>
              <a:lnSpc>
                <a:spcPct val="150000"/>
              </a:lnSpc>
            </a:pPr>
            <a:r>
              <a:rPr dirty="0"/>
              <a:t>Pushed changes to GitHub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push</a:t>
            </a:r>
          </a:p>
          <a:p>
            <a:pPr>
              <a:lnSpc>
                <a:spcPct val="150000"/>
              </a:lnSpc>
            </a:pPr>
            <a:r>
              <a:rPr dirty="0"/>
              <a:t>Inspected along the way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remote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status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log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839" y="519574"/>
            <a:ext cx="1059584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Git</a:t>
            </a:r>
            <a:r>
              <a:rPr kumimoji="0" lang="en-US" sz="23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 Lab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463" y="1297372"/>
            <a:ext cx="4119688" cy="2318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Make a new repo</a:t>
            </a:r>
            <a:endParaRPr kumimoji="0" lang="en-US" sz="1800" b="1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sym typeface="Helvetica"/>
              </a:rPr>
              <a:t>Clone it to your laptop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>
                <a:latin typeface="Garamond" panose="02020404030301010803" pitchFamily="18" charset="0"/>
              </a:rPr>
              <a:t>Edit something / create some new files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>
                <a:latin typeface="Garamond" panose="02020404030301010803" pitchFamily="18" charset="0"/>
              </a:rPr>
              <a:t>Use </a:t>
            </a:r>
            <a:r>
              <a:rPr lang="en-US" sz="1800" dirty="0" err="1">
                <a:latin typeface="Garamond" panose="02020404030301010803" pitchFamily="18" charset="0"/>
              </a:rPr>
              <a:t>git</a:t>
            </a:r>
            <a:r>
              <a:rPr lang="en-US" sz="1800" dirty="0">
                <a:latin typeface="Garamond" panose="02020404030301010803" pitchFamily="18" charset="0"/>
              </a:rPr>
              <a:t> add, </a:t>
            </a:r>
            <a:r>
              <a:rPr lang="en-US" sz="1800" dirty="0" err="1">
                <a:latin typeface="Garamond" panose="02020404030301010803" pitchFamily="18" charset="0"/>
              </a:rPr>
              <a:t>git</a:t>
            </a:r>
            <a:r>
              <a:rPr lang="en-US" sz="1800" dirty="0">
                <a:latin typeface="Garamond" panose="02020404030301010803" pitchFamily="18" charset="0"/>
              </a:rPr>
              <a:t> commit and </a:t>
            </a:r>
            <a:r>
              <a:rPr lang="en-US" sz="1800" dirty="0" err="1">
                <a:latin typeface="Garamond" panose="02020404030301010803" pitchFamily="18" charset="0"/>
              </a:rPr>
              <a:t>git</a:t>
            </a:r>
            <a:r>
              <a:rPr lang="en-US" sz="1800" dirty="0">
                <a:latin typeface="Garamond" panose="02020404030301010803" pitchFamily="18" charset="0"/>
              </a:rPr>
              <a:t> push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>
                <a:latin typeface="Garamond" panose="02020404030301010803" pitchFamily="18" charset="0"/>
              </a:rPr>
              <a:t>Confirm that the changed file is on </a:t>
            </a:r>
            <a:r>
              <a:rPr lang="en-US" sz="1800" dirty="0" err="1">
                <a:latin typeface="Garamond" panose="02020404030301010803" pitchFamily="18" charset="0"/>
              </a:rPr>
              <a:t>github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aramond" panose="02020404030301010803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92240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8151" y="1090882"/>
          <a:ext cx="8756383" cy="35851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4044">
                <a:tc>
                  <a:txBody>
                    <a:bodyPr/>
                    <a:lstStyle/>
                    <a:p>
                      <a:r>
                        <a:rPr lang="en-US" dirty="0"/>
                        <a:t>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044">
                <a:tc>
                  <a:txBody>
                    <a:bodyPr/>
                    <a:lstStyle/>
                    <a:p>
                      <a:r>
                        <a:rPr lang="en-US" dirty="0" err="1"/>
                        <a:t>Centralised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One repo</a:t>
                      </a:r>
                    </a:p>
                    <a:p>
                      <a:r>
                        <a:rPr lang="en-US" b="0" dirty="0"/>
                        <a:t>One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Your</a:t>
                      </a:r>
                      <a:r>
                        <a:rPr lang="en-US" b="0" baseline="0" dirty="0"/>
                        <a:t> course project &amp; homework</a:t>
                      </a:r>
                    </a:p>
                    <a:p>
                      <a:r>
                        <a:rPr lang="en-US" b="0" baseline="0" dirty="0"/>
                        <a:t>Tiny teams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4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One repo</a:t>
                      </a:r>
                    </a:p>
                    <a:p>
                      <a:r>
                        <a:rPr lang="en-US" b="0" dirty="0"/>
                        <a:t>Many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Typical</a:t>
                      </a:r>
                      <a:r>
                        <a:rPr lang="en-US" b="0" baseline="0" dirty="0"/>
                        <a:t> environment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044">
                <a:tc>
                  <a:txBody>
                    <a:bodyPr/>
                    <a:lstStyle/>
                    <a:p>
                      <a:r>
                        <a:rPr lang="en-US" dirty="0"/>
                        <a:t>Forking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Many repos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Bureaucratic</a:t>
                      </a:r>
                      <a:r>
                        <a:rPr lang="en-US" b="0" baseline="0" dirty="0"/>
                        <a:t> / Formal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9519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rPr lang="en-US" dirty="0"/>
              <a:t>Optional Reading</a:t>
            </a:r>
            <a:endParaRPr sz="1900" dirty="0"/>
          </a:p>
          <a:p>
            <a:pPr marL="557318" marR="27728" indent="-342900">
              <a:lnSpc>
                <a:spcPct val="120000"/>
              </a:lnSpc>
              <a:buSzPct val="69000"/>
              <a:buFont typeface="Arial"/>
              <a:buChar char="•"/>
              <a:defRPr sz="1800"/>
            </a:pPr>
            <a:r>
              <a:rPr lang="en-US" sz="1800" dirty="0">
                <a:hlinkClick r:id="rId2"/>
              </a:rPr>
              <a:t>https://www.atlassian.com/git/tutorials/comparing-workflows</a:t>
            </a:r>
            <a:br>
              <a:rPr lang="en-US" sz="1800" dirty="0"/>
            </a:br>
            <a:r>
              <a:rPr lang="en-US" sz="1800" dirty="0" err="1"/>
              <a:t>Git</a:t>
            </a:r>
            <a:r>
              <a:rPr lang="en-US" sz="1800" dirty="0"/>
              <a:t> cheat sheet (</a:t>
            </a:r>
            <a:r>
              <a:rPr lang="en-US" sz="1800"/>
              <a:t>in resources/week1)</a:t>
            </a:r>
            <a:br>
              <a:rPr lang="en-US" sz="1800" dirty="0"/>
            </a:br>
            <a:br>
              <a:rPr lang="en-AU" sz="1800" dirty="0"/>
            </a:br>
            <a:endParaRPr sz="1800" dirty="0"/>
          </a:p>
        </p:txBody>
      </p:sp>
      <p:sp>
        <p:nvSpPr>
          <p:cNvPr id="287" name="Shape 287"/>
          <p:cNvSpPr/>
          <p:nvPr/>
        </p:nvSpPr>
        <p:spPr>
          <a:xfrm>
            <a:off x="8269287" y="549909"/>
            <a:ext cx="647701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91439" algn="r">
              <a:buClr>
                <a:srgbClr val="FFFFFF"/>
              </a:buClr>
              <a:buFont typeface="Helvetica"/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endParaRPr dirty="0"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9411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WHY LEARN GIT (OR ANY VERSION CONTROL)?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Attractive skill for employment </a:t>
            </a:r>
          </a:p>
          <a:p>
            <a:pPr>
              <a:lnSpc>
                <a:spcPct val="150000"/>
              </a:lnSpc>
            </a:pPr>
            <a:r>
              <a:rPr dirty="0"/>
              <a:t>How we’ll do assessments and submissions at GA</a:t>
            </a:r>
          </a:p>
          <a:p>
            <a:pPr>
              <a:lnSpc>
                <a:spcPct val="150000"/>
              </a:lnSpc>
            </a:pPr>
            <a:r>
              <a:rPr dirty="0"/>
              <a:t>Version control is useful when you write code, and data scientists write code</a:t>
            </a:r>
          </a:p>
          <a:p>
            <a:pPr>
              <a:lnSpc>
                <a:spcPct val="150000"/>
              </a:lnSpc>
            </a:pPr>
            <a:r>
              <a:rPr dirty="0"/>
              <a:t>Enables teams to easily collaborate on the same codebase</a:t>
            </a:r>
          </a:p>
          <a:p>
            <a:pPr>
              <a:lnSpc>
                <a:spcPct val="150000"/>
              </a:lnSpc>
            </a:pPr>
            <a:r>
              <a:rPr dirty="0"/>
              <a:t>Enables you to contribute to open source projects</a:t>
            </a:r>
          </a:p>
          <a:p>
            <a:pPr>
              <a:lnSpc>
                <a:spcPct val="150000"/>
              </a:lnSpc>
            </a:pPr>
            <a:r>
              <a:rPr dirty="0"/>
              <a:t>Yo</a:t>
            </a:r>
            <a:r>
              <a:rPr lang="en-US" dirty="0"/>
              <a:t>u’ll</a:t>
            </a:r>
            <a:r>
              <a:rPr dirty="0"/>
              <a:t> never lose anything again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GIT?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Version control system that allows you to track files and file changes in a repository (“repo”)</a:t>
            </a:r>
          </a:p>
          <a:p>
            <a:pPr>
              <a:lnSpc>
                <a:spcPct val="150000"/>
              </a:lnSpc>
            </a:pPr>
            <a:r>
              <a:rPr dirty="0"/>
              <a:t>Primarily used by software developers</a:t>
            </a:r>
          </a:p>
          <a:p>
            <a:pPr>
              <a:lnSpc>
                <a:spcPct val="150000"/>
              </a:lnSpc>
            </a:pPr>
            <a:r>
              <a:rPr dirty="0"/>
              <a:t>Most widely used version control system</a:t>
            </a:r>
          </a:p>
          <a:p>
            <a:pPr>
              <a:lnSpc>
                <a:spcPct val="150000"/>
              </a:lnSpc>
            </a:pPr>
            <a:r>
              <a:rPr dirty="0"/>
              <a:t>Alternatives: Mercurial, Subversion, CVS</a:t>
            </a:r>
          </a:p>
          <a:p>
            <a:pPr>
              <a:lnSpc>
                <a:spcPct val="150000"/>
              </a:lnSpc>
            </a:pPr>
            <a:r>
              <a:rPr dirty="0"/>
              <a:t>Runs from the command line (usually)</a:t>
            </a:r>
          </a:p>
          <a:p>
            <a:pPr>
              <a:lnSpc>
                <a:spcPct val="150000"/>
              </a:lnSpc>
            </a:pPr>
            <a:r>
              <a:rPr dirty="0"/>
              <a:t>Can be used alone or in a team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2577" y="2535237"/>
            <a:ext cx="2235201" cy="927101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Let’s get it downloading now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7921"/>
              </p:ext>
            </p:extLst>
          </p:nvPr>
        </p:nvGraphicFramePr>
        <p:xfrm>
          <a:off x="457200" y="1112661"/>
          <a:ext cx="8448675" cy="358027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73111">
                  <a:extLst>
                    <a:ext uri="{9D8B030D-6E8A-4147-A177-3AD203B41FA5}">
                      <a16:colId xmlns:a16="http://schemas.microsoft.com/office/drawing/2014/main" val="600125839"/>
                    </a:ext>
                  </a:extLst>
                </a:gridCol>
                <a:gridCol w="4109156">
                  <a:extLst>
                    <a:ext uri="{9D8B030D-6E8A-4147-A177-3AD203B41FA5}">
                      <a16:colId xmlns:a16="http://schemas.microsoft.com/office/drawing/2014/main" val="2468877232"/>
                    </a:ext>
                  </a:extLst>
                </a:gridCol>
                <a:gridCol w="2166408">
                  <a:extLst>
                    <a:ext uri="{9D8B030D-6E8A-4147-A177-3AD203B41FA5}">
                      <a16:colId xmlns:a16="http://schemas.microsoft.com/office/drawing/2014/main" val="3642540341"/>
                    </a:ext>
                  </a:extLst>
                </a:gridCol>
              </a:tblGrid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0278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﻿MS-Windows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https://git-scm.com/download/win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TortoiseGIT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15237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OS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https://git-scm.com/download/mac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r>
                        <a:rPr lang="en-US" baseline="0" dirty="0"/>
                        <a:t> of </a:t>
                      </a:r>
                      <a:r>
                        <a:rPr lang="en-US" baseline="0" dirty="0" err="1"/>
                        <a:t>Xcode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65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or 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apt-get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-cola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997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Red Hat or 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yum install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9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6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GITHUB?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sz="1600" dirty="0"/>
              <a:t>Allows you to put your </a:t>
            </a:r>
            <a:r>
              <a:rPr sz="1600" dirty="0" err="1"/>
              <a:t>Git</a:t>
            </a:r>
            <a:r>
              <a:rPr sz="1600" dirty="0"/>
              <a:t> repos online</a:t>
            </a:r>
          </a:p>
          <a:p>
            <a:pPr>
              <a:lnSpc>
                <a:spcPct val="200000"/>
              </a:lnSpc>
            </a:pPr>
            <a:r>
              <a:rPr sz="1600" dirty="0"/>
              <a:t>Largest code host in the world</a:t>
            </a:r>
          </a:p>
          <a:p>
            <a:pPr>
              <a:lnSpc>
                <a:spcPct val="200000"/>
              </a:lnSpc>
            </a:pPr>
            <a:r>
              <a:rPr sz="1600" dirty="0"/>
              <a:t>Alternative: </a:t>
            </a:r>
            <a:r>
              <a:rPr sz="1600" dirty="0" err="1"/>
              <a:t>Bitbucket</a:t>
            </a:r>
            <a:endParaRPr sz="1600" dirty="0"/>
          </a:p>
          <a:p>
            <a:pPr>
              <a:lnSpc>
                <a:spcPct val="200000"/>
              </a:lnSpc>
            </a:pPr>
            <a:r>
              <a:rPr sz="1600" dirty="0"/>
              <a:t>Benefits of GitHub:</a:t>
            </a:r>
          </a:p>
          <a:p>
            <a:pPr lvl="1">
              <a:lnSpc>
                <a:spcPct val="200000"/>
              </a:lnSpc>
            </a:pPr>
            <a:r>
              <a:rPr sz="1600" dirty="0"/>
              <a:t>Backup of files</a:t>
            </a:r>
          </a:p>
          <a:p>
            <a:pPr lvl="1">
              <a:lnSpc>
                <a:spcPct val="200000"/>
              </a:lnSpc>
            </a:pPr>
            <a:r>
              <a:rPr sz="1600" dirty="0"/>
              <a:t>Visual interface for navigating repos</a:t>
            </a:r>
          </a:p>
          <a:p>
            <a:pPr lvl="1">
              <a:lnSpc>
                <a:spcPct val="200000"/>
              </a:lnSpc>
            </a:pPr>
            <a:r>
              <a:rPr sz="1600" dirty="0"/>
              <a:t>Makes repo collaboration easy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rPr sz="1600" dirty="0" err="1"/>
              <a:t>Git</a:t>
            </a:r>
            <a:r>
              <a:rPr sz="1600" dirty="0"/>
              <a:t> does not require GitHub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7831" y="1650404"/>
            <a:ext cx="2696767" cy="2696766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GIT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Designed (by programmers) for power and flexibility over simplicity</a:t>
            </a:r>
          </a:p>
          <a:p>
            <a:pPr>
              <a:lnSpc>
                <a:spcPct val="150000"/>
              </a:lnSpc>
            </a:pPr>
            <a:r>
              <a:rPr dirty="0"/>
              <a:t>Hard to know if what you did was right</a:t>
            </a:r>
          </a:p>
          <a:p>
            <a:pPr>
              <a:lnSpc>
                <a:spcPct val="150000"/>
              </a:lnSpc>
            </a:pPr>
            <a:r>
              <a:rPr dirty="0"/>
              <a:t>Hard to explore since most actions are “permanent” (in a sense) and can have serious consequences</a:t>
            </a:r>
          </a:p>
          <a:p>
            <a:pPr>
              <a:lnSpc>
                <a:spcPct val="150000"/>
              </a:lnSpc>
            </a:pPr>
            <a:r>
              <a:rPr dirty="0"/>
              <a:t>We’ll focus on the most important 10% of </a:t>
            </a:r>
            <a:r>
              <a:rPr dirty="0" err="1"/>
              <a:t>Git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GITHUB SETUP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Create an account at github.com</a:t>
            </a:r>
          </a:p>
          <a:p>
            <a:pPr>
              <a:lnSpc>
                <a:spcPct val="200000"/>
              </a:lnSpc>
            </a:pPr>
            <a:r>
              <a:rPr lang="en-US" dirty="0"/>
              <a:t>Don’t have to wait for our downloads /</a:t>
            </a:r>
            <a:r>
              <a:rPr dirty="0"/>
              <a:t> install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“GitHub for Windows” &amp; “GitHub for Mac” are GUI clients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We won’t be using them, but try them out if you want to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NAVIGATING A GITHUB REPO (1 of 2)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Example repo: https://github.com/solresol/SYD_DAT_</a:t>
            </a:r>
            <a:r>
              <a:rPr lang="en-US" dirty="0"/>
              <a:t>7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Account name, repo name, description</a:t>
            </a:r>
          </a:p>
          <a:p>
            <a:pPr>
              <a:lnSpc>
                <a:spcPct val="100000"/>
              </a:lnSpc>
            </a:pPr>
            <a:r>
              <a:rPr dirty="0"/>
              <a:t>Folder structure</a:t>
            </a:r>
          </a:p>
          <a:p>
            <a:pPr>
              <a:lnSpc>
                <a:spcPct val="100000"/>
              </a:lnSpc>
            </a:pPr>
            <a:r>
              <a:rPr dirty="0"/>
              <a:t>Viewing files:</a:t>
            </a:r>
          </a:p>
          <a:p>
            <a:pPr lvl="1">
              <a:lnSpc>
                <a:spcPct val="100000"/>
              </a:lnSpc>
            </a:pPr>
            <a:r>
              <a:rPr dirty="0"/>
              <a:t>Rendered view (with syntax highlighting)</a:t>
            </a:r>
          </a:p>
          <a:p>
            <a:pPr lvl="1">
              <a:lnSpc>
                <a:spcPct val="100000"/>
              </a:lnSpc>
            </a:pPr>
            <a:r>
              <a:rPr dirty="0"/>
              <a:t>Raw view</a:t>
            </a:r>
          </a:p>
          <a:p>
            <a:pPr>
              <a:lnSpc>
                <a:spcPct val="100000"/>
              </a:lnSpc>
            </a:pPr>
            <a:r>
              <a:rPr dirty="0"/>
              <a:t>README.md:</a:t>
            </a:r>
          </a:p>
          <a:p>
            <a:pPr lvl="1">
              <a:lnSpc>
                <a:spcPct val="100000"/>
              </a:lnSpc>
            </a:pPr>
            <a:r>
              <a:rPr dirty="0"/>
              <a:t>Describes a repo</a:t>
            </a:r>
          </a:p>
          <a:p>
            <a:pPr lvl="1">
              <a:lnSpc>
                <a:spcPct val="100000"/>
              </a:lnSpc>
            </a:pPr>
            <a:r>
              <a:rPr dirty="0"/>
              <a:t>Automatically displayed</a:t>
            </a:r>
          </a:p>
          <a:p>
            <a:pPr lvl="1">
              <a:lnSpc>
                <a:spcPct val="100000"/>
              </a:lnSpc>
            </a:pPr>
            <a:r>
              <a:rPr dirty="0"/>
              <a:t>Written in Markdown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1094</Words>
  <Application>Microsoft Office PowerPoint</Application>
  <PresentationFormat>Custom</PresentationFormat>
  <Paragraphs>207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Courier New</vt:lpstr>
      <vt:lpstr>Garamond</vt:lpstr>
      <vt:lpstr>Gill Sans</vt:lpstr>
      <vt:lpstr>Helvetica</vt:lpstr>
      <vt:lpstr>Lucida Grande</vt:lpstr>
      <vt:lpstr>Menlo</vt:lpstr>
      <vt:lpstr>Trebuchet MS</vt:lpstr>
      <vt:lpstr>White</vt:lpstr>
      <vt:lpstr>DATA SCIENCE 10 WEEK PART TIME COURSE  Week 1b – Git Intro</vt:lpstr>
      <vt:lpstr>AGENDA</vt:lpstr>
      <vt:lpstr>WHY LEARN GIT (OR ANY VERSION CONTROL)?</vt:lpstr>
      <vt:lpstr>WHAT IS GIT?</vt:lpstr>
      <vt:lpstr>Let’s get it downloading now</vt:lpstr>
      <vt:lpstr>WHAT IS GITHUB?</vt:lpstr>
      <vt:lpstr>LEARNING GIT</vt:lpstr>
      <vt:lpstr>GITHUB SETUP</vt:lpstr>
      <vt:lpstr>NAVIGATING A GITHUB REPO (1 of 2)</vt:lpstr>
      <vt:lpstr>NAVIGATING A GITHUB REPO (2 of 2)</vt:lpstr>
      <vt:lpstr>SIGNUP</vt:lpstr>
      <vt:lpstr>GIT INSTALLATION AND CONFIG</vt:lpstr>
      <vt:lpstr>CLONE</vt:lpstr>
      <vt:lpstr>GIT LAB</vt:lpstr>
      <vt:lpstr>USING GIT FOR PROJECTS</vt:lpstr>
      <vt:lpstr>CREATING A REPO ON GITHUB</vt:lpstr>
      <vt:lpstr>MARKDOWN</vt:lpstr>
      <vt:lpstr>PREVIEW OF WHAT WE ARE ABOUT TO DO</vt:lpstr>
      <vt:lpstr>CHECKING REMOTES</vt:lpstr>
      <vt:lpstr>MAKING CHANGES AND CHECKING STATUS</vt:lpstr>
      <vt:lpstr>COMMIT</vt:lpstr>
      <vt:lpstr>RECAP OF WHAT WE’VE DONE</vt:lpstr>
      <vt:lpstr>PowerPoint Presentation</vt:lpstr>
      <vt:lpstr>GIT Workflows</vt:lpstr>
      <vt:lpstr>Optional Reading https://www.atlassian.com/git/tutorials/comparing-workflows Git cheat sheet (in resources/week1)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1 Lab - Git</dc:title>
  <cp:lastModifiedBy>Greg Baker</cp:lastModifiedBy>
  <cp:revision>11</cp:revision>
  <dcterms:modified xsi:type="dcterms:W3CDTF">2017-02-06T09:53:36Z</dcterms:modified>
</cp:coreProperties>
</file>