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if" ContentType="image/t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72" r:id="rId5"/>
    <p:sldId id="260" r:id="rId6"/>
    <p:sldId id="262" r:id="rId7"/>
    <p:sldId id="273" r:id="rId8"/>
    <p:sldId id="263" r:id="rId9"/>
    <p:sldId id="264" r:id="rId10"/>
    <p:sldId id="268" r:id="rId11"/>
  </p:sldIdLst>
  <p:sldSz cx="9363075" cy="5257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1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28575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>
              <a:alpha val="35000"/>
            </a:srgbClr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8575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>
              <a:alpha val="35000"/>
            </a:srgbClr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28575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FFFF">
              <a:alpha val="3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880" y="-104"/>
      </p:cViewPr>
      <p:guideLst>
        <p:guide orient="horz" pos="1656"/>
        <p:guide pos="29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209626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ti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579437"/>
            <a:ext cx="2038350" cy="219076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8414810" y="458787"/>
            <a:ext cx="337605" cy="35560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8599785" y="514350"/>
            <a:ext cx="355005" cy="34290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468153" y="505195"/>
            <a:ext cx="7874121" cy="1016266"/>
          </a:xfrm>
          <a:prstGeom prst="rect">
            <a:avLst/>
          </a:prstGeom>
        </p:spPr>
        <p:txBody>
          <a:bodyPr/>
          <a:lstStyle>
            <a:lvl1pPr>
              <a:lnSpc>
                <a:spcPts val="2300"/>
              </a:lnSpc>
              <a:defRPr sz="23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68153" y="983297"/>
            <a:ext cx="8426769" cy="4030980"/>
          </a:xfrm>
          <a:prstGeom prst="rect">
            <a:avLst/>
          </a:prstGeom>
        </p:spPr>
        <p:txBody>
          <a:bodyPr/>
          <a:lstStyle>
            <a:lvl1pPr marL="186689" indent="-146050">
              <a:lnSpc>
                <a:spcPts val="2400"/>
              </a:lnSpc>
              <a:buClr>
                <a:srgbClr val="000000"/>
              </a:buClr>
              <a:buSzPct val="69000"/>
              <a:buFont typeface="Lucida Grande"/>
              <a:buChar char="‣"/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>
              <a:lnSpc>
                <a:spcPts val="2400"/>
              </a:lnSpc>
              <a:buClr>
                <a:srgbClr val="000000"/>
              </a:buClr>
              <a:defRPr sz="20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pic>
        <p:nvPicPr>
          <p:cNvPr id="59" name="image.tif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4750" y="1104900"/>
            <a:ext cx="4522788" cy="3665538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pic>
        <p:nvPicPr>
          <p:cNvPr id="69" name="image.tiff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7712" y="1111250"/>
            <a:ext cx="5259388" cy="368300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pic>
        <p:nvPicPr>
          <p:cNvPr id="93" name="image.tiff"/>
          <p:cNvPicPr>
            <a:picLocks/>
          </p:cNvPicPr>
          <p:nvPr/>
        </p:nvPicPr>
        <p:blipFill>
          <a:blip r:embed="rId2">
            <a:extLst/>
          </a:blip>
          <a:srcRect t="2653" b="9072"/>
          <a:stretch>
            <a:fillRect/>
          </a:stretch>
        </p:blipFill>
        <p:spPr>
          <a:xfrm>
            <a:off x="719137" y="1049337"/>
            <a:ext cx="7586663" cy="3873501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454025" y="2082800"/>
            <a:ext cx="2703513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3386137" y="2085975"/>
            <a:ext cx="5272088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7" name="Shape 107"/>
          <p:cNvSpPr/>
          <p:nvPr/>
        </p:nvSpPr>
        <p:spPr>
          <a:xfrm flipH="1">
            <a:off x="454025" y="3657600"/>
            <a:ext cx="2703513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8" name="Shape 108"/>
          <p:cNvSpPr/>
          <p:nvPr/>
        </p:nvSpPr>
        <p:spPr>
          <a:xfrm flipH="1">
            <a:off x="3371850" y="3651250"/>
            <a:ext cx="5272088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7_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18" name="Shape 118"/>
          <p:cNvSpPr/>
          <p:nvPr/>
        </p:nvSpPr>
        <p:spPr>
          <a:xfrm flipH="1">
            <a:off x="6169025" y="2082800"/>
            <a:ext cx="2703513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476250" y="2082800"/>
            <a:ext cx="5500688" cy="1588"/>
          </a:xfrm>
          <a:prstGeom prst="line">
            <a:avLst/>
          </a:prstGeom>
          <a:ln w="6350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8608485" y="508000"/>
            <a:ext cx="337605" cy="355601"/>
          </a:xfrm>
          <a:prstGeom prst="rect">
            <a:avLst/>
          </a:prstGeom>
        </p:spPr>
        <p:txBody>
          <a:bodyPr lIns="0" tIns="0" rIns="0" bIns="0"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68153" y="210555"/>
            <a:ext cx="8426769" cy="1016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468153" y="1226819"/>
            <a:ext cx="8426769" cy="4030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buClr>
                <a:srgbClr val="FFFFFF"/>
              </a:buClr>
              <a:buFont typeface="Lucida Grande"/>
              <a:buChar char="‣"/>
            </a:lvl2pPr>
            <a:lvl3pPr>
              <a:buClr>
                <a:srgbClr val="FFFFFF"/>
              </a:buClr>
              <a:buFont typeface="Lucida Grande"/>
              <a:buChar char="‣"/>
            </a:lvl3pPr>
            <a:lvl4pPr>
              <a:buClr>
                <a:srgbClr val="FFFFFF"/>
              </a:buClr>
              <a:buFont typeface="Lucida Grande"/>
              <a:buChar char="‣"/>
            </a:lvl4pPr>
            <a:lvl5pPr>
              <a:buClr>
                <a:srgbClr val="FFFFFF"/>
              </a:buClr>
              <a:buFont typeface="Lucida Grande"/>
              <a:buChar char="‣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4461935" y="4787900"/>
            <a:ext cx="439205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</p:sldLayoutIdLst>
  <p:transition xmlns:p14="http://schemas.microsoft.com/office/powerpoint/2010/main" spd="med"/>
  <p:txStyles>
    <p:titleStyle>
      <a:lvl1pPr marL="0" marR="0" indent="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1pPr>
      <a:lvl2pPr marL="0" marR="0" indent="2286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2pPr>
      <a:lvl3pPr marL="0" marR="0" indent="4572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3pPr>
      <a:lvl4pPr marL="0" marR="0" indent="6858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4pPr>
      <a:lvl5pPr marL="0" marR="0" indent="9144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5pPr>
      <a:lvl6pPr marL="0" marR="0" indent="11430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6pPr>
      <a:lvl7pPr marL="0" marR="0" indent="13716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7pPr>
      <a:lvl8pPr marL="0" marR="0" indent="16002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8pPr>
      <a:lvl9pPr marL="0" marR="0" indent="1828800" algn="l" defTabSz="584200" latinLnBrk="0">
        <a:lnSpc>
          <a:spcPts val="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5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9pPr>
    </p:titleStyle>
    <p:bodyStyle>
      <a:lvl1pPr marL="383540" marR="0" indent="-38354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1pPr>
      <a:lvl2pPr marL="33274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2pPr>
      <a:lvl3pPr marL="4787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3pPr>
      <a:lvl4pPr marL="62484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4pPr>
      <a:lvl5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5pPr>
      <a:lvl6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6pPr>
      <a:lvl7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7pPr>
      <a:lvl8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8pPr>
      <a:lvl9pPr marL="770890" marR="0" indent="-146050" algn="l" defTabSz="584200" latinLnBrk="0">
        <a:lnSpc>
          <a:spcPts val="2500"/>
        </a:lnSpc>
        <a:spcBef>
          <a:spcPts val="0"/>
        </a:spcBef>
        <a:spcAft>
          <a:spcPts val="0"/>
        </a:spcAft>
        <a:buClrTx/>
        <a:buSzPct val="69000"/>
        <a:buFontTx/>
        <a:buChar char="•"/>
        <a:tabLst/>
        <a:defRPr sz="2200" b="1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pic>
        <p:nvPicPr>
          <p:cNvPr id="140" name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579437"/>
            <a:ext cx="2038350" cy="219076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>
            <a:spLocks noGrp="1"/>
          </p:cNvSpPr>
          <p:nvPr>
            <p:ph type="title" idx="4294967295"/>
          </p:nvPr>
        </p:nvSpPr>
        <p:spPr>
          <a:xfrm>
            <a:off x="412750" y="1144587"/>
            <a:ext cx="8469313" cy="2968626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70000"/>
              </a:lnSpc>
              <a:defRPr sz="8200"/>
            </a:pPr>
            <a:r>
              <a:rPr dirty="0"/>
              <a:t>DATA SCIENCE</a:t>
            </a:r>
          </a:p>
          <a:p>
            <a:pPr>
              <a:lnSpc>
                <a:spcPct val="70000"/>
              </a:lnSpc>
              <a:defRPr sz="4100"/>
            </a:pPr>
            <a:r>
              <a:rPr dirty="0" smtClean="0"/>
              <a:t>1</a:t>
            </a:r>
            <a:r>
              <a:rPr lang="en-AU" dirty="0" smtClean="0"/>
              <a:t>0</a:t>
            </a:r>
            <a:r>
              <a:rPr dirty="0" smtClean="0"/>
              <a:t> </a:t>
            </a:r>
            <a:r>
              <a:rPr dirty="0"/>
              <a:t>WEEK PART TIME COURSE</a:t>
            </a:r>
          </a:p>
          <a:p>
            <a:pPr>
              <a:lnSpc>
                <a:spcPct val="70000"/>
              </a:lnSpc>
              <a:defRPr sz="4100"/>
            </a:pPr>
            <a:endParaRPr dirty="0"/>
          </a:p>
          <a:p>
            <a:pPr>
              <a:lnSpc>
                <a:spcPct val="70000"/>
              </a:lnSpc>
              <a:defRPr sz="4100"/>
            </a:pPr>
            <a:r>
              <a:rPr dirty="0"/>
              <a:t>Week 2 </a:t>
            </a:r>
            <a:r>
              <a:rPr lang="en-US" dirty="0" smtClean="0"/>
              <a:t>–</a:t>
            </a:r>
            <a:r>
              <a:rPr dirty="0" smtClean="0"/>
              <a:t> </a:t>
            </a:r>
            <a:r>
              <a:rPr lang="en-AU" dirty="0" smtClean="0"/>
              <a:t>Command History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46" name="Shape 246"/>
          <p:cNvSpPr>
            <a:spLocks noGrp="1"/>
          </p:cNvSpPr>
          <p:nvPr>
            <p:ph type="title" idx="4294967295"/>
          </p:nvPr>
        </p:nvSpPr>
        <p:spPr>
          <a:xfrm>
            <a:off x="347662" y="1116012"/>
            <a:ext cx="8426451" cy="3894138"/>
          </a:xfrm>
          <a:prstGeom prst="rect">
            <a:avLst/>
          </a:prstGeom>
        </p:spPr>
        <p:txBody>
          <a:bodyPr lIns="38100" tIns="38100" rIns="38100" bIns="38100"/>
          <a:lstStyle/>
          <a:p>
            <a:pPr marL="27728" marR="27728">
              <a:lnSpc>
                <a:spcPct val="120000"/>
              </a:lnSpc>
              <a:defRPr sz="1800"/>
            </a:pPr>
            <a:r>
              <a:rPr lang="en-AU" sz="4800" dirty="0" smtClean="0"/>
              <a:t>Any Requests?</a:t>
            </a:r>
            <a:br>
              <a:rPr lang="en-AU" sz="4800" dirty="0" smtClean="0"/>
            </a:br>
            <a:r>
              <a:rPr lang="en-AU" sz="4800" dirty="0" smtClean="0"/>
              <a:t/>
            </a:r>
            <a:br>
              <a:rPr lang="en-AU" sz="4800" dirty="0" smtClean="0"/>
            </a:br>
            <a:r>
              <a:rPr lang="en-AU" sz="1800" dirty="0" smtClean="0"/>
              <a:t>Cities &amp; Populations?</a:t>
            </a:r>
            <a:br>
              <a:rPr lang="en-AU" sz="1800" dirty="0" smtClean="0"/>
            </a:br>
            <a:endParaRPr sz="1800" dirty="0"/>
          </a:p>
        </p:txBody>
      </p:sp>
      <p:sp>
        <p:nvSpPr>
          <p:cNvPr id="247" name="Shape 247"/>
          <p:cNvSpPr>
            <a:spLocks noGrp="1"/>
          </p:cNvSpPr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300"/>
              </a:lnSpc>
              <a:buClr>
                <a:srgbClr val="FFFFFF"/>
              </a:buClr>
              <a:buFont typeface="Helvetica"/>
              <a:defRPr sz="2300"/>
            </a:lvl1pPr>
          </a:lstStyle>
          <a:p>
            <a:r>
              <a:rPr dirty="0"/>
              <a:t>DATA SCIENCE - Week 2 Day 1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47" name="Shape 147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2777" indent="-352777">
              <a:buClrTx/>
              <a:buSzPct val="100000"/>
              <a:buFontTx/>
              <a:buAutoNum type="arabicPeriod"/>
            </a:pPr>
            <a:r>
              <a:rPr lang="en-AU" dirty="0" smtClean="0"/>
              <a:t>Recalling history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title" idx="4294967295"/>
          </p:nvPr>
        </p:nvSpPr>
        <p:spPr>
          <a:xfrm>
            <a:off x="347662" y="1116012"/>
            <a:ext cx="8426451" cy="3894138"/>
          </a:xfrm>
          <a:prstGeom prst="rect">
            <a:avLst/>
          </a:prstGeom>
        </p:spPr>
        <p:txBody>
          <a:bodyPr lIns="38100" tIns="38100" rIns="38100" bIns="38100"/>
          <a:lstStyle>
            <a:lvl1pPr marL="27728" marR="27728" algn="ctr" defTabSz="914400">
              <a:lnSpc>
                <a:spcPct val="70000"/>
              </a:lnSpc>
              <a:defRPr sz="8800"/>
            </a:lvl1pPr>
          </a:lstStyle>
          <a:p>
            <a:r>
              <a:rPr lang="en-AU" dirty="0" err="1"/>
              <a:t>i</a:t>
            </a:r>
            <a:r>
              <a:rPr lang="en-AU" dirty="0" err="1" smtClean="0"/>
              <a:t>python</a:t>
            </a:r>
            <a:r>
              <a:rPr lang="en-AU" dirty="0" smtClean="0"/>
              <a:t> history</a:t>
            </a:r>
            <a:endParaRPr dirty="0"/>
          </a:p>
        </p:txBody>
      </p:sp>
      <p:sp>
        <p:nvSpPr>
          <p:cNvPr id="242" name="Shape 242"/>
          <p:cNvSpPr>
            <a:spLocks noGrp="1"/>
          </p:cNvSpPr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40639" marR="40639" indent="0" defTabSz="914400">
              <a:buClr>
                <a:srgbClr val="FFFFFF"/>
              </a:buClr>
              <a:buFont typeface="Helvetica"/>
              <a:defRPr sz="2300"/>
            </a:lvl1pPr>
          </a:lstStyle>
          <a:p>
            <a:r>
              <a:t>DATA SCIENCE PART TIME COURSE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python</a:t>
            </a:r>
            <a:r>
              <a:rPr lang="en-US" dirty="0" smtClean="0"/>
              <a:t> history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3" y="983297"/>
            <a:ext cx="5270699" cy="3880655"/>
          </a:xfrm>
        </p:spPr>
        <p:txBody>
          <a:bodyPr/>
          <a:lstStyle/>
          <a:p>
            <a:r>
              <a:rPr lang="en-US" dirty="0" smtClean="0"/>
              <a:t>Semi-invisible folder called “.</a:t>
            </a:r>
            <a:r>
              <a:rPr lang="en-US" dirty="0" err="1" smtClean="0"/>
              <a:t>ipython</a:t>
            </a:r>
            <a:r>
              <a:rPr lang="en-US" dirty="0" smtClean="0"/>
              <a:t>” in your home directory</a:t>
            </a:r>
          </a:p>
          <a:p>
            <a:pPr lvl="1"/>
            <a:r>
              <a:rPr lang="en-US" dirty="0" smtClean="0"/>
              <a:t>Windows: C:\Users\</a:t>
            </a:r>
            <a:r>
              <a:rPr lang="en-US" i="1" dirty="0" err="1" smtClean="0"/>
              <a:t>yourname</a:t>
            </a:r>
            <a:r>
              <a:rPr lang="en-US" dirty="0" smtClean="0"/>
              <a:t>\.</a:t>
            </a:r>
            <a:r>
              <a:rPr lang="en-US" dirty="0" err="1" smtClean="0"/>
              <a:t>ipython</a:t>
            </a:r>
            <a:endParaRPr lang="en-US" i="1" dirty="0" smtClean="0"/>
          </a:p>
          <a:p>
            <a:pPr lvl="1"/>
            <a:r>
              <a:rPr lang="en-US" dirty="0" smtClean="0"/>
              <a:t>OSX/Linux: ~/.</a:t>
            </a:r>
            <a:r>
              <a:rPr lang="en-US" dirty="0" err="1" smtClean="0"/>
              <a:t>ipython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ipython-fol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52" y="1192928"/>
            <a:ext cx="3516395" cy="105770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glow rad="101600">
              <a:schemeClr val="bg2">
                <a:alpha val="75000"/>
              </a:schemeClr>
            </a:glow>
          </a:effectLst>
        </p:spPr>
      </p:pic>
      <p:pic>
        <p:nvPicPr>
          <p:cNvPr id="5" name="Picture 4" descr="ipython_profile_default_fol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784" y="2611677"/>
            <a:ext cx="4156463" cy="190335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glow rad="101600">
              <a:schemeClr val="bg2">
                <a:alpha val="75000"/>
              </a:schemeClr>
            </a:glow>
          </a:effectLst>
        </p:spPr>
      </p:pic>
      <p:sp>
        <p:nvSpPr>
          <p:cNvPr id="6" name="Down Arrow 5"/>
          <p:cNvSpPr/>
          <p:nvPr/>
        </p:nvSpPr>
        <p:spPr>
          <a:xfrm>
            <a:off x="8462083" y="2020929"/>
            <a:ext cx="523594" cy="459402"/>
          </a:xfrm>
          <a:prstGeom prst="downArrow">
            <a:avLst/>
          </a:prstGeom>
          <a:solidFill>
            <a:srgbClr val="FFFEDE"/>
          </a:solidFill>
          <a:ln w="25400" cap="flat">
            <a:solidFill>
              <a:srgbClr val="0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8" name="Oval Callout 7"/>
          <p:cNvSpPr/>
          <p:nvPr/>
        </p:nvSpPr>
        <p:spPr>
          <a:xfrm>
            <a:off x="1281958" y="3122396"/>
            <a:ext cx="2367138" cy="1392632"/>
          </a:xfrm>
          <a:prstGeom prst="wedgeEllipseCallout">
            <a:avLst>
              <a:gd name="adj1" fmla="val 170093"/>
              <a:gd name="adj2" fmla="val -52795"/>
            </a:avLst>
          </a:prstGeom>
          <a:solidFill>
            <a:srgbClr val="FFFEDE"/>
          </a:solidFill>
          <a:ln w="25400" cap="flat">
            <a:solidFill>
              <a:srgbClr val="0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/>
          <a:lstStyle/>
          <a:p>
            <a:r>
              <a:rPr lang="en-US" dirty="0" smtClean="0"/>
              <a:t>Command history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65929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 smtClean="0"/>
              <a:t>What is SQLite?</a:t>
            </a:r>
            <a:endParaRPr dirty="0"/>
          </a:p>
        </p:txBody>
      </p:sp>
      <p:sp>
        <p:nvSpPr>
          <p:cNvPr id="173" name="Shape 173"/>
          <p:cNvSpPr/>
          <p:nvPr/>
        </p:nvSpPr>
        <p:spPr>
          <a:xfrm>
            <a:off x="454024" y="1429572"/>
            <a:ext cx="5021248" cy="2295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342900" marR="65828" indent="-342900" algn="l" defTabSz="914400">
              <a:lnSpc>
                <a:spcPts val="2400"/>
              </a:lnSpc>
              <a:spcBef>
                <a:spcPts val="700"/>
              </a:spcBef>
              <a:buFont typeface="Arial"/>
              <a:buChar char="•"/>
              <a:defRPr sz="2000" b="0"/>
            </a:pPr>
            <a:r>
              <a:rPr lang="en-AU" dirty="0" smtClean="0"/>
              <a:t>Free, tiny, embedded SQL database</a:t>
            </a:r>
          </a:p>
          <a:p>
            <a:pPr marL="342900" marR="65828" indent="-342900" algn="l" defTabSz="914400">
              <a:lnSpc>
                <a:spcPts val="2400"/>
              </a:lnSpc>
              <a:spcBef>
                <a:spcPts val="700"/>
              </a:spcBef>
              <a:buFont typeface="Arial"/>
              <a:buChar char="•"/>
              <a:defRPr sz="2000" b="0"/>
            </a:pPr>
            <a:r>
              <a:rPr lang="en-AU" dirty="0" smtClean="0"/>
              <a:t>The most popular database in the world</a:t>
            </a:r>
          </a:p>
          <a:p>
            <a:pPr marL="342900" marR="65828" indent="-342900" algn="l" defTabSz="914400">
              <a:lnSpc>
                <a:spcPts val="2400"/>
              </a:lnSpc>
              <a:spcBef>
                <a:spcPts val="700"/>
              </a:spcBef>
              <a:buFont typeface="Arial"/>
              <a:buChar char="•"/>
              <a:defRPr sz="2000" b="0"/>
            </a:pPr>
            <a:r>
              <a:rPr lang="en-AU" dirty="0" smtClean="0"/>
              <a:t>Python (including pandas) can read it</a:t>
            </a:r>
          </a:p>
          <a:p>
            <a:pPr marL="342900" marR="65828" indent="-342900" algn="l" defTabSz="914400">
              <a:lnSpc>
                <a:spcPts val="2400"/>
              </a:lnSpc>
              <a:spcBef>
                <a:spcPts val="700"/>
              </a:spcBef>
              <a:buFont typeface="Arial"/>
              <a:buChar char="•"/>
              <a:defRPr sz="2000" b="0"/>
            </a:pPr>
            <a:r>
              <a:rPr lang="en-AU" dirty="0" smtClean="0"/>
              <a:t>Command-line interface: </a:t>
            </a:r>
            <a:r>
              <a:rPr lang="en-AU" dirty="0" err="1" smtClean="0">
                <a:latin typeface="Courier"/>
                <a:cs typeface="Courier"/>
              </a:rPr>
              <a:t>sqlite</a:t>
            </a:r>
            <a:endParaRPr lang="en-AU" dirty="0" smtClean="0">
              <a:latin typeface="Courier"/>
              <a:cs typeface="Courier"/>
            </a:endParaRPr>
          </a:p>
          <a:p>
            <a:pPr marL="342900" marR="65828" lvl="2" indent="-342900" algn="l" defTabSz="914400">
              <a:lnSpc>
                <a:spcPts val="2400"/>
              </a:lnSpc>
              <a:spcBef>
                <a:spcPts val="700"/>
              </a:spcBef>
              <a:buFont typeface="Arial"/>
              <a:buChar char="•"/>
              <a:defRPr sz="2000" b="0"/>
            </a:pPr>
            <a:r>
              <a:rPr lang="en-AU" dirty="0" smtClean="0"/>
              <a:t>Download it manually if nothing else has</a:t>
            </a:r>
            <a:endParaRPr lang="en-AU" dirty="0"/>
          </a:p>
          <a:p>
            <a:pPr marR="65828" algn="l" defTabSz="914400">
              <a:lnSpc>
                <a:spcPts val="2400"/>
              </a:lnSpc>
              <a:spcBef>
                <a:spcPts val="700"/>
              </a:spcBef>
              <a:defRPr sz="2000" b="0"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75" y="1429572"/>
            <a:ext cx="2794000" cy="1282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86938" y="3138806"/>
            <a:ext cx="361893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Small. Fast. Reliable.</a:t>
            </a:r>
          </a:p>
          <a:p>
            <a:r>
              <a:rPr lang="en-US" i="1" dirty="0"/>
              <a:t>Choose any three.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 smtClean="0"/>
              <a:t>SQLite session</a:t>
            </a:r>
            <a:endParaRPr dirty="0"/>
          </a:p>
        </p:txBody>
      </p:sp>
      <p:pic>
        <p:nvPicPr>
          <p:cNvPr id="2" name="Picture 1" descr="sqlite-sess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53" y="853358"/>
            <a:ext cx="6763219" cy="440444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41" name="Shape 241"/>
          <p:cNvSpPr>
            <a:spLocks noGrp="1"/>
          </p:cNvSpPr>
          <p:nvPr>
            <p:ph type="title" idx="4294967295"/>
          </p:nvPr>
        </p:nvSpPr>
        <p:spPr>
          <a:xfrm>
            <a:off x="347662" y="1116012"/>
            <a:ext cx="8426451" cy="3894138"/>
          </a:xfrm>
          <a:prstGeom prst="rect">
            <a:avLst/>
          </a:prstGeom>
        </p:spPr>
        <p:txBody>
          <a:bodyPr lIns="38100" tIns="38100" rIns="38100" bIns="38100"/>
          <a:lstStyle>
            <a:lvl1pPr marL="27728" marR="27728" algn="ctr" defTabSz="914400">
              <a:lnSpc>
                <a:spcPct val="70000"/>
              </a:lnSpc>
              <a:defRPr sz="8800"/>
            </a:lvl1pPr>
          </a:lstStyle>
          <a:p>
            <a:r>
              <a:rPr lang="en-AU" dirty="0" smtClean="0"/>
              <a:t>Command Shell</a:t>
            </a:r>
            <a:endParaRPr dirty="0"/>
          </a:p>
        </p:txBody>
      </p:sp>
      <p:sp>
        <p:nvSpPr>
          <p:cNvPr id="242" name="Shape 242"/>
          <p:cNvSpPr>
            <a:spLocks noGrp="1"/>
          </p:cNvSpPr>
          <p:nvPr>
            <p:ph type="body" sz="quarter" idx="4294967295"/>
          </p:nvPr>
        </p:nvSpPr>
        <p:spPr>
          <a:xfrm>
            <a:off x="371475" y="495300"/>
            <a:ext cx="6400800" cy="620713"/>
          </a:xfrm>
          <a:prstGeom prst="rect">
            <a:avLst/>
          </a:prstGeom>
        </p:spPr>
        <p:txBody>
          <a:bodyPr/>
          <a:lstStyle>
            <a:lvl1pPr marL="40639" marR="40639" indent="0" defTabSz="914400">
              <a:buClr>
                <a:srgbClr val="FFFFFF"/>
              </a:buClr>
              <a:buFont typeface="Helvetica"/>
              <a:defRPr sz="2300"/>
            </a:lvl1pPr>
          </a:lstStyle>
          <a:p>
            <a:r>
              <a:t>DATA SCIENCE PART TIME COURSE</a:t>
            </a:r>
          </a:p>
        </p:txBody>
      </p:sp>
    </p:spTree>
    <p:extLst>
      <p:ext uri="{BB962C8B-B14F-4D97-AF65-F5344CB8AC3E}">
        <p14:creationId xmlns:p14="http://schemas.microsoft.com/office/powerpoint/2010/main" val="466098124"/>
      </p:ext>
    </p:extLst>
  </p:cSld>
  <p:clrMapOvr>
    <a:masterClrMapping/>
  </p:clrMapOvr>
  <p:transition xmlns:p14="http://schemas.microsoft.com/office/powerpoint/2010/main"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 smtClean="0"/>
              <a:t>BASH (Default UNIX / Linux / OSX Shell)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018377" y="1390725"/>
            <a:ext cx="6301954" cy="2226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23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rPr>
              <a:t>Stored in a plain text file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23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rPr>
              <a:t>Environment variable called “HISTFILE”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/>
              <a:t>Default file is </a:t>
            </a:r>
            <a:r>
              <a:rPr lang="en-US" dirty="0" smtClean="0">
                <a:latin typeface="Courier"/>
                <a:cs typeface="Courier"/>
              </a:rPr>
              <a:t>~/.</a:t>
            </a:r>
            <a:r>
              <a:rPr lang="en-US" dirty="0" err="1" smtClean="0">
                <a:latin typeface="Courier"/>
                <a:cs typeface="Courier"/>
              </a:rPr>
              <a:t>bash_history</a:t>
            </a:r>
            <a:endParaRPr lang="en-US" dirty="0" smtClean="0">
              <a:latin typeface="Courier"/>
              <a:cs typeface="Courier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dirty="0" smtClean="0"/>
              <a:t>Show last 20 </a:t>
            </a:r>
            <a:r>
              <a:rPr kumimoji="0" lang="en-US" sz="23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rPr>
              <a:t>with </a:t>
            </a:r>
            <a:r>
              <a:rPr kumimoji="0" lang="en-US" sz="2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ourier"/>
                <a:ea typeface="+mj-ea"/>
                <a:cs typeface="Courier"/>
                <a:sym typeface="Helvetica"/>
              </a:rPr>
              <a:t>history 20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Or </a:t>
            </a:r>
            <a:r>
              <a:rPr lang="en-US" dirty="0" smtClean="0">
                <a:latin typeface="Courier"/>
                <a:cs typeface="Courier"/>
              </a:rPr>
              <a:t>tail -20 ~/.</a:t>
            </a:r>
            <a:r>
              <a:rPr lang="en-US" dirty="0" err="1" smtClean="0">
                <a:latin typeface="Courier"/>
                <a:cs typeface="Courier"/>
              </a:rPr>
              <a:t>bash_history</a:t>
            </a:r>
            <a:endParaRPr lang="en-US" dirty="0">
              <a:latin typeface="Courier"/>
              <a:cs typeface="Courier"/>
            </a:endParaRP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kumimoji="0" lang="en-US" sz="23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ourier"/>
              <a:ea typeface="+mj-ea"/>
              <a:cs typeface="Courier"/>
              <a:sym typeface="Helvetica"/>
            </a:endParaRP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457200" y="487362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457200" y="908050"/>
            <a:ext cx="8448675" cy="1588"/>
          </a:xfrm>
          <a:prstGeom prst="line">
            <a:avLst/>
          </a:prstGeom>
          <a:ln w="635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defRPr sz="1200" b="0">
                <a:uFillTx/>
              </a:defRPr>
            </a:pPr>
            <a:endParaRPr/>
          </a:p>
        </p:txBody>
      </p:sp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xfrm>
            <a:off x="8685361" y="514350"/>
            <a:ext cx="183853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 smtClean="0"/>
              <a:t>MS-WINDOWS</a:t>
            </a:r>
            <a:endParaRPr dirty="0"/>
          </a:p>
        </p:txBody>
      </p:sp>
      <p:sp>
        <p:nvSpPr>
          <p:cNvPr id="224" name="Shape 224"/>
          <p:cNvSpPr/>
          <p:nvPr/>
        </p:nvSpPr>
        <p:spPr>
          <a:xfrm>
            <a:off x="454024" y="1429572"/>
            <a:ext cx="8415190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86689" marR="65828" indent="-146050" algn="l" defTabSz="914400">
              <a:lnSpc>
                <a:spcPts val="2400"/>
              </a:lnSpc>
              <a:spcBef>
                <a:spcPts val="700"/>
              </a:spcBef>
              <a:buClr>
                <a:srgbClr val="000000"/>
              </a:buClr>
              <a:buSzPct val="69000"/>
              <a:buFont typeface="Lucida Grande"/>
              <a:buChar char="‣"/>
              <a:defRPr sz="2000" b="0"/>
            </a:pPr>
            <a:r>
              <a:rPr lang="en-AU" dirty="0" err="1" smtClean="0"/>
              <a:t>Cmd.exe</a:t>
            </a:r>
            <a:r>
              <a:rPr lang="en-AU" dirty="0" smtClean="0"/>
              <a:t>:  </a:t>
            </a:r>
            <a:r>
              <a:rPr lang="en-AU" dirty="0" err="1" smtClean="0">
                <a:latin typeface="Courier"/>
                <a:cs typeface="Courier"/>
              </a:rPr>
              <a:t>doskey</a:t>
            </a:r>
            <a:r>
              <a:rPr lang="en-AU" dirty="0" smtClean="0">
                <a:latin typeface="Courier"/>
                <a:cs typeface="Courier"/>
              </a:rPr>
              <a:t> /history</a:t>
            </a:r>
          </a:p>
          <a:p>
            <a:pPr marL="186689" marR="65828" indent="-146050" algn="l" defTabSz="914400">
              <a:lnSpc>
                <a:spcPts val="2400"/>
              </a:lnSpc>
              <a:spcBef>
                <a:spcPts val="700"/>
              </a:spcBef>
              <a:buClr>
                <a:srgbClr val="000000"/>
              </a:buClr>
              <a:buSzPct val="69000"/>
              <a:buFont typeface="Lucida Grande"/>
              <a:buChar char="‣"/>
              <a:defRPr sz="2000" b="0"/>
            </a:pPr>
            <a:r>
              <a:rPr lang="en-AU" dirty="0" err="1" smtClean="0"/>
              <a:t>Powershell</a:t>
            </a:r>
            <a:r>
              <a:rPr lang="en-AU" dirty="0" smtClean="0"/>
              <a:t>: </a:t>
            </a:r>
            <a:r>
              <a:rPr lang="en-AU" dirty="0" smtClean="0">
                <a:latin typeface="Courier"/>
                <a:cs typeface="Courier"/>
              </a:rPr>
              <a:t>Get-History 10 –count 10</a:t>
            </a:r>
            <a:endParaRPr dirty="0">
              <a:latin typeface="Courier"/>
              <a:cs typeface="Courier"/>
            </a:endParaRPr>
          </a:p>
        </p:txBody>
      </p:sp>
    </p:spTree>
  </p:cSld>
  <p:clrMapOvr>
    <a:masterClrMapping/>
  </p:clrMapOvr>
  <p:transition xmlns:p14="http://schemas.microsoft.com/office/powerpoint/2010/main" spd="slow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000000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EDE"/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EDE"/>
        </a:solidFill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192</Words>
  <Application>Microsoft Macintosh PowerPoint</Application>
  <PresentationFormat>Custom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White</vt:lpstr>
      <vt:lpstr>DATA SCIENCE 10 WEEK PART TIME COURSE  Week 2 – Command History</vt:lpstr>
      <vt:lpstr>AGENDA</vt:lpstr>
      <vt:lpstr>ipython history</vt:lpstr>
      <vt:lpstr>ipython history</vt:lpstr>
      <vt:lpstr>What is SQLite?</vt:lpstr>
      <vt:lpstr>SQLite session</vt:lpstr>
      <vt:lpstr>Command Shell</vt:lpstr>
      <vt:lpstr>BASH (Default UNIX / Linux / OSX Shell)</vt:lpstr>
      <vt:lpstr>MS-WINDOWS</vt:lpstr>
      <vt:lpstr>Any Requests?  Cities &amp; Populations?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10 WEEK PART TIME COURSE  Week 2 - Data Visualisation</dc:title>
  <cp:lastModifiedBy>Greg Baker</cp:lastModifiedBy>
  <cp:revision>10</cp:revision>
  <dcterms:modified xsi:type="dcterms:W3CDTF">2017-02-16T04:55:13Z</dcterms:modified>
</cp:coreProperties>
</file>