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64" r:id="rId5"/>
    <p:sldId id="259" r:id="rId6"/>
    <p:sldId id="262" r:id="rId7"/>
    <p:sldId id="260"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94676"/>
  </p:normalViewPr>
  <p:slideViewPr>
    <p:cSldViewPr snapToGrid="0" snapToObjects="1">
      <p:cViewPr varScale="1">
        <p:scale>
          <a:sx n="156" d="100"/>
          <a:sy n="156" d="100"/>
        </p:scale>
        <p:origin x="1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82BB66C-CA51-9544-9C68-55FB390DE9FF}" type="datetimeFigureOut">
              <a:rPr lang="en-US" smtClean="0"/>
              <a:t>1/8/21</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EE5A330-150D-3641-A506-560F0AC17945}" type="slidenum">
              <a:rPr lang="en-US" smtClean="0"/>
              <a:t>‹#›</a:t>
            </a:fld>
            <a:endParaRPr lang="en-US"/>
          </a:p>
        </p:txBody>
      </p:sp>
    </p:spTree>
    <p:extLst>
      <p:ext uri="{BB962C8B-B14F-4D97-AF65-F5344CB8AC3E}">
        <p14:creationId xmlns:p14="http://schemas.microsoft.com/office/powerpoint/2010/main" val="193536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BB66C-CA51-9544-9C68-55FB390DE9FF}" type="datetimeFigureOut">
              <a:rPr lang="en-US" smtClean="0"/>
              <a:t>1/8/21</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265601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2BB66C-CA51-9544-9C68-55FB390DE9FF}" type="datetimeFigureOut">
              <a:rPr lang="en-US" smtClean="0"/>
              <a:t>1/8/21</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3020153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2BB66C-CA51-9544-9C68-55FB390DE9FF}" type="datetimeFigureOut">
              <a:rPr lang="en-US" smtClean="0"/>
              <a:t>1/8/21</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204762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BB66C-CA51-9544-9C68-55FB390DE9FF}" type="datetimeFigureOut">
              <a:rPr lang="en-US" smtClean="0"/>
              <a:t>1/8/21</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1568051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2BB66C-CA51-9544-9C68-55FB390DE9FF}" type="datetimeFigureOut">
              <a:rPr lang="en-US" smtClean="0"/>
              <a:t>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179005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2BB66C-CA51-9544-9C68-55FB390DE9FF}" type="datetimeFigureOut">
              <a:rPr lang="en-US" smtClean="0"/>
              <a:t>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322546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BB66C-CA51-9544-9C68-55FB390DE9FF}" type="datetimeFigureOut">
              <a:rPr lang="en-US" smtClean="0"/>
              <a:t>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285671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BB66C-CA51-9544-9C68-55FB390DE9FF}" type="datetimeFigureOut">
              <a:rPr lang="en-US" smtClean="0"/>
              <a:t>1/8/21</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258020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BB66C-CA51-9544-9C68-55FB390DE9FF}" type="datetimeFigureOut">
              <a:rPr lang="en-US" smtClean="0"/>
              <a:t>1/8/21</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184775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BB66C-CA51-9544-9C68-55FB390DE9FF}" type="datetimeFigureOut">
              <a:rPr lang="en-US" smtClean="0"/>
              <a:t>1/8/21</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3532768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2BB66C-CA51-9544-9C68-55FB390DE9FF}" type="datetimeFigureOut">
              <a:rPr lang="en-US" smtClean="0"/>
              <a:t>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363979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2BB66C-CA51-9544-9C68-55FB390DE9FF}" type="datetimeFigureOut">
              <a:rPr lang="en-US" smtClean="0"/>
              <a:t>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40445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2BB66C-CA51-9544-9C68-55FB390DE9FF}" type="datetimeFigureOut">
              <a:rPr lang="en-US" smtClean="0"/>
              <a:t>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204812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BB66C-CA51-9544-9C68-55FB390DE9FF}" type="datetimeFigureOut">
              <a:rPr lang="en-US" smtClean="0"/>
              <a:t>1/8/21</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167770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BB66C-CA51-9544-9C68-55FB390DE9FF}" type="datetimeFigureOut">
              <a:rPr lang="en-US" smtClean="0"/>
              <a:t>1/8/21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196358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BB66C-CA51-9544-9C68-55FB390DE9FF}" type="datetimeFigureOut">
              <a:rPr lang="en-US" smtClean="0"/>
              <a:t>1/8/21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E5A330-150D-3641-A506-560F0AC17945}" type="slidenum">
              <a:rPr lang="en-US" smtClean="0"/>
              <a:t>‹#›</a:t>
            </a:fld>
            <a:endParaRPr lang="en-US"/>
          </a:p>
        </p:txBody>
      </p:sp>
    </p:spTree>
    <p:extLst>
      <p:ext uri="{BB962C8B-B14F-4D97-AF65-F5344CB8AC3E}">
        <p14:creationId xmlns:p14="http://schemas.microsoft.com/office/powerpoint/2010/main" val="256798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E82BB66C-CA51-9544-9C68-55FB390DE9FF}" type="datetimeFigureOut">
              <a:rPr lang="en-US" smtClean="0"/>
              <a:t>1/8/21</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E5A330-150D-3641-A506-560F0AC17945}" type="slidenum">
              <a:rPr lang="en-US" smtClean="0"/>
              <a:t>‹#›</a:t>
            </a:fld>
            <a:endParaRPr lang="en-US"/>
          </a:p>
        </p:txBody>
      </p:sp>
    </p:spTree>
    <p:extLst>
      <p:ext uri="{BB962C8B-B14F-4D97-AF65-F5344CB8AC3E}">
        <p14:creationId xmlns:p14="http://schemas.microsoft.com/office/powerpoint/2010/main" val="10907203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4BCD-96B7-EE4B-9ADD-86C2F321D88C}"/>
              </a:ext>
            </a:extLst>
          </p:cNvPr>
          <p:cNvSpPr>
            <a:spLocks noGrp="1"/>
          </p:cNvSpPr>
          <p:nvPr>
            <p:ph type="ctrTitle"/>
          </p:nvPr>
        </p:nvSpPr>
        <p:spPr/>
        <p:txBody>
          <a:bodyPr/>
          <a:lstStyle/>
          <a:p>
            <a:r>
              <a:rPr lang="en-US" dirty="0"/>
              <a:t>Readmission Predictions for Diabetes Patients</a:t>
            </a:r>
          </a:p>
        </p:txBody>
      </p:sp>
      <p:sp>
        <p:nvSpPr>
          <p:cNvPr id="3" name="Subtitle 2">
            <a:extLst>
              <a:ext uri="{FF2B5EF4-FFF2-40B4-BE49-F238E27FC236}">
                <a16:creationId xmlns:a16="http://schemas.microsoft.com/office/drawing/2014/main" id="{08000690-94AE-2449-AD93-0C6358E0BBC1}"/>
              </a:ext>
            </a:extLst>
          </p:cNvPr>
          <p:cNvSpPr>
            <a:spLocks noGrp="1"/>
          </p:cNvSpPr>
          <p:nvPr>
            <p:ph type="subTitle" idx="1"/>
          </p:nvPr>
        </p:nvSpPr>
        <p:spPr/>
        <p:txBody>
          <a:bodyPr/>
          <a:lstStyle/>
          <a:p>
            <a:r>
              <a:rPr lang="en-US" dirty="0"/>
              <a:t>Elliot </a:t>
            </a:r>
            <a:r>
              <a:rPr lang="en-US" dirty="0" err="1"/>
              <a:t>macy</a:t>
            </a:r>
            <a:r>
              <a:rPr lang="en-US" dirty="0"/>
              <a:t>, Davida </a:t>
            </a:r>
            <a:r>
              <a:rPr lang="en-US" dirty="0" err="1"/>
              <a:t>rosenstrauch</a:t>
            </a:r>
            <a:endParaRPr lang="en-US" dirty="0"/>
          </a:p>
          <a:p>
            <a:r>
              <a:rPr lang="en-US" dirty="0"/>
              <a:t>January 8, 2021</a:t>
            </a:r>
          </a:p>
        </p:txBody>
      </p:sp>
    </p:spTree>
    <p:extLst>
      <p:ext uri="{BB962C8B-B14F-4D97-AF65-F5344CB8AC3E}">
        <p14:creationId xmlns:p14="http://schemas.microsoft.com/office/powerpoint/2010/main" val="61520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CEAB-C68C-BB46-BB08-7EF16D44A7E7}"/>
              </a:ext>
            </a:extLst>
          </p:cNvPr>
          <p:cNvSpPr>
            <a:spLocks noGrp="1"/>
          </p:cNvSpPr>
          <p:nvPr>
            <p:ph type="title"/>
          </p:nvPr>
        </p:nvSpPr>
        <p:spPr/>
        <p:txBody>
          <a:bodyPr/>
          <a:lstStyle/>
          <a:p>
            <a:r>
              <a:rPr lang="en-US" dirty="0"/>
              <a:t>Overview, Business Problem</a:t>
            </a:r>
          </a:p>
        </p:txBody>
      </p:sp>
      <p:sp>
        <p:nvSpPr>
          <p:cNvPr id="3" name="Content Placeholder 2">
            <a:extLst>
              <a:ext uri="{FF2B5EF4-FFF2-40B4-BE49-F238E27FC236}">
                <a16:creationId xmlns:a16="http://schemas.microsoft.com/office/drawing/2014/main" id="{E99A457B-1872-CB49-8E01-D7D4B2B8EE30}"/>
              </a:ext>
            </a:extLst>
          </p:cNvPr>
          <p:cNvSpPr>
            <a:spLocks noGrp="1"/>
          </p:cNvSpPr>
          <p:nvPr>
            <p:ph idx="1"/>
          </p:nvPr>
        </p:nvSpPr>
        <p:spPr/>
        <p:txBody>
          <a:bodyPr/>
          <a:lstStyle/>
          <a:p>
            <a:r>
              <a:rPr lang="en-US" dirty="0"/>
              <a:t>Model that classifies whether a diabetes patient in a given hospital encounter is likely to be readmitted to the hospital within 30 days of discharge.</a:t>
            </a:r>
          </a:p>
          <a:p>
            <a:r>
              <a:rPr lang="en-US" dirty="0"/>
              <a:t>This information will help insurance companies, hospitals, and medical professionals determine individual patients' risk of returning in the hospital in this time period.</a:t>
            </a:r>
            <a:br>
              <a:rPr lang="en-US" dirty="0"/>
            </a:br>
            <a:endParaRPr lang="en-US" dirty="0"/>
          </a:p>
        </p:txBody>
      </p:sp>
    </p:spTree>
    <p:extLst>
      <p:ext uri="{BB962C8B-B14F-4D97-AF65-F5344CB8AC3E}">
        <p14:creationId xmlns:p14="http://schemas.microsoft.com/office/powerpoint/2010/main" val="368869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0D81-CFD1-8248-9EA1-B231623A2A5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DD377DE-12A2-C841-9D89-DFD35A6FAC5A}"/>
              </a:ext>
            </a:extLst>
          </p:cNvPr>
          <p:cNvSpPr>
            <a:spLocks noGrp="1"/>
          </p:cNvSpPr>
          <p:nvPr>
            <p:ph idx="1"/>
          </p:nvPr>
        </p:nvSpPr>
        <p:spPr/>
        <p:txBody>
          <a:bodyPr>
            <a:normAutofit/>
          </a:bodyPr>
          <a:lstStyle/>
          <a:p>
            <a:r>
              <a:rPr lang="en-US" dirty="0"/>
              <a:t>101,000 hospital encounters of approximately 71,000 individual patients, across 130 US hospitals, and recorded over the 10-year period between 1999 and 2008.</a:t>
            </a:r>
          </a:p>
          <a:p>
            <a:r>
              <a:rPr lang="en-US" dirty="0"/>
              <a:t>Includes over 50 features representing patient and hospital outcomes. </a:t>
            </a:r>
          </a:p>
          <a:p>
            <a:r>
              <a:rPr lang="en-US" dirty="0"/>
              <a:t>Dataset suffers from lack of class separation, presenting a challenge for generating predictions.</a:t>
            </a:r>
          </a:p>
          <a:p>
            <a:endParaRPr lang="en-US" dirty="0"/>
          </a:p>
        </p:txBody>
      </p:sp>
    </p:spTree>
    <p:extLst>
      <p:ext uri="{BB962C8B-B14F-4D97-AF65-F5344CB8AC3E}">
        <p14:creationId xmlns:p14="http://schemas.microsoft.com/office/powerpoint/2010/main" val="427047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375F-06C9-B34C-982E-FC45F82C4AC0}"/>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6E19EBFD-02AB-0D45-98E6-614D86F62DFA}"/>
              </a:ext>
            </a:extLst>
          </p:cNvPr>
          <p:cNvSpPr>
            <a:spLocks noGrp="1"/>
          </p:cNvSpPr>
          <p:nvPr>
            <p:ph idx="1"/>
          </p:nvPr>
        </p:nvSpPr>
        <p:spPr/>
        <p:txBody>
          <a:bodyPr/>
          <a:lstStyle/>
          <a:p>
            <a:r>
              <a:rPr lang="en-US" dirty="0"/>
              <a:t>Due to a class imbalance of approximately 90%-to-10% between target variables, </a:t>
            </a:r>
            <a:r>
              <a:rPr lang="en-US" dirty="0" err="1"/>
              <a:t>undersampling</a:t>
            </a:r>
            <a:r>
              <a:rPr lang="en-US" dirty="0"/>
              <a:t> was performed and models were conducted on a dataset of 22,714 hospital encounters.</a:t>
            </a:r>
          </a:p>
          <a:p>
            <a:r>
              <a:rPr lang="en-US" dirty="0"/>
              <a:t>Three classification models were performed to determine best fit: a decision tree, random forest, and </a:t>
            </a:r>
            <a:r>
              <a:rPr lang="en-US" dirty="0" err="1"/>
              <a:t>XGBoost</a:t>
            </a:r>
            <a:r>
              <a:rPr lang="en-US" dirty="0"/>
              <a:t>. Accuracy, precision, recall, and F1 scores were analyzed to determine the best-fit model, with an emphasis on accuracy and recall in an effort to minimize false predictions of no readmittance.</a:t>
            </a:r>
          </a:p>
          <a:p>
            <a:endParaRPr lang="en-US" dirty="0"/>
          </a:p>
        </p:txBody>
      </p:sp>
    </p:spTree>
    <p:extLst>
      <p:ext uri="{BB962C8B-B14F-4D97-AF65-F5344CB8AC3E}">
        <p14:creationId xmlns:p14="http://schemas.microsoft.com/office/powerpoint/2010/main" val="255515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F1EC-B91C-A34A-BAF9-577C7902C17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895737F-B1C3-2E46-BBAB-3B3F9FCC34E5}"/>
              </a:ext>
            </a:extLst>
          </p:cNvPr>
          <p:cNvSpPr>
            <a:spLocks noGrp="1"/>
          </p:cNvSpPr>
          <p:nvPr>
            <p:ph idx="1"/>
          </p:nvPr>
        </p:nvSpPr>
        <p:spPr/>
        <p:txBody>
          <a:bodyPr/>
          <a:lstStyle/>
          <a:p>
            <a:r>
              <a:rPr lang="en-US" dirty="0"/>
              <a:t>Of the three models, the </a:t>
            </a:r>
            <a:r>
              <a:rPr lang="en-US" dirty="0" err="1"/>
              <a:t>XGBoost</a:t>
            </a:r>
            <a:r>
              <a:rPr lang="en-US" dirty="0"/>
              <a:t> model most accurately predicted readmission, as determined via accuracy (62.36%) and recall (62.12%).</a:t>
            </a:r>
          </a:p>
          <a:p>
            <a:pPr marL="0" indent="0">
              <a:buNone/>
            </a:pPr>
            <a:endParaRPr lang="en-US" dirty="0"/>
          </a:p>
          <a:p>
            <a:pPr marL="0" indent="0">
              <a:buNone/>
            </a:pPr>
            <a:r>
              <a:rPr lang="en-US" sz="1600" dirty="0"/>
              <a:t>Decision Tree:		    			Random Forest:			   	</a:t>
            </a:r>
            <a:r>
              <a:rPr lang="en-US" sz="1600" dirty="0" err="1"/>
              <a:t>XGBoost</a:t>
            </a:r>
            <a:r>
              <a:rPr lang="en-US" sz="1600" dirty="0"/>
              <a:t>:</a:t>
            </a:r>
          </a:p>
          <a:p>
            <a:endParaRPr lang="en-US" dirty="0"/>
          </a:p>
        </p:txBody>
      </p:sp>
      <p:pic>
        <p:nvPicPr>
          <p:cNvPr id="13" name="Picture 12">
            <a:extLst>
              <a:ext uri="{FF2B5EF4-FFF2-40B4-BE49-F238E27FC236}">
                <a16:creationId xmlns:a16="http://schemas.microsoft.com/office/drawing/2014/main" id="{35764B33-CC3F-BB44-B8D5-47D4902AC862}"/>
              </a:ext>
            </a:extLst>
          </p:cNvPr>
          <p:cNvPicPr>
            <a:picLocks noChangeAspect="1"/>
          </p:cNvPicPr>
          <p:nvPr/>
        </p:nvPicPr>
        <p:blipFill>
          <a:blip r:embed="rId2"/>
          <a:stretch>
            <a:fillRect/>
          </a:stretch>
        </p:blipFill>
        <p:spPr>
          <a:xfrm>
            <a:off x="841397" y="3992336"/>
            <a:ext cx="3094643" cy="2455331"/>
          </a:xfrm>
          <a:prstGeom prst="rect">
            <a:avLst/>
          </a:prstGeom>
        </p:spPr>
      </p:pic>
      <p:pic>
        <p:nvPicPr>
          <p:cNvPr id="15" name="Picture 14">
            <a:extLst>
              <a:ext uri="{FF2B5EF4-FFF2-40B4-BE49-F238E27FC236}">
                <a16:creationId xmlns:a16="http://schemas.microsoft.com/office/drawing/2014/main" id="{1359EA70-BCCF-7A4A-BEE9-34AAEBC622E2}"/>
              </a:ext>
            </a:extLst>
          </p:cNvPr>
          <p:cNvPicPr>
            <a:picLocks noChangeAspect="1"/>
          </p:cNvPicPr>
          <p:nvPr/>
        </p:nvPicPr>
        <p:blipFill>
          <a:blip r:embed="rId3"/>
          <a:stretch>
            <a:fillRect/>
          </a:stretch>
        </p:blipFill>
        <p:spPr>
          <a:xfrm>
            <a:off x="3936039" y="3992336"/>
            <a:ext cx="3263487" cy="2589294"/>
          </a:xfrm>
          <a:prstGeom prst="rect">
            <a:avLst/>
          </a:prstGeom>
        </p:spPr>
      </p:pic>
      <p:pic>
        <p:nvPicPr>
          <p:cNvPr id="17" name="Picture 16">
            <a:extLst>
              <a:ext uri="{FF2B5EF4-FFF2-40B4-BE49-F238E27FC236}">
                <a16:creationId xmlns:a16="http://schemas.microsoft.com/office/drawing/2014/main" id="{25B81646-F159-EB4C-B736-5F29B6B32023}"/>
              </a:ext>
            </a:extLst>
          </p:cNvPr>
          <p:cNvPicPr>
            <a:picLocks noChangeAspect="1"/>
          </p:cNvPicPr>
          <p:nvPr/>
        </p:nvPicPr>
        <p:blipFill>
          <a:blip r:embed="rId4"/>
          <a:stretch>
            <a:fillRect/>
          </a:stretch>
        </p:blipFill>
        <p:spPr>
          <a:xfrm>
            <a:off x="7199526" y="3992336"/>
            <a:ext cx="3263487" cy="2589294"/>
          </a:xfrm>
          <a:prstGeom prst="rect">
            <a:avLst/>
          </a:prstGeom>
        </p:spPr>
      </p:pic>
    </p:spTree>
    <p:extLst>
      <p:ext uri="{BB962C8B-B14F-4D97-AF65-F5344CB8AC3E}">
        <p14:creationId xmlns:p14="http://schemas.microsoft.com/office/powerpoint/2010/main" val="57476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F1EC-B91C-A34A-BAF9-577C7902C17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895737F-B1C3-2E46-BBAB-3B3F9FCC34E5}"/>
              </a:ext>
            </a:extLst>
          </p:cNvPr>
          <p:cNvSpPr>
            <a:spLocks noGrp="1"/>
          </p:cNvSpPr>
          <p:nvPr>
            <p:ph idx="1"/>
          </p:nvPr>
        </p:nvSpPr>
        <p:spPr>
          <a:xfrm>
            <a:off x="1154955" y="2603500"/>
            <a:ext cx="4266132" cy="3416300"/>
          </a:xfrm>
        </p:spPr>
        <p:txBody>
          <a:bodyPr/>
          <a:lstStyle/>
          <a:p>
            <a:r>
              <a:rPr lang="en-US" dirty="0"/>
              <a:t>Of the features included in this most successful model, </a:t>
            </a:r>
            <a:r>
              <a:rPr lang="en-US" dirty="0" err="1"/>
              <a:t>number_inpatient</a:t>
            </a:r>
            <a:r>
              <a:rPr lang="en-US" dirty="0"/>
              <a:t>, </a:t>
            </a:r>
            <a:r>
              <a:rPr lang="en-US" dirty="0" err="1"/>
              <a:t>discharge_disposition_id</a:t>
            </a:r>
            <a:r>
              <a:rPr lang="en-US" dirty="0"/>
              <a:t>, </a:t>
            </a:r>
            <a:r>
              <a:rPr lang="en-US" dirty="0" err="1"/>
              <a:t>total_hosp_visits</a:t>
            </a:r>
            <a:r>
              <a:rPr lang="en-US" dirty="0"/>
              <a:t>, and </a:t>
            </a:r>
            <a:r>
              <a:rPr lang="en-US" dirty="0" err="1"/>
              <a:t>time_in_hospital</a:t>
            </a:r>
            <a:r>
              <a:rPr lang="en-US" dirty="0"/>
              <a:t> held the most predictive power.</a:t>
            </a:r>
            <a:br>
              <a:rPr lang="en-US" dirty="0"/>
            </a:br>
            <a:br>
              <a:rPr lang="en-US" dirty="0"/>
            </a:br>
            <a:endParaRPr lang="en-US" dirty="0"/>
          </a:p>
          <a:p>
            <a:endParaRPr lang="en-US" dirty="0"/>
          </a:p>
        </p:txBody>
      </p:sp>
      <p:pic>
        <p:nvPicPr>
          <p:cNvPr id="7" name="Picture 6">
            <a:extLst>
              <a:ext uri="{FF2B5EF4-FFF2-40B4-BE49-F238E27FC236}">
                <a16:creationId xmlns:a16="http://schemas.microsoft.com/office/drawing/2014/main" id="{70BEE430-7EB1-EE43-84D4-1B9FBA3E655A}"/>
              </a:ext>
            </a:extLst>
          </p:cNvPr>
          <p:cNvPicPr>
            <a:picLocks noChangeAspect="1"/>
          </p:cNvPicPr>
          <p:nvPr/>
        </p:nvPicPr>
        <p:blipFill>
          <a:blip r:embed="rId2"/>
          <a:stretch>
            <a:fillRect/>
          </a:stretch>
        </p:blipFill>
        <p:spPr>
          <a:xfrm>
            <a:off x="5304065" y="2310372"/>
            <a:ext cx="5410940" cy="4310864"/>
          </a:xfrm>
          <a:prstGeom prst="rect">
            <a:avLst/>
          </a:prstGeom>
        </p:spPr>
      </p:pic>
    </p:spTree>
    <p:extLst>
      <p:ext uri="{BB962C8B-B14F-4D97-AF65-F5344CB8AC3E}">
        <p14:creationId xmlns:p14="http://schemas.microsoft.com/office/powerpoint/2010/main" val="140339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6715-5DD3-0048-9626-187B79D6159C}"/>
              </a:ext>
            </a:extLst>
          </p:cNvPr>
          <p:cNvSpPr>
            <a:spLocks noGrp="1"/>
          </p:cNvSpPr>
          <p:nvPr>
            <p:ph type="title"/>
          </p:nvPr>
        </p:nvSpPr>
        <p:spPr/>
        <p:txBody>
          <a:bodyPr/>
          <a:lstStyle/>
          <a:p>
            <a:r>
              <a:rPr lang="en-US" dirty="0"/>
              <a:t>Recommendations, Next Steps</a:t>
            </a:r>
          </a:p>
        </p:txBody>
      </p:sp>
      <p:sp>
        <p:nvSpPr>
          <p:cNvPr id="3" name="Content Placeholder 2">
            <a:extLst>
              <a:ext uri="{FF2B5EF4-FFF2-40B4-BE49-F238E27FC236}">
                <a16:creationId xmlns:a16="http://schemas.microsoft.com/office/drawing/2014/main" id="{595A5EDE-2494-0445-A11F-6A902AFAC864}"/>
              </a:ext>
            </a:extLst>
          </p:cNvPr>
          <p:cNvSpPr>
            <a:spLocks noGrp="1"/>
          </p:cNvSpPr>
          <p:nvPr>
            <p:ph idx="1"/>
          </p:nvPr>
        </p:nvSpPr>
        <p:spPr/>
        <p:txBody>
          <a:bodyPr>
            <a:normAutofit fontScale="92500" lnSpcReduction="10000"/>
          </a:bodyPr>
          <a:lstStyle/>
          <a:p>
            <a:r>
              <a:rPr lang="en-US" dirty="0"/>
              <a:t>Based on these findings, we recommend insurance companies, hospitals, and medical professionals look to diabetes patients' number of inpatient admissions over the previous year, discharge disposition id, total number of hospital visits in the previous year, and number of days spent in the hospital in the observed encounter to predict likelihood of hospital readmission within 30 days.</a:t>
            </a:r>
          </a:p>
          <a:p>
            <a:r>
              <a:rPr lang="en-US" dirty="0"/>
              <a:t>Next steps:</a:t>
            </a:r>
          </a:p>
          <a:p>
            <a:pPr lvl="1"/>
            <a:r>
              <a:rPr lang="en-US" dirty="0"/>
              <a:t>Create a multi-class classification model to predict likelihood of hospital readmission at different intervals above 30 days.</a:t>
            </a:r>
          </a:p>
          <a:p>
            <a:pPr lvl="1"/>
            <a:r>
              <a:rPr lang="en-US" dirty="0"/>
              <a:t>Incorporate patient weight data, which was omitted here due to lack of data.</a:t>
            </a:r>
          </a:p>
          <a:p>
            <a:pPr lvl="1"/>
            <a:r>
              <a:rPr lang="en-US" dirty="0"/>
              <a:t>Conduct more recent research as modern medical innovation and technology may yield different results.</a:t>
            </a:r>
          </a:p>
          <a:p>
            <a:pPr lvl="1"/>
            <a:r>
              <a:rPr lang="en-US" dirty="0"/>
              <a:t>Use neural networks to improve model accuracy and recall.</a:t>
            </a:r>
          </a:p>
          <a:p>
            <a:pPr lvl="1"/>
            <a:endParaRPr lang="en-US" dirty="0"/>
          </a:p>
        </p:txBody>
      </p:sp>
    </p:spTree>
    <p:extLst>
      <p:ext uri="{BB962C8B-B14F-4D97-AF65-F5344CB8AC3E}">
        <p14:creationId xmlns:p14="http://schemas.microsoft.com/office/powerpoint/2010/main" val="367476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524E-882B-A141-9BE2-94C0849F3B8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388DA7C-C791-AA49-9553-1104959FB669}"/>
              </a:ext>
            </a:extLst>
          </p:cNvPr>
          <p:cNvSpPr>
            <a:spLocks noGrp="1"/>
          </p:cNvSpPr>
          <p:nvPr>
            <p:ph idx="1"/>
          </p:nvPr>
        </p:nvSpPr>
        <p:spPr/>
        <p:txBody>
          <a:bodyPr>
            <a:normAutofit fontScale="85000" lnSpcReduction="10000"/>
          </a:bodyPr>
          <a:lstStyle/>
          <a:p>
            <a:r>
              <a:rPr lang="en-US" dirty="0"/>
              <a:t>An </a:t>
            </a:r>
            <a:r>
              <a:rPr lang="en-US" dirty="0" err="1"/>
              <a:t>XGBoost</a:t>
            </a:r>
            <a:r>
              <a:rPr lang="en-US" dirty="0"/>
              <a:t> model successfully predicted hospital readmission for diabetes patients with 62.36% accuracy and 62.12% recall for 22,714 hospital encounters recorded over 10 years.</a:t>
            </a:r>
          </a:p>
          <a:p>
            <a:r>
              <a:rPr lang="en-US" dirty="0"/>
              <a:t>Of the features used to build this model, the following held the most predictive power:</a:t>
            </a:r>
          </a:p>
          <a:p>
            <a:pPr lvl="1"/>
            <a:r>
              <a:rPr lang="en-US" dirty="0"/>
              <a:t>Number of inpatient admissions over the previous year</a:t>
            </a:r>
          </a:p>
          <a:p>
            <a:pPr lvl="1"/>
            <a:r>
              <a:rPr lang="en-US" dirty="0"/>
              <a:t>Discharge disposition id</a:t>
            </a:r>
          </a:p>
          <a:p>
            <a:pPr lvl="1"/>
            <a:r>
              <a:rPr lang="en-US" dirty="0"/>
              <a:t>Total number of hospital visits in the previous year</a:t>
            </a:r>
          </a:p>
          <a:p>
            <a:pPr lvl="1"/>
            <a:r>
              <a:rPr lang="en-US" dirty="0"/>
              <a:t>Number of days spent in the hospital in the observed encounter</a:t>
            </a:r>
          </a:p>
          <a:p>
            <a:r>
              <a:rPr lang="en-US" dirty="0"/>
              <a:t>We recommend insurance companies, hospitals, and medical professionals look to these features when predicting likelihood of readmission for diabetes patients.</a:t>
            </a:r>
            <a:br>
              <a:rPr lang="en-US" dirty="0"/>
            </a:br>
            <a:endParaRPr lang="en-US" dirty="0"/>
          </a:p>
        </p:txBody>
      </p:sp>
    </p:spTree>
    <p:extLst>
      <p:ext uri="{BB962C8B-B14F-4D97-AF65-F5344CB8AC3E}">
        <p14:creationId xmlns:p14="http://schemas.microsoft.com/office/powerpoint/2010/main" val="187389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AA8C-F363-2647-8A32-BB0E3C9AF66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52694E6-A852-1747-81A8-2F90F79BC2C2}"/>
              </a:ext>
            </a:extLst>
          </p:cNvPr>
          <p:cNvSpPr>
            <a:spLocks noGrp="1"/>
          </p:cNvSpPr>
          <p:nvPr>
            <p:ph idx="1"/>
          </p:nvPr>
        </p:nvSpPr>
        <p:spPr/>
        <p:txBody>
          <a:bodyPr/>
          <a:lstStyle/>
          <a:p>
            <a:r>
              <a:rPr lang="en-US" dirty="0"/>
              <a:t>Any questions?</a:t>
            </a:r>
          </a:p>
        </p:txBody>
      </p:sp>
    </p:spTree>
    <p:extLst>
      <p:ext uri="{BB962C8B-B14F-4D97-AF65-F5344CB8AC3E}">
        <p14:creationId xmlns:p14="http://schemas.microsoft.com/office/powerpoint/2010/main" val="460319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{1CF27173-613F-FD45-9FDD-8A3EB291575B}tf10001076</Template>
  <TotalTime>728</TotalTime>
  <Words>531</Words>
  <Application>Microsoft Macintosh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Readmission Predictions for Diabetes Patients</vt:lpstr>
      <vt:lpstr>Overview, Business Problem</vt:lpstr>
      <vt:lpstr>Data</vt:lpstr>
      <vt:lpstr>Methods</vt:lpstr>
      <vt:lpstr>Results</vt:lpstr>
      <vt:lpstr>Results</vt:lpstr>
      <vt:lpstr>Recommendations, Next Steps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Davida Rosenstrauch</dc:creator>
  <cp:lastModifiedBy>Davida Rosenstrauch</cp:lastModifiedBy>
  <cp:revision>20</cp:revision>
  <dcterms:created xsi:type="dcterms:W3CDTF">2021-01-08T06:15:33Z</dcterms:created>
  <dcterms:modified xsi:type="dcterms:W3CDTF">2021-01-08T18:23:56Z</dcterms:modified>
</cp:coreProperties>
</file>