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4"/>
  </p:sldMasterIdLst>
  <p:notesMasterIdLst>
    <p:notesMasterId r:id="rId5"/>
  </p:notesMasterIdLst>
  <p:sldIdLst>
    <p:sldId id="256" r:id="rId6"/>
  </p:sldIdLst>
  <p:sldSz cy="68580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1"/>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1"/>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3"/>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3"/>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3"/>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3"/>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218936" y="3740246"/>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a:off x="601195" y="3804452"/>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3"/>
          <p:cNvSpPr/>
          <p:nvPr/>
        </p:nvSpPr>
        <p:spPr>
          <a:xfrm>
            <a:off x="5050634"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3"/>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3"/>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3"/>
          <p:cNvSpPr txBox="1"/>
          <p:nvPr/>
        </p:nvSpPr>
        <p:spPr>
          <a:xfrm>
            <a:off x="143050" y="1917775"/>
            <a:ext cx="4324500" cy="1577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lang="en-AU" sz="1000"/>
              <a:t>Big Mountain resort, a ski resort located in Montana, have access to 105 trails and with spectacular views. Every year about 350,000 people ski or snowboard at Big Mountain. This mountain can accommodate skiers and riders of all levels and abilities. Big Mountain Resort has recently installed an additional chair lift to help increase the distribution of visitors across the mountain. This additional chair increases their operating costs by $1,540,000 this season.The business wants some guidance on how to</a:t>
            </a:r>
            <a:endParaRPr sz="1000"/>
          </a:p>
          <a:p>
            <a:pPr indent="0" lvl="0" marL="0" marR="0" rtl="0" algn="l">
              <a:lnSpc>
                <a:spcPct val="100000"/>
              </a:lnSpc>
              <a:spcBef>
                <a:spcPts val="0"/>
              </a:spcBef>
              <a:spcAft>
                <a:spcPts val="0"/>
              </a:spcAft>
              <a:buNone/>
            </a:pPr>
            <a:r>
              <a:rPr lang="en-AU" sz="1000"/>
              <a:t>select a better value for their ticket price. They are also considering a number of changes that they hope will either cut costs without undermining the ticket price or will support an even higher ticket price.</a:t>
            </a:r>
            <a:endParaRPr sz="1000"/>
          </a:p>
          <a:p>
            <a:pPr indent="0" lvl="0" marL="0" marR="0" rtl="0" algn="l">
              <a:lnSpc>
                <a:spcPct val="100000"/>
              </a:lnSpc>
              <a:spcBef>
                <a:spcPts val="0"/>
              </a:spcBef>
              <a:spcAft>
                <a:spcPts val="0"/>
              </a:spcAft>
              <a:buNone/>
            </a:pPr>
            <a:r>
              <a:t/>
            </a:r>
            <a:endParaRPr sz="700"/>
          </a:p>
          <a:p>
            <a:pPr indent="0" lvl="0" marL="0" marR="0" rtl="0" algn="l">
              <a:lnSpc>
                <a:spcPct val="100000"/>
              </a:lnSpc>
              <a:spcBef>
                <a:spcPts val="0"/>
              </a:spcBef>
              <a:spcAft>
                <a:spcPts val="0"/>
              </a:spcAft>
              <a:buClr>
                <a:srgbClr val="000000"/>
              </a:buClr>
              <a:buSzPts val="1070"/>
              <a:buFont typeface="Arial"/>
              <a:buNone/>
            </a:pPr>
            <a:r>
              <a:t/>
            </a:r>
            <a:endParaRPr sz="1000"/>
          </a:p>
        </p:txBody>
      </p:sp>
      <p:sp>
        <p:nvSpPr>
          <p:cNvPr id="35" name="Google Shape;35;p3"/>
          <p:cNvSpPr txBox="1"/>
          <p:nvPr/>
        </p:nvSpPr>
        <p:spPr>
          <a:xfrm>
            <a:off x="143050" y="4159550"/>
            <a:ext cx="4324500" cy="80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lang="en-AU" sz="1000"/>
              <a:t>Big Mountain Resort will select a better value for their ticket price after the new chair lift that </a:t>
            </a:r>
            <a:r>
              <a:rPr lang="en-AU" sz="1000"/>
              <a:t>increased</a:t>
            </a:r>
            <a:r>
              <a:rPr lang="en-AU" sz="1000"/>
              <a:t> the operational costs by $1,540,000.. Will either cut costs without undermining the ticket price or will support an even higher ticket price.</a:t>
            </a:r>
            <a:endParaRPr sz="1000" u="none" cap="none" strike="noStrike">
              <a:solidFill>
                <a:srgbClr val="000000"/>
              </a:solidFill>
            </a:endParaRPr>
          </a:p>
        </p:txBody>
      </p:sp>
      <p:sp>
        <p:nvSpPr>
          <p:cNvPr id="36" name="Google Shape;36;p3"/>
          <p:cNvSpPr txBox="1"/>
          <p:nvPr/>
        </p:nvSpPr>
        <p:spPr>
          <a:xfrm>
            <a:off x="186850" y="5184798"/>
            <a:ext cx="4324500" cy="108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lang="en-AU" sz="1000"/>
              <a:t>Big Mountain Resort will increase their ticket price of Montana to get have a positive balance after the </a:t>
            </a:r>
            <a:r>
              <a:rPr lang="en-AU" sz="1000"/>
              <a:t>increase</a:t>
            </a:r>
            <a:r>
              <a:rPr lang="en-AU" sz="1000"/>
              <a:t> of operating costs by $1,540,000, keep a support of the prices for the provided data</a:t>
            </a:r>
            <a:r>
              <a:rPr b="1" lang="en-AU" sz="1000"/>
              <a:t> in this season </a:t>
            </a:r>
            <a:r>
              <a:rPr lang="en-AU" sz="1000"/>
              <a:t>and make sure if the ticket price are capitalizing as much as it could</a:t>
            </a:r>
            <a:r>
              <a:rPr b="1" lang="en-AU" sz="1000"/>
              <a:t>.</a:t>
            </a:r>
            <a:r>
              <a:rPr lang="en-AU" sz="1000"/>
              <a:t> </a:t>
            </a:r>
            <a:endParaRPr b="0" i="0" sz="1000" u="none" cap="none" strike="noStrike">
              <a:solidFill>
                <a:srgbClr val="000000"/>
              </a:solidFill>
              <a:latin typeface="Arial"/>
              <a:ea typeface="Arial"/>
              <a:cs typeface="Arial"/>
              <a:sym typeface="Arial"/>
            </a:endParaRPr>
          </a:p>
        </p:txBody>
      </p:sp>
      <p:sp>
        <p:nvSpPr>
          <p:cNvPr id="37" name="Google Shape;37;p3"/>
          <p:cNvSpPr txBox="1"/>
          <p:nvPr/>
        </p:nvSpPr>
        <p:spPr>
          <a:xfrm>
            <a:off x="4558232" y="1963919"/>
            <a:ext cx="4324418" cy="1081065"/>
          </a:xfrm>
          <a:prstGeom prst="rect">
            <a:avLst/>
          </a:prstGeom>
          <a:noFill/>
          <a:ln>
            <a:noFill/>
          </a:ln>
        </p:spPr>
        <p:txBody>
          <a:bodyPr anchorCtr="0" anchor="t" bIns="45700" lIns="91425" spcFirstLastPara="1" rIns="91425" wrap="square" tIns="45700">
            <a:noAutofit/>
          </a:bodyPr>
          <a:lstStyle/>
          <a:p>
            <a:pPr indent="-292100" lvl="0" marL="457200" marR="0" rtl="0" algn="l">
              <a:lnSpc>
                <a:spcPct val="100000"/>
              </a:lnSpc>
              <a:spcBef>
                <a:spcPts val="0"/>
              </a:spcBef>
              <a:spcAft>
                <a:spcPts val="0"/>
              </a:spcAft>
              <a:buClr>
                <a:srgbClr val="000000"/>
              </a:buClr>
              <a:buSzPts val="1000"/>
              <a:buChar char="●"/>
            </a:pPr>
            <a:r>
              <a:rPr lang="en-AU" sz="1000"/>
              <a:t>The new chair lifter can increase their operational costs around this season.</a:t>
            </a:r>
            <a:endParaRPr sz="1000"/>
          </a:p>
          <a:p>
            <a:pPr indent="-292100" lvl="0" marL="457200" marR="0" rtl="0" algn="l">
              <a:lnSpc>
                <a:spcPct val="100000"/>
              </a:lnSpc>
              <a:spcBef>
                <a:spcPts val="0"/>
              </a:spcBef>
              <a:spcAft>
                <a:spcPts val="0"/>
              </a:spcAft>
              <a:buClr>
                <a:srgbClr val="000000"/>
              </a:buClr>
              <a:buSzPts val="1000"/>
              <a:buChar char="●"/>
            </a:pPr>
            <a:r>
              <a:rPr lang="en-AU" sz="1000"/>
              <a:t>Raising prices can reduce ticket sales if prices rise sharply.</a:t>
            </a:r>
            <a:endParaRPr sz="1000"/>
          </a:p>
          <a:p>
            <a:pPr indent="-292100" lvl="0" marL="457200" marR="0" rtl="0" algn="l">
              <a:lnSpc>
                <a:spcPct val="100000"/>
              </a:lnSpc>
              <a:spcBef>
                <a:spcPts val="0"/>
              </a:spcBef>
              <a:spcAft>
                <a:spcPts val="0"/>
              </a:spcAft>
              <a:buSzPts val="1000"/>
              <a:buChar char="●"/>
            </a:pPr>
            <a:r>
              <a:rPr lang="en-AU" sz="1000"/>
              <a:t>Cut the costs can undermining the ticket price.</a:t>
            </a:r>
            <a:endParaRPr sz="1000"/>
          </a:p>
        </p:txBody>
      </p:sp>
      <p:sp>
        <p:nvSpPr>
          <p:cNvPr id="38" name="Google Shape;38;p3"/>
          <p:cNvSpPr txBox="1"/>
          <p:nvPr/>
        </p:nvSpPr>
        <p:spPr>
          <a:xfrm>
            <a:off x="4590928" y="5085174"/>
            <a:ext cx="4324418" cy="1081065"/>
          </a:xfrm>
          <a:prstGeom prst="rect">
            <a:avLst/>
          </a:prstGeom>
          <a:noFill/>
          <a:ln>
            <a:noFill/>
          </a:ln>
        </p:spPr>
        <p:txBody>
          <a:bodyPr anchorCtr="0" anchor="t" bIns="45700" lIns="91425" spcFirstLastPara="1" rIns="91425" wrap="square" tIns="45700">
            <a:noAutofit/>
          </a:bodyPr>
          <a:lstStyle/>
          <a:p>
            <a:pPr indent="-292100" lvl="0" marL="457200" marR="0" rtl="0" algn="l">
              <a:lnSpc>
                <a:spcPct val="100000"/>
              </a:lnSpc>
              <a:spcBef>
                <a:spcPts val="0"/>
              </a:spcBef>
              <a:spcAft>
                <a:spcPts val="0"/>
              </a:spcAft>
              <a:buSzPts val="1000"/>
              <a:buChar char="●"/>
            </a:pPr>
            <a:r>
              <a:rPr lang="en-AU" sz="1000"/>
              <a:t>CSV file provided by the database manager.</a:t>
            </a:r>
            <a:endParaRPr i="0" sz="1000" u="none" cap="none" strike="noStrike">
              <a:solidFill>
                <a:srgbClr val="000000"/>
              </a:solidFill>
            </a:endParaRPr>
          </a:p>
        </p:txBody>
      </p:sp>
      <p:sp>
        <p:nvSpPr>
          <p:cNvPr id="39" name="Google Shape;39;p3"/>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3"/>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3"/>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3"/>
          <p:cNvSpPr/>
          <p:nvPr/>
        </p:nvSpPr>
        <p:spPr>
          <a:xfrm>
            <a:off x="121750" y="116631"/>
            <a:ext cx="7724912" cy="1137079"/>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3"/>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3"/>
          <p:cNvSpPr txBox="1"/>
          <p:nvPr/>
        </p:nvSpPr>
        <p:spPr>
          <a:xfrm>
            <a:off x="4607126" y="3547600"/>
            <a:ext cx="4324418" cy="1081065"/>
          </a:xfrm>
          <a:prstGeom prst="rect">
            <a:avLst/>
          </a:prstGeom>
          <a:noFill/>
          <a:ln>
            <a:noFill/>
          </a:ln>
        </p:spPr>
        <p:txBody>
          <a:bodyPr anchorCtr="0" anchor="t" bIns="45700" lIns="91425" spcFirstLastPara="1" rIns="91425" wrap="square" tIns="45700">
            <a:noAutofit/>
          </a:bodyPr>
          <a:lstStyle/>
          <a:p>
            <a:pPr indent="-292100" lvl="0" marL="457200" marR="0" rtl="0" algn="l">
              <a:lnSpc>
                <a:spcPct val="100000"/>
              </a:lnSpc>
              <a:spcBef>
                <a:spcPts val="0"/>
              </a:spcBef>
              <a:spcAft>
                <a:spcPts val="0"/>
              </a:spcAft>
              <a:buSzPts val="1000"/>
              <a:buChar char="●"/>
            </a:pPr>
            <a:r>
              <a:rPr lang="en-AU" sz="1000"/>
              <a:t>Jimmy Blackburn </a:t>
            </a:r>
            <a:r>
              <a:rPr lang="en-AU" sz="1000"/>
              <a:t>(Director of Operations).</a:t>
            </a:r>
            <a:endParaRPr sz="1000"/>
          </a:p>
          <a:p>
            <a:pPr indent="-292100" lvl="0" marL="457200" marR="0" rtl="0" algn="l">
              <a:lnSpc>
                <a:spcPct val="100000"/>
              </a:lnSpc>
              <a:spcBef>
                <a:spcPts val="0"/>
              </a:spcBef>
              <a:spcAft>
                <a:spcPts val="0"/>
              </a:spcAft>
              <a:buSzPts val="1000"/>
              <a:buChar char="●"/>
            </a:pPr>
            <a:r>
              <a:rPr lang="en-AU" sz="1000"/>
              <a:t>Alesha Eisen (Database Manager).</a:t>
            </a:r>
            <a:endParaRPr sz="1000"/>
          </a:p>
          <a:p>
            <a:pPr indent="0" lvl="0" marL="457200" marR="0" rtl="0" algn="l">
              <a:lnSpc>
                <a:spcPct val="100000"/>
              </a:lnSpc>
              <a:spcBef>
                <a:spcPts val="0"/>
              </a:spcBef>
              <a:spcAft>
                <a:spcPts val="0"/>
              </a:spcAft>
              <a:buNone/>
            </a:pPr>
            <a:r>
              <a:t/>
            </a:r>
            <a:endParaRPr sz="1000"/>
          </a:p>
        </p:txBody>
      </p:sp>
      <p:sp>
        <p:nvSpPr>
          <p:cNvPr id="48" name="Google Shape;48;p3"/>
          <p:cNvSpPr txBox="1"/>
          <p:nvPr/>
        </p:nvSpPr>
        <p:spPr>
          <a:xfrm>
            <a:off x="184150" y="540900"/>
            <a:ext cx="7662600" cy="712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How can Big Mountain Resort know if they are capitalizing as much as could basing of their pricing market and if not, how to do and have </a:t>
            </a:r>
            <a:r>
              <a:rPr b="1" lang="en-AU"/>
              <a:t>enough</a:t>
            </a:r>
            <a:r>
              <a:rPr b="1" lang="en-AU"/>
              <a:t> incomes to the operational cost of the new chair lift ?</a:t>
            </a:r>
            <a:endParaRPr b="1"/>
          </a:p>
          <a:p>
            <a:pPr indent="0" lvl="0" marL="0" marR="0" rtl="0" algn="l">
              <a:lnSpc>
                <a:spcPct val="100000"/>
              </a:lnSpc>
              <a:spcBef>
                <a:spcPts val="0"/>
              </a:spcBef>
              <a:spcAft>
                <a:spcPts val="0"/>
              </a:spcAft>
              <a:buClr>
                <a:srgbClr val="000000"/>
              </a:buClr>
              <a:buSzPts val="1400"/>
              <a:buFont typeface="Arial"/>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