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96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Data%20Immersion\Task%203.1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Data%20Immersion\Task%203.1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Data%20Immersion\Task%203.10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Data%20Immersion\Task%203.10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%20Analytics\Achievement%203\Task%203.1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Data%20Analytics\Achievement%203\Task%203.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'HighestLowest Gross'!$B$1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tint val="98000"/>
                    <a:lumMod val="114000"/>
                  </a:schemeClr>
                </a:gs>
                <a:gs pos="100000">
                  <a:schemeClr val="dk1">
                    <a:tint val="885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'HighestLowest Gross'!$A$2:$A$11</c:f>
              <c:strCache>
                <c:ptCount val="10"/>
                <c:pt idx="0">
                  <c:v>Telegraph Voyage</c:v>
                </c:pt>
                <c:pt idx="1">
                  <c:v>Zorro Ark</c:v>
                </c:pt>
                <c:pt idx="2">
                  <c:v>Wife Turn</c:v>
                </c:pt>
                <c:pt idx="3">
                  <c:v>Innocent Usual</c:v>
                </c:pt>
                <c:pt idx="4">
                  <c:v>Hustler Party</c:v>
                </c:pt>
                <c:pt idx="5">
                  <c:v>Saturday Lambs</c:v>
                </c:pt>
                <c:pt idx="6">
                  <c:v>Titans Jerk</c:v>
                </c:pt>
                <c:pt idx="7">
                  <c:v>Harry Idaho</c:v>
                </c:pt>
                <c:pt idx="8">
                  <c:v>Torque Bound</c:v>
                </c:pt>
                <c:pt idx="9">
                  <c:v>Dogma Family</c:v>
                </c:pt>
              </c:strCache>
            </c:strRef>
          </c:cat>
          <c:val>
            <c:numRef>
              <c:f>'HighestLowest Gross'!$B$2:$B$11</c:f>
              <c:numCache>
                <c:formatCode>General</c:formatCode>
                <c:ptCount val="10"/>
                <c:pt idx="0">
                  <c:v>215.75</c:v>
                </c:pt>
                <c:pt idx="1">
                  <c:v>199.72</c:v>
                </c:pt>
                <c:pt idx="2">
                  <c:v>198.73</c:v>
                </c:pt>
                <c:pt idx="3">
                  <c:v>191.74</c:v>
                </c:pt>
                <c:pt idx="4">
                  <c:v>190.78</c:v>
                </c:pt>
                <c:pt idx="5">
                  <c:v>190.74</c:v>
                </c:pt>
                <c:pt idx="6">
                  <c:v>186.73</c:v>
                </c:pt>
                <c:pt idx="7">
                  <c:v>177.73</c:v>
                </c:pt>
                <c:pt idx="8">
                  <c:v>169.76</c:v>
                </c:pt>
                <c:pt idx="9">
                  <c:v>168.72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6-46A6-9E42-C97ACC252C8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56563184"/>
        <c:axId val="2056563664"/>
      </c:barChart>
      <c:catAx>
        <c:axId val="205656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563664"/>
        <c:crosses val="autoZero"/>
        <c:auto val="1"/>
        <c:lblAlgn val="ctr"/>
        <c:lblOffset val="100"/>
        <c:noMultiLvlLbl val="0"/>
      </c:catAx>
      <c:valAx>
        <c:axId val="205656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563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'HighestLowest Gross'!$B$23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dk1">
                <a:tint val="885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'HighestLowest Gross'!$A$24:$A$33</c:f>
              <c:strCache>
                <c:ptCount val="10"/>
                <c:pt idx="0">
                  <c:v>Texas Watch</c:v>
                </c:pt>
                <c:pt idx="1">
                  <c:v>Oklahoma Jumanji</c:v>
                </c:pt>
                <c:pt idx="2">
                  <c:v>Duffel Apocalypse</c:v>
                </c:pt>
                <c:pt idx="3">
                  <c:v>Freedom Cleopatra</c:v>
                </c:pt>
                <c:pt idx="4">
                  <c:v>Young Language</c:v>
                </c:pt>
                <c:pt idx="5">
                  <c:v>Rebel Airport</c:v>
                </c:pt>
                <c:pt idx="6">
                  <c:v>Cruelty Unforgiven</c:v>
                </c:pt>
                <c:pt idx="7">
                  <c:v>Treatment Jekyll</c:v>
                </c:pt>
                <c:pt idx="8">
                  <c:v>Lights Deer</c:v>
                </c:pt>
                <c:pt idx="9">
                  <c:v>Stallion Sundance</c:v>
                </c:pt>
              </c:strCache>
            </c:strRef>
          </c:cat>
          <c:val>
            <c:numRef>
              <c:f>'HighestLowest Gross'!$B$24:$B$33</c:f>
              <c:numCache>
                <c:formatCode>_("$"* #,##0.00_);_("$"* \(#,##0.00\);_("$"* "-"??_);_(@_)</c:formatCode>
                <c:ptCount val="10"/>
                <c:pt idx="0">
                  <c:v>5.94</c:v>
                </c:pt>
                <c:pt idx="1">
                  <c:v>5.94</c:v>
                </c:pt>
                <c:pt idx="2">
                  <c:v>5.94</c:v>
                </c:pt>
                <c:pt idx="3">
                  <c:v>5.95</c:v>
                </c:pt>
                <c:pt idx="4">
                  <c:v>6.93</c:v>
                </c:pt>
                <c:pt idx="5">
                  <c:v>6.93</c:v>
                </c:pt>
                <c:pt idx="6">
                  <c:v>6.94</c:v>
                </c:pt>
                <c:pt idx="7">
                  <c:v>6.94</c:v>
                </c:pt>
                <c:pt idx="8">
                  <c:v>7.93</c:v>
                </c:pt>
                <c:pt idx="9">
                  <c:v>7.94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9F-4E53-A718-177B40F4CA1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69126128"/>
        <c:axId val="869117968"/>
      </c:barChart>
      <c:catAx>
        <c:axId val="86912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117968"/>
        <c:crosses val="autoZero"/>
        <c:auto val="1"/>
        <c:lblAlgn val="ctr"/>
        <c:lblOffset val="100"/>
        <c:noMultiLvlLbl val="0"/>
      </c:catAx>
      <c:valAx>
        <c:axId val="8691179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1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 Rental By Genre'!$B$1</c:f>
              <c:strCache>
                <c:ptCount val="1"/>
                <c:pt idx="0">
                  <c:v>Average Rental Duration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'AVG Rental By Genre'!$A$2:$A$18</c:f>
              <c:strCache>
                <c:ptCount val="17"/>
                <c:pt idx="0">
                  <c:v>Thriller</c:v>
                </c:pt>
                <c:pt idx="1">
                  <c:v>Travel</c:v>
                </c:pt>
                <c:pt idx="2">
                  <c:v>Music</c:v>
                </c:pt>
                <c:pt idx="3">
                  <c:v>Family</c:v>
                </c:pt>
                <c:pt idx="4">
                  <c:v>Foreign</c:v>
                </c:pt>
                <c:pt idx="5">
                  <c:v>Drama</c:v>
                </c:pt>
                <c:pt idx="6">
                  <c:v>Classics</c:v>
                </c:pt>
                <c:pt idx="7">
                  <c:v>Games</c:v>
                </c:pt>
                <c:pt idx="8">
                  <c:v>Children</c:v>
                </c:pt>
                <c:pt idx="9">
                  <c:v>Action</c:v>
                </c:pt>
                <c:pt idx="10">
                  <c:v>Comedy</c:v>
                </c:pt>
                <c:pt idx="11">
                  <c:v>Animation</c:v>
                </c:pt>
                <c:pt idx="12">
                  <c:v>Sci-Fi</c:v>
                </c:pt>
                <c:pt idx="13">
                  <c:v>Horror</c:v>
                </c:pt>
                <c:pt idx="14">
                  <c:v>Documentary</c:v>
                </c:pt>
                <c:pt idx="15">
                  <c:v>New</c:v>
                </c:pt>
                <c:pt idx="16">
                  <c:v>Sports</c:v>
                </c:pt>
              </c:strCache>
            </c:strRef>
          </c:cat>
          <c:val>
            <c:numRef>
              <c:f>'AVG Rental By Genre'!$B$2:$B$18</c:f>
              <c:numCache>
                <c:formatCode>0.0</c:formatCode>
                <c:ptCount val="17"/>
                <c:pt idx="0">
                  <c:v>6</c:v>
                </c:pt>
                <c:pt idx="1">
                  <c:v>5.3508771929824501</c:v>
                </c:pt>
                <c:pt idx="2">
                  <c:v>5.23529411764705</c:v>
                </c:pt>
                <c:pt idx="3">
                  <c:v>5.1617647058823497</c:v>
                </c:pt>
                <c:pt idx="4">
                  <c:v>5.10958904109589</c:v>
                </c:pt>
                <c:pt idx="5">
                  <c:v>5.0806451612903203</c:v>
                </c:pt>
                <c:pt idx="6">
                  <c:v>5.0701754385964897</c:v>
                </c:pt>
                <c:pt idx="7">
                  <c:v>5.0655737704917998</c:v>
                </c:pt>
                <c:pt idx="8">
                  <c:v>5.0333333333333297</c:v>
                </c:pt>
                <c:pt idx="9">
                  <c:v>4.953125</c:v>
                </c:pt>
                <c:pt idx="10">
                  <c:v>4.9310344827586201</c:v>
                </c:pt>
                <c:pt idx="11">
                  <c:v>4.89393939393939</c:v>
                </c:pt>
                <c:pt idx="12">
                  <c:v>4.8852459016393404</c:v>
                </c:pt>
                <c:pt idx="13">
                  <c:v>4.8571428571428497</c:v>
                </c:pt>
                <c:pt idx="14">
                  <c:v>4.7647058823529402</c:v>
                </c:pt>
                <c:pt idx="15">
                  <c:v>4.7460317460317398</c:v>
                </c:pt>
                <c:pt idx="16">
                  <c:v>4.7162162162162096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FA-41CA-B470-026D772A80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60543424"/>
        <c:axId val="2060518464"/>
      </c:barChart>
      <c:catAx>
        <c:axId val="2060543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layout>
            <c:manualLayout>
              <c:xMode val="edge"/>
              <c:yMode val="edge"/>
              <c:x val="0.49176968503937007"/>
              <c:y val="0.864791484397783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518464"/>
        <c:crosses val="autoZero"/>
        <c:auto val="1"/>
        <c:lblAlgn val="ctr"/>
        <c:lblOffset val="100"/>
        <c:noMultiLvlLbl val="0"/>
      </c:catAx>
      <c:valAx>
        <c:axId val="206051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 Rented</a:t>
                </a:r>
              </a:p>
            </c:rich>
          </c:tx>
          <c:layout>
            <c:manualLayout>
              <c:xMode val="edge"/>
              <c:yMode val="edge"/>
              <c:x val="9.9324592769169644E-3"/>
              <c:y val="0.363089244991916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543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'Rentals by Genre'!$B$1</c:f>
              <c:strCache>
                <c:ptCount val="1"/>
                <c:pt idx="0">
                  <c:v>Total 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Lbl>
              <c:idx val="0"/>
              <c:layout>
                <c:manualLayout>
                  <c:x val="-2.1577005572049513E-3"/>
                  <c:y val="-0.26332505848002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BC2-4BB6-B3BD-7F037B1C958B}"/>
                </c:ext>
              </c:extLst>
            </c:dLbl>
            <c:dLbl>
              <c:idx val="1"/>
              <c:layout>
                <c:manualLayout>
                  <c:x val="0"/>
                  <c:y val="-0.2393864168000256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BC2-4BB6-B3BD-7F037B1C958B}"/>
                </c:ext>
              </c:extLst>
            </c:dLbl>
            <c:dLbl>
              <c:idx val="2"/>
              <c:layout>
                <c:manualLayout>
                  <c:x val="-3.9557386578451764E-17"/>
                  <c:y val="-0.2792841529333632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BC2-4BB6-B3BD-7F037B1C958B}"/>
                </c:ext>
              </c:extLst>
            </c:dLbl>
            <c:dLbl>
              <c:idx val="3"/>
              <c:layout>
                <c:manualLayout>
                  <c:x val="-1.0788502786024659E-3"/>
                  <c:y val="-0.2260871714222464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BC2-4BB6-B3BD-7F037B1C958B}"/>
                </c:ext>
              </c:extLst>
            </c:dLbl>
            <c:dLbl>
              <c:idx val="4"/>
              <c:layout>
                <c:manualLayout>
                  <c:x val="-3.9557386578451764E-17"/>
                  <c:y val="-0.2713046057066957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BC2-4BB6-B3BD-7F037B1C958B}"/>
                </c:ext>
              </c:extLst>
            </c:dLbl>
            <c:dLbl>
              <c:idx val="5"/>
              <c:layout>
                <c:manualLayout>
                  <c:x val="-1.0788502786024659E-3"/>
                  <c:y val="-0.22076747327113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BC2-4BB6-B3BD-7F037B1C958B}"/>
                </c:ext>
              </c:extLst>
            </c:dLbl>
            <c:dLbl>
              <c:idx val="6"/>
              <c:layout>
                <c:manualLayout>
                  <c:x val="2.1577005572049317E-3"/>
                  <c:y val="-0.2659849075555840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BC2-4BB6-B3BD-7F037B1C958B}"/>
                </c:ext>
              </c:extLst>
            </c:dLbl>
            <c:dLbl>
              <c:idx val="7"/>
              <c:layout>
                <c:manualLayout>
                  <c:x val="-7.5519519502172611E-3"/>
                  <c:y val="-0.2207674732711347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BC2-4BB6-B3BD-7F037B1C958B}"/>
                </c:ext>
              </c:extLst>
            </c:dLbl>
            <c:dLbl>
              <c:idx val="8"/>
              <c:layout>
                <c:manualLayout>
                  <c:x val="-4.3154011144099424E-3"/>
                  <c:y val="-0.2580053603289165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BC2-4BB6-B3BD-7F037B1C958B}"/>
                </c:ext>
              </c:extLst>
            </c:dLbl>
            <c:dLbl>
              <c:idx val="9"/>
              <c:layout>
                <c:manualLayout>
                  <c:x val="-4.3154011144098635E-3"/>
                  <c:y val="-0.2154477751200230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BC2-4BB6-B3BD-7F037B1C958B}"/>
                </c:ext>
              </c:extLst>
            </c:dLbl>
            <c:dLbl>
              <c:idx val="10"/>
              <c:layout>
                <c:manualLayout>
                  <c:x val="-2.1577005572049317E-3"/>
                  <c:y val="-0.2447061149511373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BC2-4BB6-B3BD-7F037B1C958B}"/>
                </c:ext>
              </c:extLst>
            </c:dLbl>
            <c:dLbl>
              <c:idx val="11"/>
              <c:layout>
                <c:manualLayout>
                  <c:x val="-2.1577005572050107E-3"/>
                  <c:y val="-0.2021485297422439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BC2-4BB6-B3BD-7F037B1C958B}"/>
                </c:ext>
              </c:extLst>
            </c:dLbl>
            <c:dLbl>
              <c:idx val="12"/>
              <c:layout>
                <c:manualLayout>
                  <c:x val="-4.3154011144098635E-3"/>
                  <c:y val="-0.1675704917600179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BC2-4BB6-B3BD-7F037B1C958B}"/>
                </c:ext>
              </c:extLst>
            </c:dLbl>
            <c:dLbl>
              <c:idx val="13"/>
              <c:layout>
                <c:manualLayout>
                  <c:x val="-6.4731016716147952E-3"/>
                  <c:y val="-0.231406869573358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BC2-4BB6-B3BD-7F037B1C958B}"/>
                </c:ext>
              </c:extLst>
            </c:dLbl>
            <c:dLbl>
              <c:idx val="14"/>
              <c:layout>
                <c:manualLayout>
                  <c:x val="5.6777856635911996E-3"/>
                  <c:y val="-0.1816118264096009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C2-4BB6-B3BD-7F037B1C958B}"/>
                </c:ext>
              </c:extLst>
            </c:dLbl>
            <c:dLbl>
              <c:idx val="15"/>
              <c:layout>
                <c:manualLayout>
                  <c:x val="-1.0409153469154742E-16"/>
                  <c:y val="-0.1604237799951475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C2-4BB6-B3BD-7F037B1C958B}"/>
                </c:ext>
              </c:extLst>
            </c:dLbl>
            <c:dLbl>
              <c:idx val="16"/>
              <c:layout>
                <c:manualLayout>
                  <c:x val="0"/>
                  <c:y val="-4.42966755760848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BC2-4BB6-B3BD-7F037B1C95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'Rentals by Genre'!$A$2:$A$18</c:f>
              <c:strCache>
                <c:ptCount val="17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Classics</c:v>
                </c:pt>
                <c:pt idx="13">
                  <c:v>Children</c:v>
                </c:pt>
                <c:pt idx="14">
                  <c:v>Travel</c:v>
                </c:pt>
                <c:pt idx="15">
                  <c:v>Music</c:v>
                </c:pt>
                <c:pt idx="16">
                  <c:v>Thriller</c:v>
                </c:pt>
              </c:strCache>
            </c:strRef>
          </c:cat>
          <c:val>
            <c:numRef>
              <c:f>'Rentals by Genre'!$B$2:$B$18</c:f>
              <c:numCache>
                <c:formatCode>_("$"* #,##0.00_);_("$"* \(#,##0.00\);_("$"* "-"??_);_(@_)</c:formatCode>
                <c:ptCount val="17"/>
                <c:pt idx="0">
                  <c:v>4892.1899999999996</c:v>
                </c:pt>
                <c:pt idx="1">
                  <c:v>4336.01</c:v>
                </c:pt>
                <c:pt idx="2">
                  <c:v>4245.3100000000004</c:v>
                </c:pt>
                <c:pt idx="3">
                  <c:v>4118.46</c:v>
                </c:pt>
                <c:pt idx="4">
                  <c:v>4002.48</c:v>
                </c:pt>
                <c:pt idx="5">
                  <c:v>3966.38</c:v>
                </c:pt>
                <c:pt idx="6">
                  <c:v>3951.84</c:v>
                </c:pt>
                <c:pt idx="7">
                  <c:v>3934.47</c:v>
                </c:pt>
                <c:pt idx="8">
                  <c:v>3922.18</c:v>
                </c:pt>
                <c:pt idx="9">
                  <c:v>3782.26</c:v>
                </c:pt>
                <c:pt idx="10">
                  <c:v>3749.65</c:v>
                </c:pt>
                <c:pt idx="11">
                  <c:v>3401.27</c:v>
                </c:pt>
                <c:pt idx="12">
                  <c:v>3353.38</c:v>
                </c:pt>
                <c:pt idx="13">
                  <c:v>3309.39</c:v>
                </c:pt>
                <c:pt idx="14">
                  <c:v>3227.36</c:v>
                </c:pt>
                <c:pt idx="15">
                  <c:v>3071.52</c:v>
                </c:pt>
                <c:pt idx="16">
                  <c:v>47.89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C2-4BB6-B3BD-7F037B1C95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60503584"/>
        <c:axId val="2060505024"/>
      </c:barChart>
      <c:catAx>
        <c:axId val="2060503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505024"/>
        <c:crosses val="autoZero"/>
        <c:auto val="1"/>
        <c:lblAlgn val="ctr"/>
        <c:lblOffset val="100"/>
        <c:noMultiLvlLbl val="0"/>
      </c:catAx>
      <c:valAx>
        <c:axId val="206050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05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Top 10 Countries with Highest Customer Lifetime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dk1">
                    <a:tint val="88500"/>
                    <a:tint val="98000"/>
                    <a:lumMod val="114000"/>
                  </a:schemeClr>
                </a:gs>
                <a:gs pos="100000">
                  <a:schemeClr val="dk1">
                    <a:tint val="885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'Top Customers Lifetime Value'!$A$2:$A$11</c:f>
              <c:strCache>
                <c:ptCount val="10"/>
                <c:pt idx="0">
                  <c:v>India</c:v>
                </c:pt>
                <c:pt idx="1">
                  <c:v>China</c:v>
                </c:pt>
                <c:pt idx="2">
                  <c:v>United States</c:v>
                </c:pt>
                <c:pt idx="3">
                  <c:v>Japan</c:v>
                </c:pt>
                <c:pt idx="4">
                  <c:v>Mexico</c:v>
                </c:pt>
                <c:pt idx="5">
                  <c:v>Brazil</c:v>
                </c:pt>
                <c:pt idx="6">
                  <c:v>Russian Federation</c:v>
                </c:pt>
                <c:pt idx="7">
                  <c:v>Philippines</c:v>
                </c:pt>
                <c:pt idx="8">
                  <c:v>Turkey</c:v>
                </c:pt>
                <c:pt idx="9">
                  <c:v>Indonesia</c:v>
                </c:pt>
              </c:strCache>
            </c:strRef>
          </c:cat>
          <c:val>
            <c:numRef>
              <c:f>'Top Customers Lifetime Value'!$B$2:$B$11</c:f>
              <c:numCache>
                <c:formatCode>General</c:formatCode>
                <c:ptCount val="10"/>
                <c:pt idx="0">
                  <c:v>6034.78</c:v>
                </c:pt>
                <c:pt idx="1">
                  <c:v>5251.03</c:v>
                </c:pt>
                <c:pt idx="2">
                  <c:v>3685.31</c:v>
                </c:pt>
                <c:pt idx="3">
                  <c:v>3122.51</c:v>
                </c:pt>
                <c:pt idx="4">
                  <c:v>2984.82</c:v>
                </c:pt>
                <c:pt idx="5">
                  <c:v>2919.19</c:v>
                </c:pt>
                <c:pt idx="6">
                  <c:v>2765.62</c:v>
                </c:pt>
                <c:pt idx="7">
                  <c:v>2219.6999999999998</c:v>
                </c:pt>
                <c:pt idx="8">
                  <c:v>1498.49</c:v>
                </c:pt>
                <c:pt idx="9">
                  <c:v>1352.69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7-4268-A46F-C44B5071F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862266416"/>
        <c:axId val="862277232"/>
      </c:barChart>
      <c:catAx>
        <c:axId val="8622664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277232"/>
        <c:crosses val="autoZero"/>
        <c:auto val="1"/>
        <c:lblAlgn val="ctr"/>
        <c:lblOffset val="100"/>
        <c:noMultiLvlLbl val="0"/>
      </c:catAx>
      <c:valAx>
        <c:axId val="86227723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Payment in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266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'Customers top lifetime value'!$C$25:$C$29</cx:f>
        <cx:lvl ptCount="5">
          <cx:pt idx="0">Asia</cx:pt>
          <cx:pt idx="1">Europa</cx:pt>
          <cx:pt idx="2">South America</cx:pt>
          <cx:pt idx="3">North America</cx:pt>
          <cx:pt idx="4">Africa</cx:pt>
        </cx:lvl>
      </cx:strDim>
      <cx:numDim type="size">
        <cx:f>'Customers top lifetime value'!$D$25:$D$29</cx:f>
        <cx:lvl ptCount="5" formatCode="Standard">
          <cx:pt idx="0">24954.329999999998</cx:pt>
          <cx:pt idx="1">3131.6199999999999</cx:pt>
          <cx:pt idx="2">4217.9899999999998</cx:pt>
          <cx:pt idx="3">6670.1300000000001</cx:pt>
          <cx:pt idx="4">1081.46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>
                <a:solidFill>
                  <a:schemeClr val="accent5"/>
                </a:solidFill>
              </a:defRPr>
            </a:pPr>
            <a:r>
              <a:rPr lang="de-DE" sz="1200" dirty="0">
                <a:solidFill>
                  <a:schemeClr val="accent6"/>
                </a:solidFill>
              </a:rPr>
              <a:t>Revenue in $ </a:t>
            </a:r>
            <a:r>
              <a:rPr lang="de-DE" sz="1200" dirty="0" err="1">
                <a:solidFill>
                  <a:schemeClr val="accent6"/>
                </a:solidFill>
              </a:rPr>
              <a:t>by</a:t>
            </a:r>
            <a:r>
              <a:rPr lang="de-DE" sz="1200" dirty="0">
                <a:solidFill>
                  <a:schemeClr val="accent6"/>
                </a:solidFill>
              </a:rPr>
              <a:t> </a:t>
            </a:r>
            <a:r>
              <a:rPr lang="de-DE" sz="1200" dirty="0" err="1">
                <a:solidFill>
                  <a:schemeClr val="accent6"/>
                </a:solidFill>
              </a:rPr>
              <a:t>Geographical</a:t>
            </a:r>
            <a:r>
              <a:rPr lang="de-DE" sz="1200" dirty="0">
                <a:solidFill>
                  <a:schemeClr val="accent6"/>
                </a:solidFill>
              </a:rPr>
              <a:t> Region</a:t>
            </a:r>
          </a:p>
        </cx:rich>
      </cx:tx>
    </cx:title>
    <cx:plotArea>
      <cx:plotAreaRegion>
        <cx:series layoutId="treemap" uniqueId="{EB402F2A-AB7F-437D-BCE0-71B58CB7E197}">
          <cx:dataLabels>
            <cx:visibility seriesName="0" categoryName="1" value="1"/>
            <cx:separator>
</cx:separator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bg1"/>
    </cs:fontRef>
    <cs:defRPr sz="900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32B16-2364-4683-AFF2-AB15229D1C0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EC241-DB9E-4A98-89E3-2A57C7532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9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1fed2d86c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1fed2d86c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25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8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2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357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0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8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0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45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8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Google Shape;1384;p25">
            <a:extLst>
              <a:ext uri="{FF2B5EF4-FFF2-40B4-BE49-F238E27FC236}">
                <a16:creationId xmlns:a16="http://schemas.microsoft.com/office/drawing/2014/main" id="{636EC207-122E-023A-1C81-B932DA38626C}"/>
              </a:ext>
            </a:extLst>
          </p:cNvPr>
          <p:cNvSpPr txBox="1"/>
          <p:nvPr userDrawn="1"/>
        </p:nvSpPr>
        <p:spPr>
          <a:xfrm>
            <a:off x="5524744" y="1073468"/>
            <a:ext cx="3266432" cy="160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</a:p>
          <a:p>
            <a:pPr algn="just" defTabSz="914400">
              <a:buClr>
                <a:srgbClr val="000000"/>
              </a:buClr>
              <a:buSzPts val="1100"/>
              <a:buFont typeface="Arial"/>
              <a:buNone/>
            </a:pPr>
            <a:endParaRPr lang="en" kern="0" dirty="0">
              <a:solidFill>
                <a:srgbClr val="EFC570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algn="just" defTabSz="914400">
              <a:buClr>
                <a:srgbClr val="000000"/>
              </a:buClr>
              <a:buSzPts val="1100"/>
              <a:buFont typeface="Arial"/>
              <a:buNone/>
            </a:pPr>
            <a:endParaRPr kern="0" dirty="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3" name="Title 20">
            <a:extLst>
              <a:ext uri="{FF2B5EF4-FFF2-40B4-BE49-F238E27FC236}">
                <a16:creationId xmlns:a16="http://schemas.microsoft.com/office/drawing/2014/main" id="{4CAB1890-091A-DCA3-1A79-0036712D518C}"/>
              </a:ext>
            </a:extLst>
          </p:cNvPr>
          <p:cNvSpPr txBox="1">
            <a:spLocks/>
          </p:cNvSpPr>
          <p:nvPr userDrawn="1"/>
        </p:nvSpPr>
        <p:spPr>
          <a:xfrm>
            <a:off x="722400" y="540000"/>
            <a:ext cx="7708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Yeseva One"/>
              <a:buNone/>
              <a:defRPr sz="2800" b="1" i="0" u="none" strike="noStrike" cap="none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C570"/>
              </a:buClr>
              <a:buSzPts val="2800"/>
              <a:buFont typeface="Yeseva One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>
                <a:ln>
                  <a:noFill/>
                </a:ln>
                <a:solidFill>
                  <a:srgbClr val="EFC570"/>
                </a:solidFill>
                <a:effectLst/>
                <a:uLnTx/>
                <a:uFillTx/>
                <a:latin typeface="Yeseva One"/>
                <a:sym typeface="Yeseva One"/>
              </a:rPr>
              <a:t>3. Which countries are Rockbuster customers based in?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EFC570"/>
              </a:solidFill>
              <a:effectLst/>
              <a:uLnTx/>
              <a:uFillTx/>
              <a:latin typeface="Yeseva One"/>
              <a:sym typeface="Yeseva One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51844A74-AA29-9F3F-CC7F-351FB61F5C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63" y="1854555"/>
            <a:ext cx="5010694" cy="2922905"/>
          </a:xfrm>
          <a:prstGeom prst="rect">
            <a:avLst/>
          </a:prstGeom>
          <a:noFill/>
        </p:spPr>
      </p:pic>
      <p:graphicFrame>
        <p:nvGraphicFramePr>
          <p:cNvPr id="8" name="Tabelle 6">
            <a:extLst>
              <a:ext uri="{FF2B5EF4-FFF2-40B4-BE49-F238E27FC236}">
                <a16:creationId xmlns:a16="http://schemas.microsoft.com/office/drawing/2014/main" id="{C8EBF217-AC6E-E9B6-D138-E557D9A1364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8199862"/>
              </p:ext>
            </p:extLst>
          </p:nvPr>
        </p:nvGraphicFramePr>
        <p:xfrm>
          <a:off x="404950" y="2382875"/>
          <a:ext cx="2628900" cy="2394585"/>
        </p:xfrm>
        <a:graphic>
          <a:graphicData uri="http://schemas.openxmlformats.org/drawingml/2006/table">
            <a:tbl>
              <a:tblPr/>
              <a:tblGrid>
                <a:gridCol w="1195250">
                  <a:extLst>
                    <a:ext uri="{9D8B030D-6E8A-4147-A177-3AD203B41FA5}">
                      <a16:colId xmlns:a16="http://schemas.microsoft.com/office/drawing/2014/main" val="1272962687"/>
                    </a:ext>
                  </a:extLst>
                </a:gridCol>
                <a:gridCol w="1433650">
                  <a:extLst>
                    <a:ext uri="{9D8B030D-6E8A-4147-A177-3AD203B41FA5}">
                      <a16:colId xmlns:a16="http://schemas.microsoft.com/office/drawing/2014/main" val="1920329956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endParaRPr lang="de-DE" sz="11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u="none" strike="noStrike" dirty="0" err="1">
                          <a:solidFill>
                            <a:schemeClr val="accent6"/>
                          </a:solidFill>
                          <a:effectLst/>
                        </a:rPr>
                        <a:t>India</a:t>
                      </a:r>
                      <a:endParaRPr lang="de-DE" sz="1100" u="none" strike="noStrike" dirty="0">
                        <a:solidFill>
                          <a:schemeClr val="accent6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de-DE" sz="11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60</a:t>
                      </a:r>
                    </a:p>
                    <a:p>
                      <a:pPr algn="l" fontAlgn="b"/>
                      <a:endParaRPr lang="de-DE" sz="11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11320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endParaRPr lang="de-DE" sz="11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China</a:t>
                      </a:r>
                    </a:p>
                    <a:p>
                      <a:pPr algn="l" fontAlgn="b"/>
                      <a:r>
                        <a:rPr lang="de-DE" sz="11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53</a:t>
                      </a:r>
                    </a:p>
                    <a:p>
                      <a:pPr algn="l" fontAlgn="b"/>
                      <a:endParaRPr lang="de-DE" sz="11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669119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endParaRPr lang="de-DE" sz="11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United States</a:t>
                      </a:r>
                    </a:p>
                    <a:p>
                      <a:pPr algn="l" fontAlgn="b"/>
                      <a:r>
                        <a:rPr lang="de-DE" sz="11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36</a:t>
                      </a:r>
                    </a:p>
                    <a:p>
                      <a:pPr algn="l" fontAlgn="b"/>
                      <a:endParaRPr lang="de-DE" sz="11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002487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endParaRPr lang="de-DE" sz="11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Japan</a:t>
                      </a:r>
                    </a:p>
                    <a:p>
                      <a:pPr algn="l" fontAlgn="b"/>
                      <a:r>
                        <a:rPr lang="de-DE" sz="11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31</a:t>
                      </a:r>
                    </a:p>
                    <a:p>
                      <a:pPr algn="l" fontAlgn="b"/>
                      <a:endParaRPr lang="de-DE" sz="11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699278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endParaRPr lang="de-DE" sz="11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Mexico</a:t>
                      </a:r>
                    </a:p>
                    <a:p>
                      <a:pPr algn="l" fontAlgn="b"/>
                      <a:r>
                        <a:rPr lang="de-DE" sz="11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30</a:t>
                      </a:r>
                      <a:endParaRPr lang="de-DE" sz="1100" b="0" i="0" u="none" strike="noStrike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435004"/>
                  </a:ext>
                </a:extLst>
              </a:tr>
            </a:tbl>
          </a:graphicData>
        </a:graphic>
      </p:graphicFrame>
      <p:sp>
        <p:nvSpPr>
          <p:cNvPr id="9" name="Textfeld 7">
            <a:extLst>
              <a:ext uri="{FF2B5EF4-FFF2-40B4-BE49-F238E27FC236}">
                <a16:creationId xmlns:a16="http://schemas.microsoft.com/office/drawing/2014/main" id="{5BE09A4B-6AE0-05A7-3FA8-E4239BA6BB49}"/>
              </a:ext>
            </a:extLst>
          </p:cNvPr>
          <p:cNvSpPr txBox="1"/>
          <p:nvPr userDrawn="1"/>
        </p:nvSpPr>
        <p:spPr>
          <a:xfrm>
            <a:off x="404950" y="1771463"/>
            <a:ext cx="251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de-DE" sz="1200" kern="0" dirty="0">
                <a:solidFill>
                  <a:srgbClr val="F7E7C6"/>
                </a:solidFill>
                <a:latin typeface="Arial"/>
                <a:cs typeface="Arial"/>
                <a:sym typeface="Arial"/>
              </a:rPr>
              <a:t>Top 5 Countries </a:t>
            </a:r>
            <a:r>
              <a:rPr lang="de-DE" sz="1200" kern="0" dirty="0" err="1">
                <a:solidFill>
                  <a:srgbClr val="F7E7C6"/>
                </a:solidFill>
                <a:latin typeface="Arial"/>
                <a:cs typeface="Arial"/>
                <a:sym typeface="Arial"/>
              </a:rPr>
              <a:t>with</a:t>
            </a:r>
            <a:r>
              <a:rPr lang="de-DE" sz="1200" kern="0" dirty="0">
                <a:solidFill>
                  <a:srgbClr val="F7E7C6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1200" kern="0" dirty="0" err="1">
                <a:solidFill>
                  <a:srgbClr val="F7E7C6"/>
                </a:solidFill>
                <a:latin typeface="Arial"/>
                <a:cs typeface="Arial"/>
                <a:sym typeface="Arial"/>
              </a:rPr>
              <a:t>the</a:t>
            </a:r>
            <a:r>
              <a:rPr lang="de-DE" sz="1200" kern="0" dirty="0">
                <a:solidFill>
                  <a:srgbClr val="F7E7C6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1200" kern="0" dirty="0" err="1">
                <a:solidFill>
                  <a:srgbClr val="F7E7C6"/>
                </a:solidFill>
                <a:latin typeface="Arial"/>
                <a:cs typeface="Arial"/>
                <a:sym typeface="Arial"/>
              </a:rPr>
              <a:t>Highest</a:t>
            </a:r>
            <a:r>
              <a:rPr lang="de-DE" sz="1200" kern="0" dirty="0">
                <a:solidFill>
                  <a:srgbClr val="F7E7C6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1200" kern="0" dirty="0" err="1">
                <a:solidFill>
                  <a:srgbClr val="F7E7C6"/>
                </a:solidFill>
                <a:latin typeface="Arial"/>
                <a:cs typeface="Arial"/>
                <a:sym typeface="Arial"/>
              </a:rPr>
              <a:t>Number</a:t>
            </a:r>
            <a:r>
              <a:rPr lang="de-DE" sz="1200" kern="0" dirty="0">
                <a:solidFill>
                  <a:srgbClr val="F7E7C6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1200" kern="0" dirty="0" err="1">
                <a:solidFill>
                  <a:srgbClr val="F7E7C6"/>
                </a:solidFill>
                <a:latin typeface="Arial"/>
                <a:cs typeface="Arial"/>
                <a:sym typeface="Arial"/>
              </a:rPr>
              <a:t>of</a:t>
            </a:r>
            <a:r>
              <a:rPr lang="de-DE" sz="1200" kern="0" dirty="0">
                <a:solidFill>
                  <a:srgbClr val="F7E7C6"/>
                </a:solidFill>
                <a:latin typeface="Arial"/>
                <a:cs typeface="Arial"/>
                <a:sym typeface="Arial"/>
              </a:rPr>
              <a:t> Customers</a:t>
            </a:r>
          </a:p>
        </p:txBody>
      </p:sp>
      <p:sp>
        <p:nvSpPr>
          <p:cNvPr id="10" name="Google Shape;6614;p106">
            <a:extLst>
              <a:ext uri="{FF2B5EF4-FFF2-40B4-BE49-F238E27FC236}">
                <a16:creationId xmlns:a16="http://schemas.microsoft.com/office/drawing/2014/main" id="{875EFECF-FD54-03BA-3339-0F2F4D6436A9}"/>
              </a:ext>
            </a:extLst>
          </p:cNvPr>
          <p:cNvSpPr/>
          <p:nvPr userDrawn="1"/>
        </p:nvSpPr>
        <p:spPr>
          <a:xfrm flipH="1">
            <a:off x="6890408" y="2828252"/>
            <a:ext cx="252056" cy="38437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FC570">
              <a:lumMod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6614;p106">
            <a:extLst>
              <a:ext uri="{FF2B5EF4-FFF2-40B4-BE49-F238E27FC236}">
                <a16:creationId xmlns:a16="http://schemas.microsoft.com/office/drawing/2014/main" id="{86BF79CA-9CA0-401E-78BD-106049EDD148}"/>
              </a:ext>
            </a:extLst>
          </p:cNvPr>
          <p:cNvSpPr/>
          <p:nvPr userDrawn="1"/>
        </p:nvSpPr>
        <p:spPr>
          <a:xfrm flipH="1">
            <a:off x="833088" y="2871886"/>
            <a:ext cx="252056" cy="38437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FC570">
              <a:lumMod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6614;p106">
            <a:extLst>
              <a:ext uri="{FF2B5EF4-FFF2-40B4-BE49-F238E27FC236}">
                <a16:creationId xmlns:a16="http://schemas.microsoft.com/office/drawing/2014/main" id="{BE09D3E3-7B3D-2288-76C4-5FF031F14075}"/>
              </a:ext>
            </a:extLst>
          </p:cNvPr>
          <p:cNvSpPr/>
          <p:nvPr userDrawn="1"/>
        </p:nvSpPr>
        <p:spPr>
          <a:xfrm flipH="1">
            <a:off x="833088" y="3405824"/>
            <a:ext cx="252056" cy="38437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F7E7C6">
              <a:lumMod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6614;p106">
            <a:extLst>
              <a:ext uri="{FF2B5EF4-FFF2-40B4-BE49-F238E27FC236}">
                <a16:creationId xmlns:a16="http://schemas.microsoft.com/office/drawing/2014/main" id="{E3866B37-D15B-DA59-E26F-6137B07593F8}"/>
              </a:ext>
            </a:extLst>
          </p:cNvPr>
          <p:cNvSpPr/>
          <p:nvPr userDrawn="1"/>
        </p:nvSpPr>
        <p:spPr>
          <a:xfrm flipH="1">
            <a:off x="4026020" y="2679156"/>
            <a:ext cx="252056" cy="38437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F7E7C6">
              <a:lumMod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6614;p106">
            <a:extLst>
              <a:ext uri="{FF2B5EF4-FFF2-40B4-BE49-F238E27FC236}">
                <a16:creationId xmlns:a16="http://schemas.microsoft.com/office/drawing/2014/main" id="{4C505A76-6903-29AD-C3CA-A9E686FD137B}"/>
              </a:ext>
            </a:extLst>
          </p:cNvPr>
          <p:cNvSpPr/>
          <p:nvPr userDrawn="1"/>
        </p:nvSpPr>
        <p:spPr>
          <a:xfrm flipH="1">
            <a:off x="833088" y="3888336"/>
            <a:ext cx="252056" cy="38437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F7E7C6">
              <a:lumMod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6614;p106">
            <a:extLst>
              <a:ext uri="{FF2B5EF4-FFF2-40B4-BE49-F238E27FC236}">
                <a16:creationId xmlns:a16="http://schemas.microsoft.com/office/drawing/2014/main" id="{E71A02E1-8359-E9DB-D528-294362EB4F83}"/>
              </a:ext>
            </a:extLst>
          </p:cNvPr>
          <p:cNvSpPr/>
          <p:nvPr userDrawn="1"/>
        </p:nvSpPr>
        <p:spPr>
          <a:xfrm flipH="1">
            <a:off x="7300881" y="2777195"/>
            <a:ext cx="252056" cy="38437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F7E7C6">
              <a:lumMod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6614;p106">
            <a:extLst>
              <a:ext uri="{FF2B5EF4-FFF2-40B4-BE49-F238E27FC236}">
                <a16:creationId xmlns:a16="http://schemas.microsoft.com/office/drawing/2014/main" id="{4E752171-617A-8815-679E-18788012767A}"/>
              </a:ext>
            </a:extLst>
          </p:cNvPr>
          <p:cNvSpPr/>
          <p:nvPr userDrawn="1"/>
        </p:nvSpPr>
        <p:spPr>
          <a:xfrm flipH="1">
            <a:off x="833088" y="2392822"/>
            <a:ext cx="252056" cy="38437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B78534">
              <a:lumMod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6614;p106">
            <a:extLst>
              <a:ext uri="{FF2B5EF4-FFF2-40B4-BE49-F238E27FC236}">
                <a16:creationId xmlns:a16="http://schemas.microsoft.com/office/drawing/2014/main" id="{068572A2-0127-7A8B-8AD3-FA890BF1FB7B}"/>
              </a:ext>
            </a:extLst>
          </p:cNvPr>
          <p:cNvSpPr/>
          <p:nvPr userDrawn="1"/>
        </p:nvSpPr>
        <p:spPr>
          <a:xfrm flipH="1">
            <a:off x="6559662" y="3028928"/>
            <a:ext cx="252056" cy="38437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B78534">
              <a:lumMod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6614;p106">
            <a:extLst>
              <a:ext uri="{FF2B5EF4-FFF2-40B4-BE49-F238E27FC236}">
                <a16:creationId xmlns:a16="http://schemas.microsoft.com/office/drawing/2014/main" id="{698F8CBE-9469-D680-F8D7-051AAA108A98}"/>
              </a:ext>
            </a:extLst>
          </p:cNvPr>
          <p:cNvSpPr/>
          <p:nvPr userDrawn="1"/>
        </p:nvSpPr>
        <p:spPr>
          <a:xfrm flipH="1">
            <a:off x="833088" y="4393087"/>
            <a:ext cx="252056" cy="38437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F7E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6614;p106">
            <a:extLst>
              <a:ext uri="{FF2B5EF4-FFF2-40B4-BE49-F238E27FC236}">
                <a16:creationId xmlns:a16="http://schemas.microsoft.com/office/drawing/2014/main" id="{9B01B056-620B-8C24-7B74-4B96F08C1BDB}"/>
              </a:ext>
            </a:extLst>
          </p:cNvPr>
          <p:cNvSpPr/>
          <p:nvPr userDrawn="1"/>
        </p:nvSpPr>
        <p:spPr>
          <a:xfrm flipH="1">
            <a:off x="4235745" y="3028928"/>
            <a:ext cx="252056" cy="384373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F7E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73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7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A09E15-EC6F-45CE-B7D2-8A075078FD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C95D-115E-4B1A-9A3E-4C674378E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6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jp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9518-ECA8-E8FE-F814-257989B72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45096-15D3-D9DE-D90B-8860C6535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3121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FAA6-8FF8-5097-176A-19308EF2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sales vary by region?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5710E-A916-3A98-E98D-C62B9D03F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538" y="3809207"/>
            <a:ext cx="4008202" cy="576262"/>
          </a:xfrm>
        </p:spPr>
        <p:txBody>
          <a:bodyPr/>
          <a:lstStyle/>
          <a:p>
            <a:r>
              <a:rPr lang="en-US" dirty="0"/>
              <a:t>Asia dominates the market, followed by North America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Diagramm 4">
                <a:extLst>
                  <a:ext uri="{FF2B5EF4-FFF2-40B4-BE49-F238E27FC236}">
                    <a16:creationId xmlns:a16="http://schemas.microsoft.com/office/drawing/2014/main" id="{0B9C0A5C-4199-75E0-2BE0-9051A01768D5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1291523223"/>
                  </p:ext>
                </p:extLst>
              </p:nvPr>
            </p:nvGraphicFramePr>
            <p:xfrm>
              <a:off x="5654674" y="1853249"/>
              <a:ext cx="5895175" cy="44030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Diagramm 4">
                <a:extLst>
                  <a:ext uri="{FF2B5EF4-FFF2-40B4-BE49-F238E27FC236}">
                    <a16:creationId xmlns:a16="http://schemas.microsoft.com/office/drawing/2014/main" id="{0B9C0A5C-4199-75E0-2BE0-9051A01768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4674" y="1853249"/>
                <a:ext cx="5895175" cy="44030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74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2509-7291-2EA9-0FBD-3EC6D57D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34963"/>
            <a:ext cx="10283282" cy="1400530"/>
          </a:xfrm>
        </p:spPr>
        <p:txBody>
          <a:bodyPr/>
          <a:lstStyle/>
          <a:p>
            <a:r>
              <a:rPr lang="en-US" dirty="0"/>
              <a:t>Where are the most loyal customers?</a:t>
            </a:r>
          </a:p>
        </p:txBody>
      </p:sp>
      <p:graphicFrame>
        <p:nvGraphicFramePr>
          <p:cNvPr id="4" name="Diagramm 2">
            <a:extLst>
              <a:ext uri="{FF2B5EF4-FFF2-40B4-BE49-F238E27FC236}">
                <a16:creationId xmlns:a16="http://schemas.microsoft.com/office/drawing/2014/main" id="{9F3A1B74-A34A-8691-24A4-B28824267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215542"/>
              </p:ext>
            </p:extLst>
          </p:nvPr>
        </p:nvGraphicFramePr>
        <p:xfrm>
          <a:off x="1103313" y="2052638"/>
          <a:ext cx="7294963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1C2E89-A639-0DF0-8EE8-0C33619195F7}"/>
              </a:ext>
            </a:extLst>
          </p:cNvPr>
          <p:cNvSpPr txBox="1"/>
          <p:nvPr/>
        </p:nvSpPr>
        <p:spPr>
          <a:xfrm>
            <a:off x="9081856" y="2441359"/>
            <a:ext cx="24058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 and China have the most customers and that attributes to them having the most valuable customers.</a:t>
            </a:r>
          </a:p>
        </p:txBody>
      </p:sp>
    </p:spTree>
    <p:extLst>
      <p:ext uri="{BB962C8B-B14F-4D97-AF65-F5344CB8AC3E}">
        <p14:creationId xmlns:p14="http://schemas.microsoft.com/office/powerpoint/2010/main" val="263340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106B-8614-3041-C88B-6628A65D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7F287-9411-FE55-E962-8739FAFEE0F3}"/>
              </a:ext>
            </a:extLst>
          </p:cNvPr>
          <p:cNvSpPr txBox="1"/>
          <p:nvPr/>
        </p:nvSpPr>
        <p:spPr>
          <a:xfrm>
            <a:off x="745724" y="1757779"/>
            <a:ext cx="83359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 on the marketing and promotion in the most valuable market, Asia</a:t>
            </a:r>
          </a:p>
          <a:p>
            <a:endParaRPr lang="en-US" dirty="0"/>
          </a:p>
          <a:p>
            <a:r>
              <a:rPr lang="en-US" dirty="0"/>
              <a:t>Do a rewards/loyalty program to incentivize customers</a:t>
            </a:r>
          </a:p>
          <a:p>
            <a:endParaRPr lang="en-US" dirty="0"/>
          </a:p>
          <a:p>
            <a:r>
              <a:rPr lang="en-US" dirty="0"/>
              <a:t>Have a diverse library of movies</a:t>
            </a:r>
          </a:p>
          <a:p>
            <a:endParaRPr lang="en-US" dirty="0"/>
          </a:p>
          <a:p>
            <a:r>
              <a:rPr lang="en-US" dirty="0"/>
              <a:t>Add similar movies to those that are highest grossing</a:t>
            </a:r>
          </a:p>
          <a:p>
            <a:endParaRPr lang="en-US" dirty="0"/>
          </a:p>
          <a:p>
            <a:r>
              <a:rPr lang="en-US" dirty="0"/>
              <a:t>Eliminate the low </a:t>
            </a:r>
            <a:r>
              <a:rPr lang="en-US"/>
              <a:t>revenue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6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6C4B-90C3-BA4A-98A2-2D6E4ABB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70CE-D4D8-F20B-4768-E3770A1E49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 LLC is a movie rental company that had stores around the world. Facing stiff competition from streaming services such as Netflix and Amazon Prime, the </a:t>
            </a:r>
            <a:r>
              <a:rPr lang="en-US" dirty="0" err="1"/>
              <a:t>Rockbuster</a:t>
            </a:r>
            <a:r>
              <a:rPr lang="en-US" dirty="0"/>
              <a:t> Stealth management team is planning to use its existing movie licenses to launch an online video rental service in order to stay competitive.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come up with a strategy for their own online video service.</a:t>
            </a:r>
          </a:p>
        </p:txBody>
      </p:sp>
    </p:spTree>
    <p:extLst>
      <p:ext uri="{BB962C8B-B14F-4D97-AF65-F5344CB8AC3E}">
        <p14:creationId xmlns:p14="http://schemas.microsoft.com/office/powerpoint/2010/main" val="41011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90DE-2A02-E078-D400-BA4B5E2F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A8E7-D7CF-9001-CE18-2989303AAF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Which movies led in sales?</a:t>
            </a:r>
          </a:p>
          <a:p>
            <a:r>
              <a:rPr lang="en-US" dirty="0"/>
              <a:t>Which movies were the lowest in sales?</a:t>
            </a:r>
          </a:p>
          <a:p>
            <a:r>
              <a:rPr lang="en-US" dirty="0"/>
              <a:t>Do sales vary in geographic regions?</a:t>
            </a:r>
          </a:p>
          <a:p>
            <a:r>
              <a:rPr lang="en-US" dirty="0"/>
              <a:t>What was the average rental duration?</a:t>
            </a:r>
          </a:p>
          <a:p>
            <a:r>
              <a:rPr lang="en-US" dirty="0"/>
              <a:t>What countries are </a:t>
            </a:r>
            <a:r>
              <a:rPr lang="en-US" dirty="0" err="1"/>
              <a:t>Rockbuster</a:t>
            </a:r>
            <a:r>
              <a:rPr lang="en-US" dirty="0"/>
              <a:t> customers based in?</a:t>
            </a:r>
          </a:p>
        </p:txBody>
      </p:sp>
    </p:spTree>
    <p:extLst>
      <p:ext uri="{BB962C8B-B14F-4D97-AF65-F5344CB8AC3E}">
        <p14:creationId xmlns:p14="http://schemas.microsoft.com/office/powerpoint/2010/main" val="367245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BCC3-E818-6BAD-E702-685E7F65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Rental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AA71F-D38E-EBFF-1CE9-5B160CEFDF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Rental Rate		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Min- $0.99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Max- $4.99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Avg- $2.98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Rental Duration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Min- 3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 –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Avg- 5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979A71-2387-EF9C-1F67-EFBAB8A2B4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Replacement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Min- $9.99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Max- $29.99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Avg- $19.99</a:t>
            </a:r>
          </a:p>
          <a:p>
            <a:endParaRPr lang="en-US" dirty="0"/>
          </a:p>
          <a:p>
            <a:r>
              <a:rPr lang="en-US" dirty="0"/>
              <a:t>Movie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Min- 46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Max- 185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Avg- 115 Minutes</a:t>
            </a:r>
          </a:p>
        </p:txBody>
      </p:sp>
    </p:spTree>
    <p:extLst>
      <p:ext uri="{BB962C8B-B14F-4D97-AF65-F5344CB8AC3E}">
        <p14:creationId xmlns:p14="http://schemas.microsoft.com/office/powerpoint/2010/main" val="101736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4C31-E8E9-D7A7-84CA-8210B732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movies led in rental sales?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F9DA3-F5CA-B882-6CF2-08DD650EF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Telegraph Voyage led the sales with $215.75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19E82D5-3212-8203-335C-ED911CF8A5F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46245144"/>
              </p:ext>
            </p:extLst>
          </p:nvPr>
        </p:nvGraphicFramePr>
        <p:xfrm>
          <a:off x="5046663" y="685800"/>
          <a:ext cx="6822782" cy="5945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554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8794-2A05-C21C-3556-AC47AB8D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movies were the ones with least revenue?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DBD758-08E0-437B-F7CE-E8FCB851451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94843050"/>
              </p:ext>
            </p:extLst>
          </p:nvPr>
        </p:nvGraphicFramePr>
        <p:xfrm>
          <a:off x="5188706" y="1759998"/>
          <a:ext cx="6034087" cy="468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D3C3F-3718-ACE5-CF85-A589CFD2F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Texas watch, Oklahoma Jumanji, and Duffel Apocalypse were the worst movies based off rental sales</a:t>
            </a:r>
          </a:p>
        </p:txBody>
      </p:sp>
    </p:spTree>
    <p:extLst>
      <p:ext uri="{BB962C8B-B14F-4D97-AF65-F5344CB8AC3E}">
        <p14:creationId xmlns:p14="http://schemas.microsoft.com/office/powerpoint/2010/main" val="167334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2B79-E560-1A85-E9BA-0E6A2238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Rental Duration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A008F42-C3FA-168B-6DB5-F29589F2D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574112"/>
              </p:ext>
            </p:extLst>
          </p:nvPr>
        </p:nvGraphicFramePr>
        <p:xfrm>
          <a:off x="3396559" y="1988598"/>
          <a:ext cx="7824816" cy="370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CA882F-B768-EF3B-3271-84D7D7FCE688}"/>
              </a:ext>
            </a:extLst>
          </p:cNvPr>
          <p:cNvSpPr txBox="1"/>
          <p:nvPr/>
        </p:nvSpPr>
        <p:spPr>
          <a:xfrm>
            <a:off x="408373" y="2272683"/>
            <a:ext cx="25656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rental duration was between 4 and 6 days. </a:t>
            </a:r>
          </a:p>
          <a:p>
            <a:endParaRPr lang="en-US" dirty="0"/>
          </a:p>
          <a:p>
            <a:r>
              <a:rPr lang="en-US" dirty="0"/>
              <a:t>The longer rental genres are Thriller and Travel.</a:t>
            </a:r>
          </a:p>
          <a:p>
            <a:endParaRPr lang="en-US" dirty="0"/>
          </a:p>
          <a:p>
            <a:r>
              <a:rPr lang="en-US" dirty="0"/>
              <a:t>The shorter rental genres are New and Sports</a:t>
            </a:r>
          </a:p>
        </p:txBody>
      </p:sp>
    </p:spTree>
    <p:extLst>
      <p:ext uri="{BB962C8B-B14F-4D97-AF65-F5344CB8AC3E}">
        <p14:creationId xmlns:p14="http://schemas.microsoft.com/office/powerpoint/2010/main" val="35957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34A0-C613-1C85-4278-27243B9A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Grossing Genres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3AA78E-AD5A-0A88-7F7F-831DCED51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507892"/>
              </p:ext>
            </p:extLst>
          </p:nvPr>
        </p:nvGraphicFramePr>
        <p:xfrm>
          <a:off x="0" y="2521258"/>
          <a:ext cx="12002609" cy="3727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F7AC8F-98B1-AD79-53B7-337D0AB22B0B}"/>
              </a:ext>
            </a:extLst>
          </p:cNvPr>
          <p:cNvSpPr txBox="1"/>
          <p:nvPr/>
        </p:nvSpPr>
        <p:spPr>
          <a:xfrm>
            <a:off x="745724" y="1571348"/>
            <a:ext cx="1087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highest rented genres are Sports followed by Sci-Fi.</a:t>
            </a:r>
          </a:p>
        </p:txBody>
      </p:sp>
    </p:spTree>
    <p:extLst>
      <p:ext uri="{BB962C8B-B14F-4D97-AF65-F5344CB8AC3E}">
        <p14:creationId xmlns:p14="http://schemas.microsoft.com/office/powerpoint/2010/main" val="404499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5"/>
          <p:cNvSpPr txBox="1"/>
          <p:nvPr/>
        </p:nvSpPr>
        <p:spPr>
          <a:xfrm>
            <a:off x="7366325" y="1431291"/>
            <a:ext cx="4355243" cy="214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100"/>
            </a:pPr>
            <a:r>
              <a:rPr lang="en-US" sz="2667" dirty="0"/>
              <a:t> </a:t>
            </a:r>
          </a:p>
          <a:p>
            <a:pPr algn="just">
              <a:buClr>
                <a:srgbClr val="000000"/>
              </a:buClr>
              <a:buSzPts val="1100"/>
            </a:pPr>
            <a:endParaRPr lang="en" sz="2400" dirty="0">
              <a:solidFill>
                <a:srgbClr val="EFC570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algn="just">
              <a:buClr>
                <a:srgbClr val="000000"/>
              </a:buClr>
              <a:buSzPts val="1100"/>
            </a:pPr>
            <a:endParaRPr sz="2400" dirty="0">
              <a:solidFill>
                <a:srgbClr val="F7E7C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C8138E5-3DFD-6AD8-E533-C9CB1CF851E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467" dirty="0"/>
              <a:t>Which countries are </a:t>
            </a:r>
            <a:r>
              <a:rPr lang="en-US" sz="3467" dirty="0" err="1"/>
              <a:t>Rockbuster</a:t>
            </a:r>
            <a:r>
              <a:rPr lang="en-US" sz="3467" dirty="0"/>
              <a:t> customers based in?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51" y="2472741"/>
            <a:ext cx="6680925" cy="3897207"/>
          </a:xfrm>
          <a:prstGeom prst="rect">
            <a:avLst/>
          </a:prstGeom>
          <a:noFill/>
          <a:effectLst>
            <a:glow rad="101600">
              <a:schemeClr val="accent1">
                <a:alpha val="40000"/>
              </a:schemeClr>
            </a:glow>
          </a:effectLst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79112"/>
              </p:ext>
            </p:extLst>
          </p:nvPr>
        </p:nvGraphicFramePr>
        <p:xfrm>
          <a:off x="644926" y="3106047"/>
          <a:ext cx="3055523" cy="3263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09855">
                  <a:extLst>
                    <a:ext uri="{9D8B030D-6E8A-4147-A177-3AD203B41FA5}">
                      <a16:colId xmlns:a16="http://schemas.microsoft.com/office/drawing/2014/main" val="1272962687"/>
                    </a:ext>
                  </a:extLst>
                </a:gridCol>
                <a:gridCol w="1645668">
                  <a:extLst>
                    <a:ext uri="{9D8B030D-6E8A-4147-A177-3AD203B41FA5}">
                      <a16:colId xmlns:a16="http://schemas.microsoft.com/office/drawing/2014/main" val="1920329956"/>
                    </a:ext>
                  </a:extLst>
                </a:gridCol>
              </a:tblGrid>
              <a:tr h="669779">
                <a:tc>
                  <a:txBody>
                    <a:bodyPr/>
                    <a:lstStyle/>
                    <a:p>
                      <a:pPr algn="l" fontAlgn="b"/>
                      <a:endParaRPr lang="de-DE" sz="15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5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India</a:t>
                      </a:r>
                      <a:endParaRPr lang="de-DE" sz="15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fontAlgn="b"/>
                      <a:r>
                        <a:rPr lang="de-D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  <a:p>
                      <a:pPr algn="l" fontAlgn="b"/>
                      <a:endParaRPr lang="de-D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62811320"/>
                  </a:ext>
                </a:extLst>
              </a:tr>
              <a:tr h="669779">
                <a:tc>
                  <a:txBody>
                    <a:bodyPr/>
                    <a:lstStyle/>
                    <a:p>
                      <a:pPr algn="l" fontAlgn="b"/>
                      <a:endParaRPr lang="de-DE" sz="15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China</a:t>
                      </a:r>
                    </a:p>
                    <a:p>
                      <a:pPr algn="l" fontAlgn="b"/>
                      <a:r>
                        <a:rPr lang="de-D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</a:p>
                    <a:p>
                      <a:pPr algn="l" fontAlgn="b"/>
                      <a:endParaRPr lang="de-D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599669119"/>
                  </a:ext>
                </a:extLst>
              </a:tr>
              <a:tr h="669779">
                <a:tc>
                  <a:txBody>
                    <a:bodyPr/>
                    <a:lstStyle/>
                    <a:p>
                      <a:pPr algn="l" fontAlgn="b"/>
                      <a:endParaRPr lang="de-DE" sz="15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</a:p>
                    <a:p>
                      <a:pPr algn="l" fontAlgn="b"/>
                      <a:r>
                        <a:rPr lang="de-D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</a:p>
                    <a:p>
                      <a:pPr algn="l" fontAlgn="b"/>
                      <a:endParaRPr lang="de-D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263002487"/>
                  </a:ext>
                </a:extLst>
              </a:tr>
              <a:tr h="669779">
                <a:tc>
                  <a:txBody>
                    <a:bodyPr/>
                    <a:lstStyle/>
                    <a:p>
                      <a:pPr algn="l" fontAlgn="b"/>
                      <a:endParaRPr lang="de-DE" sz="15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Japan</a:t>
                      </a:r>
                    </a:p>
                    <a:p>
                      <a:pPr algn="l" fontAlgn="b"/>
                      <a:r>
                        <a:rPr lang="de-D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</a:p>
                    <a:p>
                      <a:pPr algn="l" fontAlgn="b"/>
                      <a:endParaRPr lang="de-D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437699278"/>
                  </a:ext>
                </a:extLst>
              </a:tr>
              <a:tr h="450579">
                <a:tc>
                  <a:txBody>
                    <a:bodyPr/>
                    <a:lstStyle/>
                    <a:p>
                      <a:pPr algn="l" fontAlgn="b"/>
                      <a:endParaRPr lang="de-DE" sz="1500" b="0" i="0" u="none" strike="noStrike" dirty="0">
                        <a:solidFill>
                          <a:schemeClr val="accent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Mexico</a:t>
                      </a:r>
                    </a:p>
                    <a:p>
                      <a:pPr algn="l" fontAlgn="b"/>
                      <a:r>
                        <a:rPr lang="de-DE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de-DE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562435004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539933" y="2361951"/>
            <a:ext cx="335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Top 5 Countries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Highest</a:t>
            </a:r>
            <a:r>
              <a:rPr lang="de-DE" sz="1600" dirty="0"/>
              <a:t>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Customers</a:t>
            </a:r>
          </a:p>
        </p:txBody>
      </p:sp>
      <p:pic>
        <p:nvPicPr>
          <p:cNvPr id="6" name="Graphic 5" descr="Pin">
            <a:extLst>
              <a:ext uri="{FF2B5EF4-FFF2-40B4-BE49-F238E27FC236}">
                <a16:creationId xmlns:a16="http://schemas.microsoft.com/office/drawing/2014/main" id="{C2CE9D83-1E4F-5DC7-7696-9D9710C5F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545" y="3106047"/>
            <a:ext cx="498196" cy="498196"/>
          </a:xfrm>
          <a:prstGeom prst="rect">
            <a:avLst/>
          </a:prstGeom>
        </p:spPr>
      </p:pic>
      <p:pic>
        <p:nvPicPr>
          <p:cNvPr id="9" name="Graphic 8" descr="Pin">
            <a:extLst>
              <a:ext uri="{FF2B5EF4-FFF2-40B4-BE49-F238E27FC236}">
                <a16:creationId xmlns:a16="http://schemas.microsoft.com/office/drawing/2014/main" id="{7C900E19-BE1D-6FC1-A0BF-A61AD88A8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6807" y="5829779"/>
            <a:ext cx="451131" cy="451131"/>
          </a:xfrm>
          <a:prstGeom prst="rect">
            <a:avLst/>
          </a:prstGeom>
        </p:spPr>
      </p:pic>
      <p:pic>
        <p:nvPicPr>
          <p:cNvPr id="10" name="Graphic 9" descr="Pin">
            <a:extLst>
              <a:ext uri="{FF2B5EF4-FFF2-40B4-BE49-F238E27FC236}">
                <a16:creationId xmlns:a16="http://schemas.microsoft.com/office/drawing/2014/main" id="{4125E255-BB2A-FB3C-10B2-20C45530C1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8545" y="4556550"/>
            <a:ext cx="479393" cy="479393"/>
          </a:xfrm>
          <a:prstGeom prst="rect">
            <a:avLst/>
          </a:prstGeom>
        </p:spPr>
      </p:pic>
      <p:pic>
        <p:nvPicPr>
          <p:cNvPr id="12" name="Graphic 11" descr="Pin">
            <a:extLst>
              <a:ext uri="{FF2B5EF4-FFF2-40B4-BE49-F238E27FC236}">
                <a16:creationId xmlns:a16="http://schemas.microsoft.com/office/drawing/2014/main" id="{F3DC2B31-AD8B-4D27-B81D-ACBFEBED07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807" y="5219327"/>
            <a:ext cx="451131" cy="451131"/>
          </a:xfrm>
          <a:prstGeom prst="rect">
            <a:avLst/>
          </a:prstGeom>
        </p:spPr>
      </p:pic>
      <p:pic>
        <p:nvPicPr>
          <p:cNvPr id="23" name="Graphic 22" descr="Pin">
            <a:extLst>
              <a:ext uri="{FF2B5EF4-FFF2-40B4-BE49-F238E27FC236}">
                <a16:creationId xmlns:a16="http://schemas.microsoft.com/office/drawing/2014/main" id="{68591742-7C12-B714-3C1D-5461BB3DBB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26750" y="3798617"/>
            <a:ext cx="339090" cy="339090"/>
          </a:xfrm>
          <a:prstGeom prst="rect">
            <a:avLst/>
          </a:prstGeom>
        </p:spPr>
      </p:pic>
      <p:pic>
        <p:nvPicPr>
          <p:cNvPr id="24" name="Graphic 23" descr="Pin">
            <a:extLst>
              <a:ext uri="{FF2B5EF4-FFF2-40B4-BE49-F238E27FC236}">
                <a16:creationId xmlns:a16="http://schemas.microsoft.com/office/drawing/2014/main" id="{F5F4793E-1A4B-03E6-3A02-4107D7B302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57006" y="3933736"/>
            <a:ext cx="407943" cy="407943"/>
          </a:xfrm>
          <a:prstGeom prst="rect">
            <a:avLst/>
          </a:prstGeom>
        </p:spPr>
      </p:pic>
      <p:pic>
        <p:nvPicPr>
          <p:cNvPr id="25" name="Graphic 24" descr="Pin">
            <a:extLst>
              <a:ext uri="{FF2B5EF4-FFF2-40B4-BE49-F238E27FC236}">
                <a16:creationId xmlns:a16="http://schemas.microsoft.com/office/drawing/2014/main" id="{A87828AF-F4C5-525A-133A-77B36FD58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7009" y="4248989"/>
            <a:ext cx="309746" cy="309746"/>
          </a:xfrm>
          <a:prstGeom prst="rect">
            <a:avLst/>
          </a:prstGeom>
        </p:spPr>
      </p:pic>
      <p:pic>
        <p:nvPicPr>
          <p:cNvPr id="26" name="Graphic 25" descr="Pin">
            <a:extLst>
              <a:ext uri="{FF2B5EF4-FFF2-40B4-BE49-F238E27FC236}">
                <a16:creationId xmlns:a16="http://schemas.microsoft.com/office/drawing/2014/main" id="{850C54AC-6A2C-FF17-1E8B-DC24E83F6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886" y="4222660"/>
            <a:ext cx="336075" cy="336075"/>
          </a:xfrm>
          <a:prstGeom prst="rect">
            <a:avLst/>
          </a:prstGeom>
        </p:spPr>
      </p:pic>
      <p:pic>
        <p:nvPicPr>
          <p:cNvPr id="27" name="Graphic 26" descr="Pin">
            <a:extLst>
              <a:ext uri="{FF2B5EF4-FFF2-40B4-BE49-F238E27FC236}">
                <a16:creationId xmlns:a16="http://schemas.microsoft.com/office/drawing/2014/main" id="{28DD372F-EB04-0DF7-28EC-96332B79C9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91229" y="3754915"/>
            <a:ext cx="407943" cy="407943"/>
          </a:xfrm>
          <a:prstGeom prst="rect">
            <a:avLst/>
          </a:prstGeom>
        </p:spPr>
      </p:pic>
      <p:pic>
        <p:nvPicPr>
          <p:cNvPr id="28" name="Graphic 27" descr="Pin">
            <a:extLst>
              <a:ext uri="{FF2B5EF4-FFF2-40B4-BE49-F238E27FC236}">
                <a16:creationId xmlns:a16="http://schemas.microsoft.com/office/drawing/2014/main" id="{0E6B877B-69FC-4A79-FD4E-0D34C6AAE5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8545" y="3815278"/>
            <a:ext cx="498196" cy="49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18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391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Yeseva One</vt:lpstr>
      <vt:lpstr>Ion</vt:lpstr>
      <vt:lpstr>Rockbuster Stealth</vt:lpstr>
      <vt:lpstr>Background information</vt:lpstr>
      <vt:lpstr>Key questions</vt:lpstr>
      <vt:lpstr>Movie Rental Statistics</vt:lpstr>
      <vt:lpstr>What movies led in rental sales?</vt:lpstr>
      <vt:lpstr>Which movies were the ones with least revenue?</vt:lpstr>
      <vt:lpstr>Average Rental Duration</vt:lpstr>
      <vt:lpstr>Top Grossing Genres</vt:lpstr>
      <vt:lpstr>Which countries are Rockbuster customers based in?</vt:lpstr>
      <vt:lpstr>Do sales vary by region?</vt:lpstr>
      <vt:lpstr>Where are the most loyal customers?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</dc:title>
  <dc:creator>David Boyd</dc:creator>
  <cp:lastModifiedBy>David Boyd</cp:lastModifiedBy>
  <cp:revision>13</cp:revision>
  <dcterms:created xsi:type="dcterms:W3CDTF">2023-04-23T23:08:17Z</dcterms:created>
  <dcterms:modified xsi:type="dcterms:W3CDTF">2023-04-25T11:50:42Z</dcterms:modified>
</cp:coreProperties>
</file>