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4"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9" d="100"/>
          <a:sy n="119" d="100"/>
        </p:scale>
        <p:origin x="2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11/12/2018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6343B39-165A-4B68-AA5C-581F5336313C}" type="datetimeFigureOut">
              <a:rPr lang="en-US" dirty="0"/>
              <a:t>11/12/2018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942C8C57-33F9-4259-AC4F-0E3F5BEC9B94}" type="datetimeFigureOut">
              <a:rPr lang="en-US" dirty="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zh-CN" altLang="en-US"/>
              <a:t>单击此处编辑母版标题样式</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8748772B-8FA2-401F-A0A1-A59855EDBC3E}" type="datetimeFigureOut">
              <a:rPr lang="en-US" dirty="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3DD5BDE-5A90-4611-82E9-0FC5746D30C5}" type="datetimeFigureOut">
              <a:rPr lang="en-US" dirty="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11/12/2018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11/12/2018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11/12/2018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09472EB-AC54-4713-BFC2-BEB621108C63}" type="datetimeFigureOut">
              <a:rPr lang="en-US" dirty="0"/>
              <a:t>11/12/2018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11/12/2018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11/12/2018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11/12/2018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6ED06B6-C816-4861-964D-15A98395707D}" type="datetimeFigureOut">
              <a:rPr lang="en-US" dirty="0"/>
              <a:t>11/12/2018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0B1A8AB-EA7C-4B1B-9D73-E2551851FABE}" type="datetimeFigureOut">
              <a:rPr lang="en-US" dirty="0"/>
              <a:t>11/12/2018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11/12/2018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aviddddl/myKG/blob/master/src/main/python/disease_data/HumanDisease.js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aviddddl/Data_Policy_Corpus" TargetMode="External"/><Relationship Id="rId2" Type="http://schemas.openxmlformats.org/officeDocument/2006/relationships/hyperlink" Target="https://github.com/Daviddddl/myK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53AAA-A7B7-4CCA-98E4-45CF89D0ED85}"/>
              </a:ext>
            </a:extLst>
          </p:cNvPr>
          <p:cNvSpPr>
            <a:spLocks noGrp="1"/>
          </p:cNvSpPr>
          <p:nvPr>
            <p:ph type="ctrTitle"/>
          </p:nvPr>
        </p:nvSpPr>
        <p:spPr>
          <a:xfrm>
            <a:off x="1154955" y="826709"/>
            <a:ext cx="8825658" cy="2677648"/>
          </a:xfrm>
        </p:spPr>
        <p:txBody>
          <a:bodyPr/>
          <a:lstStyle/>
          <a:p>
            <a:pPr algn="ctr"/>
            <a:r>
              <a:rPr lang="en-US" altLang="zh-CN" sz="4800" dirty="0"/>
              <a:t>Disease Knowledge Graph</a:t>
            </a:r>
            <a:endParaRPr lang="zh-CN" altLang="en-US" sz="4800" dirty="0"/>
          </a:p>
        </p:txBody>
      </p:sp>
      <p:sp>
        <p:nvSpPr>
          <p:cNvPr id="3" name="副标题 2">
            <a:extLst>
              <a:ext uri="{FF2B5EF4-FFF2-40B4-BE49-F238E27FC236}">
                <a16:creationId xmlns:a16="http://schemas.microsoft.com/office/drawing/2014/main" id="{80563F7A-26E8-447C-86FB-E16E05216C02}"/>
              </a:ext>
            </a:extLst>
          </p:cNvPr>
          <p:cNvSpPr>
            <a:spLocks noGrp="1"/>
          </p:cNvSpPr>
          <p:nvPr>
            <p:ph type="subTitle" idx="1"/>
          </p:nvPr>
        </p:nvSpPr>
        <p:spPr>
          <a:xfrm>
            <a:off x="1154955" y="4472580"/>
            <a:ext cx="8825658" cy="861420"/>
          </a:xfrm>
        </p:spPr>
        <p:txBody>
          <a:bodyPr/>
          <a:lstStyle/>
          <a:p>
            <a:pPr algn="r"/>
            <a:r>
              <a:rPr lang="en-US" altLang="zh-CN" dirty="0"/>
              <a:t>Designed by </a:t>
            </a:r>
            <a:r>
              <a:rPr lang="en-US" altLang="zh-CN" dirty="0" err="1"/>
              <a:t>Davidddl</a:t>
            </a:r>
            <a:endParaRPr lang="zh-CN" altLang="en-US" dirty="0"/>
          </a:p>
        </p:txBody>
      </p:sp>
    </p:spTree>
    <p:extLst>
      <p:ext uri="{BB962C8B-B14F-4D97-AF65-F5344CB8AC3E}">
        <p14:creationId xmlns:p14="http://schemas.microsoft.com/office/powerpoint/2010/main" val="502399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C617E-4681-44E1-BBAC-BD4D4259D3F2}"/>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619A0E33-9511-45C6-BBF1-1C90B8163E77}"/>
              </a:ext>
            </a:extLst>
          </p:cNvPr>
          <p:cNvSpPr>
            <a:spLocks noGrp="1"/>
          </p:cNvSpPr>
          <p:nvPr>
            <p:ph idx="1"/>
          </p:nvPr>
        </p:nvSpPr>
        <p:spPr>
          <a:xfrm>
            <a:off x="1154953" y="2924342"/>
            <a:ext cx="8825659" cy="3416300"/>
          </a:xfrm>
        </p:spPr>
        <p:txBody>
          <a:bodyPr/>
          <a:lstStyle/>
          <a:p>
            <a:r>
              <a:rPr lang="en-US" altLang="zh-CN" dirty="0"/>
              <a:t>In this program, diseases are viewed as perturbed states of the molecular network system. Genetic and environmental factors of diseases, as well as drugs, are considered as perturbates to this system. Different types of diseases, including single-gene (monogenic) diseases, multifactorial diseases, and infectious diseases, are all treated in a unified manner by accumulating such perturbates and their interactions.</a:t>
            </a:r>
          </a:p>
          <a:p>
            <a:r>
              <a:rPr lang="en-US" altLang="zh-CN" dirty="0"/>
              <a:t>This project (</a:t>
            </a:r>
            <a:r>
              <a:rPr lang="en-US" altLang="zh-CN" dirty="0" err="1"/>
              <a:t>DiseaseKG</a:t>
            </a:r>
            <a:r>
              <a:rPr lang="en-US" altLang="zh-CN" dirty="0"/>
              <a:t>) and another ( </a:t>
            </a:r>
            <a:r>
              <a:rPr lang="en-US" altLang="zh-CN" dirty="0" err="1"/>
              <a:t>FoodKG</a:t>
            </a:r>
            <a:r>
              <a:rPr lang="en-US" altLang="zh-CN" dirty="0"/>
              <a:t>) are developed together. They will be connected to form a more valuable and more complex system as soon as possible</a:t>
            </a:r>
            <a:br>
              <a:rPr lang="en-US" altLang="zh-CN" dirty="0"/>
            </a:br>
            <a:endParaRPr lang="zh-CN" altLang="en-US" dirty="0"/>
          </a:p>
        </p:txBody>
      </p:sp>
    </p:spTree>
    <p:extLst>
      <p:ext uri="{BB962C8B-B14F-4D97-AF65-F5344CB8AC3E}">
        <p14:creationId xmlns:p14="http://schemas.microsoft.com/office/powerpoint/2010/main" val="31709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310D2-D8DE-4F35-9D86-14946DCD410D}"/>
              </a:ext>
            </a:extLst>
          </p:cNvPr>
          <p:cNvSpPr>
            <a:spLocks noGrp="1"/>
          </p:cNvSpPr>
          <p:nvPr>
            <p:ph type="title"/>
          </p:nvPr>
        </p:nvSpPr>
        <p:spPr/>
        <p:txBody>
          <a:bodyPr/>
          <a:lstStyle/>
          <a:p>
            <a:r>
              <a:rPr lang="en-US" altLang="zh-CN" dirty="0"/>
              <a:t>Mainly Structure</a:t>
            </a:r>
            <a:endParaRPr lang="zh-CN" altLang="en-US" dirty="0"/>
          </a:p>
        </p:txBody>
      </p:sp>
      <p:sp>
        <p:nvSpPr>
          <p:cNvPr id="6" name="矩形 5">
            <a:extLst>
              <a:ext uri="{FF2B5EF4-FFF2-40B4-BE49-F238E27FC236}">
                <a16:creationId xmlns:a16="http://schemas.microsoft.com/office/drawing/2014/main" id="{005BF1D5-2D56-44BD-9F96-3609CDA12394}"/>
              </a:ext>
            </a:extLst>
          </p:cNvPr>
          <p:cNvSpPr/>
          <p:nvPr/>
        </p:nvSpPr>
        <p:spPr>
          <a:xfrm>
            <a:off x="1475875" y="3529263"/>
            <a:ext cx="2438400" cy="641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Genetic</a:t>
            </a:r>
            <a:r>
              <a:rPr lang="zh-CN" altLang="en-US" dirty="0"/>
              <a:t> </a:t>
            </a:r>
            <a:r>
              <a:rPr lang="en-US" altLang="zh-CN" dirty="0"/>
              <a:t>perturbations</a:t>
            </a:r>
            <a:endParaRPr lang="zh-CN" altLang="en-US" dirty="0"/>
          </a:p>
        </p:txBody>
      </p:sp>
      <p:sp>
        <p:nvSpPr>
          <p:cNvPr id="7" name="矩形 6">
            <a:extLst>
              <a:ext uri="{FF2B5EF4-FFF2-40B4-BE49-F238E27FC236}">
                <a16:creationId xmlns:a16="http://schemas.microsoft.com/office/drawing/2014/main" id="{F4058EED-9D70-4C42-BE08-0E36488EF580}"/>
              </a:ext>
            </a:extLst>
          </p:cNvPr>
          <p:cNvSpPr/>
          <p:nvPr/>
        </p:nvSpPr>
        <p:spPr>
          <a:xfrm>
            <a:off x="1475875" y="4636168"/>
            <a:ext cx="2438400" cy="6416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Environmental perturbations</a:t>
            </a:r>
            <a:endParaRPr lang="zh-CN" altLang="en-US" dirty="0"/>
          </a:p>
        </p:txBody>
      </p:sp>
      <p:sp>
        <p:nvSpPr>
          <p:cNvPr id="8" name="矩形 7">
            <a:extLst>
              <a:ext uri="{FF2B5EF4-FFF2-40B4-BE49-F238E27FC236}">
                <a16:creationId xmlns:a16="http://schemas.microsoft.com/office/drawing/2014/main" id="{4763BF53-D7D9-4A4D-B863-3F88E0E8C9A7}"/>
              </a:ext>
            </a:extLst>
          </p:cNvPr>
          <p:cNvSpPr/>
          <p:nvPr/>
        </p:nvSpPr>
        <p:spPr>
          <a:xfrm>
            <a:off x="5157537" y="3832521"/>
            <a:ext cx="1876926" cy="125128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Molecular</a:t>
            </a:r>
          </a:p>
          <a:p>
            <a:pPr algn="ctr"/>
            <a:r>
              <a:rPr lang="en-US" altLang="zh-CN" dirty="0"/>
              <a:t>Knowledge Graph</a:t>
            </a:r>
          </a:p>
        </p:txBody>
      </p:sp>
      <p:sp>
        <p:nvSpPr>
          <p:cNvPr id="10" name="文本框 9">
            <a:extLst>
              <a:ext uri="{FF2B5EF4-FFF2-40B4-BE49-F238E27FC236}">
                <a16:creationId xmlns:a16="http://schemas.microsoft.com/office/drawing/2014/main" id="{5D06D642-F643-420C-9460-71F75097F06A}"/>
              </a:ext>
            </a:extLst>
          </p:cNvPr>
          <p:cNvSpPr txBox="1"/>
          <p:nvPr/>
        </p:nvSpPr>
        <p:spPr>
          <a:xfrm>
            <a:off x="4363453" y="2425443"/>
            <a:ext cx="3482043" cy="523220"/>
          </a:xfrm>
          <a:prstGeom prst="rect">
            <a:avLst/>
          </a:prstGeom>
          <a:noFill/>
        </p:spPr>
        <p:txBody>
          <a:bodyPr wrap="none" rtlCol="0">
            <a:spAutoFit/>
          </a:bodyPr>
          <a:lstStyle/>
          <a:p>
            <a:r>
              <a:rPr lang="en-US" altLang="zh-CN" sz="2800" dirty="0">
                <a:solidFill>
                  <a:srgbClr val="002060"/>
                </a:solidFill>
              </a:rPr>
              <a:t>Diagnostic markers</a:t>
            </a:r>
            <a:endParaRPr lang="zh-CN" altLang="en-US" sz="2800" dirty="0">
              <a:solidFill>
                <a:srgbClr val="002060"/>
              </a:solidFill>
            </a:endParaRPr>
          </a:p>
        </p:txBody>
      </p:sp>
      <p:sp>
        <p:nvSpPr>
          <p:cNvPr id="12" name="文本框 11">
            <a:extLst>
              <a:ext uri="{FF2B5EF4-FFF2-40B4-BE49-F238E27FC236}">
                <a16:creationId xmlns:a16="http://schemas.microsoft.com/office/drawing/2014/main" id="{019E7459-322D-4BCE-BF82-49F859172C49}"/>
              </a:ext>
            </a:extLst>
          </p:cNvPr>
          <p:cNvSpPr txBox="1"/>
          <p:nvPr/>
        </p:nvSpPr>
        <p:spPr>
          <a:xfrm>
            <a:off x="3515901" y="5884331"/>
            <a:ext cx="3283271" cy="523220"/>
          </a:xfrm>
          <a:prstGeom prst="rect">
            <a:avLst/>
          </a:prstGeom>
          <a:noFill/>
        </p:spPr>
        <p:txBody>
          <a:bodyPr wrap="none" rtlCol="0">
            <a:spAutoFit/>
          </a:bodyPr>
          <a:lstStyle/>
          <a:p>
            <a:r>
              <a:rPr lang="en-US" altLang="zh-CN" sz="2800" dirty="0">
                <a:solidFill>
                  <a:srgbClr val="002060"/>
                </a:solidFill>
              </a:rPr>
              <a:t>Therapeutic</a:t>
            </a:r>
            <a:r>
              <a:rPr lang="en-US" altLang="zh-CN" dirty="0">
                <a:solidFill>
                  <a:srgbClr val="002060"/>
                </a:solidFill>
              </a:rPr>
              <a:t> </a:t>
            </a:r>
            <a:r>
              <a:rPr lang="en-US" altLang="zh-CN" sz="2800" dirty="0">
                <a:solidFill>
                  <a:srgbClr val="002060"/>
                </a:solidFill>
              </a:rPr>
              <a:t>drugs</a:t>
            </a:r>
            <a:endParaRPr lang="zh-CN" altLang="en-US" dirty="0">
              <a:solidFill>
                <a:srgbClr val="002060"/>
              </a:solidFill>
            </a:endParaRPr>
          </a:p>
        </p:txBody>
      </p:sp>
      <p:sp>
        <p:nvSpPr>
          <p:cNvPr id="13" name="文本框 12">
            <a:extLst>
              <a:ext uri="{FF2B5EF4-FFF2-40B4-BE49-F238E27FC236}">
                <a16:creationId xmlns:a16="http://schemas.microsoft.com/office/drawing/2014/main" id="{53706417-BD64-4010-B773-C818B1A73AAD}"/>
              </a:ext>
            </a:extLst>
          </p:cNvPr>
          <p:cNvSpPr txBox="1"/>
          <p:nvPr/>
        </p:nvSpPr>
        <p:spPr>
          <a:xfrm>
            <a:off x="7275084" y="5884331"/>
            <a:ext cx="3829895" cy="523220"/>
          </a:xfrm>
          <a:prstGeom prst="rect">
            <a:avLst/>
          </a:prstGeom>
          <a:noFill/>
        </p:spPr>
        <p:txBody>
          <a:bodyPr wrap="none" rtlCol="0">
            <a:spAutoFit/>
          </a:bodyPr>
          <a:lstStyle/>
          <a:p>
            <a:r>
              <a:rPr lang="en-US" altLang="zh-CN" sz="2800" dirty="0">
                <a:solidFill>
                  <a:srgbClr val="002060"/>
                </a:solidFill>
              </a:rPr>
              <a:t>Genomic biomarkers</a:t>
            </a:r>
            <a:endParaRPr lang="zh-CN" altLang="en-US" sz="2800" dirty="0">
              <a:solidFill>
                <a:srgbClr val="002060"/>
              </a:solidFill>
            </a:endParaRPr>
          </a:p>
        </p:txBody>
      </p:sp>
      <p:sp>
        <p:nvSpPr>
          <p:cNvPr id="15" name="文本框 14">
            <a:extLst>
              <a:ext uri="{FF2B5EF4-FFF2-40B4-BE49-F238E27FC236}">
                <a16:creationId xmlns:a16="http://schemas.microsoft.com/office/drawing/2014/main" id="{058224BC-1058-4F41-A3E3-5962B86794B4}"/>
              </a:ext>
            </a:extLst>
          </p:cNvPr>
          <p:cNvSpPr txBox="1"/>
          <p:nvPr/>
        </p:nvSpPr>
        <p:spPr>
          <a:xfrm>
            <a:off x="8987767" y="4051393"/>
            <a:ext cx="1728358" cy="584775"/>
          </a:xfrm>
          <a:prstGeom prst="rect">
            <a:avLst/>
          </a:prstGeom>
          <a:noFill/>
        </p:spPr>
        <p:txBody>
          <a:bodyPr wrap="none" rtlCol="0">
            <a:spAutoFit/>
          </a:bodyPr>
          <a:lstStyle/>
          <a:p>
            <a:r>
              <a:rPr lang="en-US" altLang="zh-CN" sz="3200" b="1" dirty="0">
                <a:solidFill>
                  <a:srgbClr val="FF0000"/>
                </a:solidFill>
              </a:rPr>
              <a:t>Disease</a:t>
            </a:r>
            <a:endParaRPr lang="zh-CN" altLang="en-US" b="1" dirty="0">
              <a:solidFill>
                <a:srgbClr val="FF0000"/>
              </a:solidFill>
            </a:endParaRPr>
          </a:p>
        </p:txBody>
      </p:sp>
      <p:cxnSp>
        <p:nvCxnSpPr>
          <p:cNvPr id="17" name="直接箭头连接符 16">
            <a:extLst>
              <a:ext uri="{FF2B5EF4-FFF2-40B4-BE49-F238E27FC236}">
                <a16:creationId xmlns:a16="http://schemas.microsoft.com/office/drawing/2014/main" id="{9B804852-7F39-4AC1-943A-4C272937F4C2}"/>
              </a:ext>
            </a:extLst>
          </p:cNvPr>
          <p:cNvCxnSpPr>
            <a:stCxn id="6" idx="3"/>
          </p:cNvCxnSpPr>
          <p:nvPr/>
        </p:nvCxnSpPr>
        <p:spPr>
          <a:xfrm>
            <a:off x="3914275" y="3850105"/>
            <a:ext cx="1243261" cy="320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A6A6CB0-DB26-4A5F-A12D-4E8A04AE36A5}"/>
              </a:ext>
            </a:extLst>
          </p:cNvPr>
          <p:cNvCxnSpPr>
            <a:stCxn id="7" idx="3"/>
          </p:cNvCxnSpPr>
          <p:nvPr/>
        </p:nvCxnSpPr>
        <p:spPr>
          <a:xfrm flipV="1">
            <a:off x="3914275" y="4764505"/>
            <a:ext cx="1243261" cy="19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2534DF4-AFF4-4E9F-90D3-6A25C52580A0}"/>
              </a:ext>
            </a:extLst>
          </p:cNvPr>
          <p:cNvCxnSpPr>
            <a:stCxn id="10" idx="2"/>
            <a:endCxn id="8" idx="0"/>
          </p:cNvCxnSpPr>
          <p:nvPr/>
        </p:nvCxnSpPr>
        <p:spPr>
          <a:xfrm flipH="1">
            <a:off x="6096000" y="2948663"/>
            <a:ext cx="8475" cy="883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A42FCC6-07A5-40B4-97D2-4222E717ACEE}"/>
              </a:ext>
            </a:extLst>
          </p:cNvPr>
          <p:cNvCxnSpPr>
            <a:stCxn id="12" idx="0"/>
            <a:endCxn id="8" idx="2"/>
          </p:cNvCxnSpPr>
          <p:nvPr/>
        </p:nvCxnSpPr>
        <p:spPr>
          <a:xfrm flipV="1">
            <a:off x="5157537" y="5083805"/>
            <a:ext cx="938463" cy="800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ED1D664-A1D3-4A57-952A-F2506C5E8B15}"/>
              </a:ext>
            </a:extLst>
          </p:cNvPr>
          <p:cNvCxnSpPr>
            <a:stCxn id="13" idx="0"/>
          </p:cNvCxnSpPr>
          <p:nvPr/>
        </p:nvCxnSpPr>
        <p:spPr>
          <a:xfrm flipH="1" flipV="1">
            <a:off x="6673516" y="5083805"/>
            <a:ext cx="2516516" cy="800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64F21364-5657-40B4-B452-41DA8D2CE95C}"/>
              </a:ext>
            </a:extLst>
          </p:cNvPr>
          <p:cNvCxnSpPr>
            <a:stCxn id="8" idx="3"/>
            <a:endCxn id="15" idx="1"/>
          </p:cNvCxnSpPr>
          <p:nvPr/>
        </p:nvCxnSpPr>
        <p:spPr>
          <a:xfrm flipV="1">
            <a:off x="7034463" y="4343781"/>
            <a:ext cx="1953304" cy="114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74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31854-5AC1-4530-B1CE-3808DC776950}"/>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FD002910-9B3E-4174-B6F0-AA96BA9D1138}"/>
              </a:ext>
            </a:extLst>
          </p:cNvPr>
          <p:cNvSpPr>
            <a:spLocks noGrp="1"/>
          </p:cNvSpPr>
          <p:nvPr>
            <p:ph idx="1"/>
          </p:nvPr>
        </p:nvSpPr>
        <p:spPr/>
        <p:txBody>
          <a:bodyPr>
            <a:normAutofit fontScale="92500" lnSpcReduction="10000"/>
          </a:bodyPr>
          <a:lstStyle/>
          <a:p>
            <a:r>
              <a:rPr lang="en-US" altLang="zh-CN" sz="2000" dirty="0"/>
              <a:t>Currently, I have been collecting a lot of data about “Human Diseases” for </a:t>
            </a:r>
            <a:r>
              <a:rPr lang="en-US" altLang="zh-CN" sz="2000" b="1" u="sng" dirty="0"/>
              <a:t>2102</a:t>
            </a:r>
            <a:r>
              <a:rPr lang="en-US" altLang="zh-CN" sz="2000" dirty="0"/>
              <a:t> records,</a:t>
            </a:r>
            <a:r>
              <a:rPr lang="zh-CN" altLang="en-US" sz="2000" dirty="0"/>
              <a:t> </a:t>
            </a:r>
            <a:r>
              <a:rPr lang="en-US" altLang="zh-CN" sz="2000" dirty="0"/>
              <a:t>and</a:t>
            </a:r>
            <a:r>
              <a:rPr lang="zh-CN" altLang="en-US" sz="2000" dirty="0"/>
              <a:t> </a:t>
            </a:r>
            <a:r>
              <a:rPr lang="en-US" altLang="zh-CN" sz="2000" dirty="0"/>
              <a:t>the</a:t>
            </a:r>
            <a:r>
              <a:rPr lang="zh-CN" altLang="en-US" sz="2000" dirty="0"/>
              <a:t> </a:t>
            </a:r>
            <a:r>
              <a:rPr lang="en-US" altLang="zh-CN" sz="2000" dirty="0"/>
              <a:t>script</a:t>
            </a:r>
            <a:r>
              <a:rPr lang="zh-CN" altLang="en-US" sz="2000" dirty="0"/>
              <a:t> </a:t>
            </a:r>
            <a:r>
              <a:rPr lang="en-US" altLang="zh-CN" sz="2000" dirty="0"/>
              <a:t>is</a:t>
            </a:r>
            <a:r>
              <a:rPr lang="zh-CN" altLang="en-US" sz="2000" dirty="0"/>
              <a:t> </a:t>
            </a:r>
            <a:r>
              <a:rPr lang="en-US" altLang="zh-CN" sz="2000" dirty="0"/>
              <a:t>still running. More</a:t>
            </a:r>
            <a:r>
              <a:rPr lang="zh-CN" altLang="en-US" sz="2000" dirty="0"/>
              <a:t> </a:t>
            </a:r>
            <a:r>
              <a:rPr lang="en-US" altLang="zh-CN" sz="2000" dirty="0"/>
              <a:t>data</a:t>
            </a:r>
            <a:r>
              <a:rPr lang="zh-CN" altLang="en-US" sz="2000" dirty="0"/>
              <a:t> </a:t>
            </a:r>
            <a:r>
              <a:rPr lang="en-US" altLang="zh-CN" sz="2000" dirty="0"/>
              <a:t>is coming.</a:t>
            </a:r>
          </a:p>
          <a:p>
            <a:r>
              <a:rPr lang="en-US" altLang="zh-CN" sz="2000" dirty="0"/>
              <a:t>Every single of them has already been convert to an object, which has two attributes for now:</a:t>
            </a:r>
          </a:p>
          <a:p>
            <a:pPr lvl="1"/>
            <a:r>
              <a:rPr lang="en-US" altLang="zh-CN" sz="1800" dirty="0"/>
              <a:t>diseaseName;</a:t>
            </a:r>
          </a:p>
          <a:p>
            <a:pPr lvl="1"/>
            <a:r>
              <a:rPr lang="en-US" altLang="zh-CN" sz="1800" dirty="0"/>
              <a:t>children;</a:t>
            </a:r>
          </a:p>
          <a:p>
            <a:r>
              <a:rPr lang="en-US" altLang="zh-CN" sz="2000" dirty="0"/>
              <a:t>Every class of Disease’s children is a list of diseases, because we know that there are some relations between diseases.</a:t>
            </a:r>
          </a:p>
          <a:p>
            <a:r>
              <a:rPr lang="en-US" altLang="zh-CN" sz="2000" dirty="0"/>
              <a:t>More information about every disease is being collected. But still didn’t add to class object for now.</a:t>
            </a:r>
          </a:p>
        </p:txBody>
      </p:sp>
    </p:spTree>
    <p:extLst>
      <p:ext uri="{BB962C8B-B14F-4D97-AF65-F5344CB8AC3E}">
        <p14:creationId xmlns:p14="http://schemas.microsoft.com/office/powerpoint/2010/main" val="281152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40FBD-529F-47F5-B061-00236A19145C}"/>
              </a:ext>
            </a:extLst>
          </p:cNvPr>
          <p:cNvSpPr>
            <a:spLocks noGrp="1"/>
          </p:cNvSpPr>
          <p:nvPr>
            <p:ph type="title"/>
          </p:nvPr>
        </p:nvSpPr>
        <p:spPr/>
        <p:txBody>
          <a:bodyPr/>
          <a:lstStyle/>
          <a:p>
            <a:r>
              <a:rPr lang="en-US" altLang="zh-CN" dirty="0"/>
              <a:t>More specific info</a:t>
            </a:r>
            <a:endParaRPr lang="zh-CN" altLang="en-US" dirty="0"/>
          </a:p>
        </p:txBody>
      </p:sp>
      <p:sp>
        <p:nvSpPr>
          <p:cNvPr id="3" name="内容占位符 2">
            <a:extLst>
              <a:ext uri="{FF2B5EF4-FFF2-40B4-BE49-F238E27FC236}">
                <a16:creationId xmlns:a16="http://schemas.microsoft.com/office/drawing/2014/main" id="{43E3A5DE-226E-49B1-9532-5303BC4E4AF5}"/>
              </a:ext>
            </a:extLst>
          </p:cNvPr>
          <p:cNvSpPr>
            <a:spLocks noGrp="1"/>
          </p:cNvSpPr>
          <p:nvPr>
            <p:ph idx="1"/>
          </p:nvPr>
        </p:nvSpPr>
        <p:spPr/>
        <p:txBody>
          <a:bodyPr/>
          <a:lstStyle/>
          <a:p>
            <a:r>
              <a:rPr lang="en-US" altLang="zh-CN" dirty="0"/>
              <a:t>Every disease has several detail data, which are following:</a:t>
            </a:r>
          </a:p>
        </p:txBody>
      </p:sp>
      <p:graphicFrame>
        <p:nvGraphicFramePr>
          <p:cNvPr id="4" name="表格 3">
            <a:extLst>
              <a:ext uri="{FF2B5EF4-FFF2-40B4-BE49-F238E27FC236}">
                <a16:creationId xmlns:a16="http://schemas.microsoft.com/office/drawing/2014/main" id="{C72566CF-A971-4B18-8A79-933728461259}"/>
              </a:ext>
            </a:extLst>
          </p:cNvPr>
          <p:cNvGraphicFramePr>
            <a:graphicFrameLocks noGrp="1"/>
          </p:cNvGraphicFramePr>
          <p:nvPr>
            <p:extLst>
              <p:ext uri="{D42A27DB-BD31-4B8C-83A1-F6EECF244321}">
                <p14:modId xmlns:p14="http://schemas.microsoft.com/office/powerpoint/2010/main" val="3133633742"/>
              </p:ext>
            </p:extLst>
          </p:nvPr>
        </p:nvGraphicFramePr>
        <p:xfrm>
          <a:off x="1503783" y="3097196"/>
          <a:ext cx="9184433" cy="2966720"/>
        </p:xfrm>
        <a:graphic>
          <a:graphicData uri="http://schemas.openxmlformats.org/drawingml/2006/table">
            <a:tbl>
              <a:tblPr firstRow="1" bandRow="1">
                <a:tableStyleId>{5C22544A-7EE6-4342-B048-85BDC9FD1C3A}</a:tableStyleId>
              </a:tblPr>
              <a:tblGrid>
                <a:gridCol w="2456514">
                  <a:extLst>
                    <a:ext uri="{9D8B030D-6E8A-4147-A177-3AD203B41FA5}">
                      <a16:colId xmlns:a16="http://schemas.microsoft.com/office/drawing/2014/main" val="3056153416"/>
                    </a:ext>
                  </a:extLst>
                </a:gridCol>
                <a:gridCol w="6727919">
                  <a:extLst>
                    <a:ext uri="{9D8B030D-6E8A-4147-A177-3AD203B41FA5}">
                      <a16:colId xmlns:a16="http://schemas.microsoft.com/office/drawing/2014/main" val="3777500650"/>
                    </a:ext>
                  </a:extLst>
                </a:gridCol>
              </a:tblGrid>
              <a:tr h="370840">
                <a:tc>
                  <a:txBody>
                    <a:bodyPr/>
                    <a:lstStyle/>
                    <a:p>
                      <a:r>
                        <a:rPr lang="en-US" altLang="zh-CN" dirty="0"/>
                        <a:t>Property</a:t>
                      </a:r>
                      <a:endParaRPr lang="zh-CN" altLang="en-US" dirty="0"/>
                    </a:p>
                  </a:txBody>
                  <a:tcPr/>
                </a:tc>
                <a:tc>
                  <a:txBody>
                    <a:bodyPr/>
                    <a:lstStyle/>
                    <a:p>
                      <a:r>
                        <a:rPr lang="en-US" altLang="zh-CN" dirty="0"/>
                        <a:t>Content</a:t>
                      </a:r>
                      <a:endParaRPr lang="zh-CN" altLang="en-US" dirty="0"/>
                    </a:p>
                  </a:txBody>
                  <a:tcPr/>
                </a:tc>
                <a:extLst>
                  <a:ext uri="{0D108BD9-81ED-4DB2-BD59-A6C34878D82A}">
                    <a16:rowId xmlns:a16="http://schemas.microsoft.com/office/drawing/2014/main" val="2732636273"/>
                  </a:ext>
                </a:extLst>
              </a:tr>
              <a:tr h="370840">
                <a:tc>
                  <a:txBody>
                    <a:bodyPr/>
                    <a:lstStyle/>
                    <a:p>
                      <a:r>
                        <a:rPr lang="en-US" altLang="zh-CN" dirty="0"/>
                        <a:t>Entry</a:t>
                      </a:r>
                      <a:endParaRPr lang="zh-CN" altLang="en-US" dirty="0"/>
                    </a:p>
                  </a:txBody>
                  <a:tcPr/>
                </a:tc>
                <a:tc>
                  <a:txBody>
                    <a:bodyPr/>
                    <a:lstStyle/>
                    <a:p>
                      <a:r>
                        <a:rPr lang="en-US" altLang="zh-CN" dirty="0"/>
                        <a:t>An unique number and this disease name</a:t>
                      </a:r>
                      <a:endParaRPr lang="zh-CN" altLang="en-US" dirty="0"/>
                    </a:p>
                  </a:txBody>
                  <a:tcPr/>
                </a:tc>
                <a:extLst>
                  <a:ext uri="{0D108BD9-81ED-4DB2-BD59-A6C34878D82A}">
                    <a16:rowId xmlns:a16="http://schemas.microsoft.com/office/drawing/2014/main" val="3730105660"/>
                  </a:ext>
                </a:extLst>
              </a:tr>
              <a:tr h="370840">
                <a:tc>
                  <a:txBody>
                    <a:bodyPr/>
                    <a:lstStyle/>
                    <a:p>
                      <a:r>
                        <a:rPr lang="en-US" altLang="zh-CN" dirty="0"/>
                        <a:t>Name</a:t>
                      </a:r>
                      <a:endParaRPr lang="zh-CN" altLang="en-US" dirty="0"/>
                    </a:p>
                  </a:txBody>
                  <a:tcPr/>
                </a:tc>
                <a:tc>
                  <a:txBody>
                    <a:bodyPr/>
                    <a:lstStyle/>
                    <a:p>
                      <a:r>
                        <a:rPr lang="en-US" altLang="zh-CN" dirty="0"/>
                        <a:t>The detail name of this disease</a:t>
                      </a:r>
                      <a:endParaRPr lang="zh-CN" altLang="en-US" dirty="0"/>
                    </a:p>
                  </a:txBody>
                  <a:tcPr/>
                </a:tc>
                <a:extLst>
                  <a:ext uri="{0D108BD9-81ED-4DB2-BD59-A6C34878D82A}">
                    <a16:rowId xmlns:a16="http://schemas.microsoft.com/office/drawing/2014/main" val="4203504975"/>
                  </a:ext>
                </a:extLst>
              </a:tr>
              <a:tr h="370840">
                <a:tc>
                  <a:txBody>
                    <a:bodyPr/>
                    <a:lstStyle/>
                    <a:p>
                      <a:r>
                        <a:rPr lang="en-US" altLang="zh-CN" dirty="0"/>
                        <a:t>Description</a:t>
                      </a:r>
                      <a:endParaRPr lang="zh-CN" altLang="en-US" dirty="0"/>
                    </a:p>
                  </a:txBody>
                  <a:tcPr/>
                </a:tc>
                <a:tc>
                  <a:txBody>
                    <a:bodyPr/>
                    <a:lstStyle/>
                    <a:p>
                      <a:r>
                        <a:rPr lang="en-US" altLang="zh-CN" sz="1800" b="0" i="0" kern="1200" dirty="0">
                          <a:solidFill>
                            <a:schemeClr val="dk1"/>
                          </a:solidFill>
                          <a:effectLst/>
                          <a:latin typeface="+mn-lt"/>
                          <a:ea typeface="+mn-ea"/>
                          <a:cs typeface="+mn-cs"/>
                        </a:rPr>
                        <a:t>Detailed description of this disease, including symptoms</a:t>
                      </a:r>
                      <a:r>
                        <a:rPr lang="en-US" altLang="zh-CN" dirty="0"/>
                        <a:t> </a:t>
                      </a:r>
                      <a:endParaRPr lang="zh-CN" altLang="en-US" dirty="0"/>
                    </a:p>
                  </a:txBody>
                  <a:tcPr/>
                </a:tc>
                <a:extLst>
                  <a:ext uri="{0D108BD9-81ED-4DB2-BD59-A6C34878D82A}">
                    <a16:rowId xmlns:a16="http://schemas.microsoft.com/office/drawing/2014/main" val="261130143"/>
                  </a:ext>
                </a:extLst>
              </a:tr>
              <a:tr h="370840">
                <a:tc>
                  <a:txBody>
                    <a:bodyPr/>
                    <a:lstStyle/>
                    <a:p>
                      <a:r>
                        <a:rPr lang="en-US" altLang="zh-CN" dirty="0"/>
                        <a:t>Category</a:t>
                      </a:r>
                      <a:endParaRPr lang="zh-CN" altLang="en-US" dirty="0"/>
                    </a:p>
                  </a:txBody>
                  <a:tcPr/>
                </a:tc>
                <a:tc>
                  <a:txBody>
                    <a:bodyPr/>
                    <a:lstStyle/>
                    <a:p>
                      <a:r>
                        <a:rPr lang="en-US" altLang="zh-CN" dirty="0"/>
                        <a:t>The category of this disease</a:t>
                      </a:r>
                      <a:endParaRPr lang="zh-CN" altLang="en-US" dirty="0"/>
                    </a:p>
                  </a:txBody>
                  <a:tcPr/>
                </a:tc>
                <a:extLst>
                  <a:ext uri="{0D108BD9-81ED-4DB2-BD59-A6C34878D82A}">
                    <a16:rowId xmlns:a16="http://schemas.microsoft.com/office/drawing/2014/main" val="998535696"/>
                  </a:ext>
                </a:extLst>
              </a:tr>
              <a:tr h="370840">
                <a:tc>
                  <a:txBody>
                    <a:bodyPr/>
                    <a:lstStyle/>
                    <a:p>
                      <a:r>
                        <a:rPr lang="en-US" altLang="zh-CN" dirty="0"/>
                        <a:t>Network</a:t>
                      </a:r>
                      <a:endParaRPr lang="zh-CN" altLang="en-US" dirty="0"/>
                    </a:p>
                  </a:txBody>
                  <a:tcPr/>
                </a:tc>
                <a:tc>
                  <a:txBody>
                    <a:bodyPr/>
                    <a:lstStyle/>
                    <a:p>
                      <a:r>
                        <a:rPr lang="en-US" altLang="zh-CN" dirty="0"/>
                        <a:t>Some relations with other diseases</a:t>
                      </a:r>
                      <a:endParaRPr lang="zh-CN" altLang="en-US" dirty="0"/>
                    </a:p>
                  </a:txBody>
                  <a:tcPr/>
                </a:tc>
                <a:extLst>
                  <a:ext uri="{0D108BD9-81ED-4DB2-BD59-A6C34878D82A}">
                    <a16:rowId xmlns:a16="http://schemas.microsoft.com/office/drawing/2014/main" val="3820725038"/>
                  </a:ext>
                </a:extLst>
              </a:tr>
              <a:tr h="370840">
                <a:tc>
                  <a:txBody>
                    <a:bodyPr/>
                    <a:lstStyle/>
                    <a:p>
                      <a:r>
                        <a:rPr lang="en-US" altLang="zh-CN" dirty="0"/>
                        <a:t>Gene</a:t>
                      </a:r>
                      <a:endParaRPr lang="zh-CN" altLang="en-US" dirty="0"/>
                    </a:p>
                  </a:txBody>
                  <a:tcPr/>
                </a:tc>
                <a:tc>
                  <a:txBody>
                    <a:bodyPr/>
                    <a:lstStyle/>
                    <a:p>
                      <a:r>
                        <a:rPr lang="en-US" altLang="zh-CN" sz="1800" b="0" i="0" kern="1200" dirty="0">
                          <a:solidFill>
                            <a:schemeClr val="dk1"/>
                          </a:solidFill>
                          <a:effectLst/>
                          <a:latin typeface="+mn-lt"/>
                          <a:ea typeface="+mn-ea"/>
                          <a:cs typeface="+mn-cs"/>
                        </a:rPr>
                        <a:t>Some genes that may cause this disease</a:t>
                      </a:r>
                      <a:endParaRPr lang="zh-CN" altLang="en-US" dirty="0"/>
                    </a:p>
                  </a:txBody>
                  <a:tcPr/>
                </a:tc>
                <a:extLst>
                  <a:ext uri="{0D108BD9-81ED-4DB2-BD59-A6C34878D82A}">
                    <a16:rowId xmlns:a16="http://schemas.microsoft.com/office/drawing/2014/main" val="978909429"/>
                  </a:ext>
                </a:extLst>
              </a:tr>
              <a:tr h="370840">
                <a:tc>
                  <a:txBody>
                    <a:bodyPr/>
                    <a:lstStyle/>
                    <a:p>
                      <a:r>
                        <a:rPr lang="en-US" altLang="zh-CN" dirty="0"/>
                        <a:t>Reference</a:t>
                      </a:r>
                      <a:endParaRPr lang="zh-CN" altLang="en-US" dirty="0"/>
                    </a:p>
                  </a:txBody>
                  <a:tcPr/>
                </a:tc>
                <a:tc>
                  <a:txBody>
                    <a:bodyPr/>
                    <a:lstStyle/>
                    <a:p>
                      <a:r>
                        <a:rPr lang="en-US" altLang="zh-CN" dirty="0"/>
                        <a:t>Some documents about this disease</a:t>
                      </a:r>
                      <a:endParaRPr lang="zh-CN" altLang="en-US" dirty="0"/>
                    </a:p>
                  </a:txBody>
                  <a:tcPr/>
                </a:tc>
                <a:extLst>
                  <a:ext uri="{0D108BD9-81ED-4DB2-BD59-A6C34878D82A}">
                    <a16:rowId xmlns:a16="http://schemas.microsoft.com/office/drawing/2014/main" val="555528473"/>
                  </a:ext>
                </a:extLst>
              </a:tr>
            </a:tbl>
          </a:graphicData>
        </a:graphic>
      </p:graphicFrame>
      <p:sp>
        <p:nvSpPr>
          <p:cNvPr id="5" name="文本框 4">
            <a:extLst>
              <a:ext uri="{FF2B5EF4-FFF2-40B4-BE49-F238E27FC236}">
                <a16:creationId xmlns:a16="http://schemas.microsoft.com/office/drawing/2014/main" id="{2055133D-C7D5-4CA2-99E5-491504E6B92C}"/>
              </a:ext>
            </a:extLst>
          </p:cNvPr>
          <p:cNvSpPr txBox="1"/>
          <p:nvPr/>
        </p:nvSpPr>
        <p:spPr>
          <a:xfrm flipH="1">
            <a:off x="1154954" y="6188280"/>
            <a:ext cx="8967614" cy="369332"/>
          </a:xfrm>
          <a:prstGeom prst="rect">
            <a:avLst/>
          </a:prstGeom>
          <a:noFill/>
        </p:spPr>
        <p:txBody>
          <a:bodyPr wrap="square" rtlCol="0">
            <a:spAutoFit/>
          </a:bodyPr>
          <a:lstStyle/>
          <a:p>
            <a:r>
              <a:rPr lang="en-US" altLang="zh-CN" dirty="0"/>
              <a:t>Haven't had time to add these data to object or KG. I am Working on it now</a:t>
            </a:r>
            <a:endParaRPr lang="zh-CN" altLang="en-US" dirty="0"/>
          </a:p>
        </p:txBody>
      </p:sp>
    </p:spTree>
    <p:extLst>
      <p:ext uri="{BB962C8B-B14F-4D97-AF65-F5344CB8AC3E}">
        <p14:creationId xmlns:p14="http://schemas.microsoft.com/office/powerpoint/2010/main" val="116005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E3D66-6437-4FF9-A601-0DD1FEA4FEB5}"/>
              </a:ext>
            </a:extLst>
          </p:cNvPr>
          <p:cNvSpPr>
            <a:spLocks noGrp="1"/>
          </p:cNvSpPr>
          <p:nvPr>
            <p:ph type="title"/>
          </p:nvPr>
        </p:nvSpPr>
        <p:spPr/>
        <p:txBody>
          <a:bodyPr/>
          <a:lstStyle/>
          <a:p>
            <a:r>
              <a:rPr lang="en-US" altLang="zh-CN" dirty="0"/>
              <a:t>Categories of Human Disease</a:t>
            </a:r>
            <a:endParaRPr lang="zh-CN" altLang="en-US" dirty="0"/>
          </a:p>
        </p:txBody>
      </p:sp>
      <p:sp>
        <p:nvSpPr>
          <p:cNvPr id="3" name="内容占位符 2">
            <a:extLst>
              <a:ext uri="{FF2B5EF4-FFF2-40B4-BE49-F238E27FC236}">
                <a16:creationId xmlns:a16="http://schemas.microsoft.com/office/drawing/2014/main" id="{C4652D3B-B414-4501-BB74-42736C57A5E5}"/>
              </a:ext>
            </a:extLst>
          </p:cNvPr>
          <p:cNvSpPr>
            <a:spLocks noGrp="1"/>
          </p:cNvSpPr>
          <p:nvPr>
            <p:ph idx="1"/>
          </p:nvPr>
        </p:nvSpPr>
        <p:spPr/>
        <p:txBody>
          <a:bodyPr/>
          <a:lstStyle/>
          <a:p>
            <a:pPr marL="0" indent="0">
              <a:buNone/>
            </a:pPr>
            <a:r>
              <a:rPr lang="en-US" altLang="zh-CN" dirty="0"/>
              <a:t>These diseases data are separated to several groups:</a:t>
            </a:r>
          </a:p>
          <a:p>
            <a:endParaRPr lang="zh-CN" altLang="en-US" dirty="0"/>
          </a:p>
        </p:txBody>
      </p:sp>
      <p:graphicFrame>
        <p:nvGraphicFramePr>
          <p:cNvPr id="4" name="表格 3">
            <a:extLst>
              <a:ext uri="{FF2B5EF4-FFF2-40B4-BE49-F238E27FC236}">
                <a16:creationId xmlns:a16="http://schemas.microsoft.com/office/drawing/2014/main" id="{A543C8BF-0246-462E-9241-42823E68556F}"/>
              </a:ext>
            </a:extLst>
          </p:cNvPr>
          <p:cNvGraphicFramePr>
            <a:graphicFrameLocks noGrp="1"/>
          </p:cNvGraphicFramePr>
          <p:nvPr>
            <p:extLst>
              <p:ext uri="{D42A27DB-BD31-4B8C-83A1-F6EECF244321}">
                <p14:modId xmlns:p14="http://schemas.microsoft.com/office/powerpoint/2010/main" val="640982727"/>
              </p:ext>
            </p:extLst>
          </p:nvPr>
        </p:nvGraphicFramePr>
        <p:xfrm>
          <a:off x="1852612" y="3053080"/>
          <a:ext cx="8342144" cy="2966720"/>
        </p:xfrm>
        <a:graphic>
          <a:graphicData uri="http://schemas.openxmlformats.org/drawingml/2006/table">
            <a:tbl>
              <a:tblPr bandRow="1">
                <a:tableStyleId>{5C22544A-7EE6-4342-B048-85BDC9FD1C3A}</a:tableStyleId>
              </a:tblPr>
              <a:tblGrid>
                <a:gridCol w="4171072">
                  <a:extLst>
                    <a:ext uri="{9D8B030D-6E8A-4147-A177-3AD203B41FA5}">
                      <a16:colId xmlns:a16="http://schemas.microsoft.com/office/drawing/2014/main" val="3370969209"/>
                    </a:ext>
                  </a:extLst>
                </a:gridCol>
                <a:gridCol w="4171072">
                  <a:extLst>
                    <a:ext uri="{9D8B030D-6E8A-4147-A177-3AD203B41FA5}">
                      <a16:colId xmlns:a16="http://schemas.microsoft.com/office/drawing/2014/main" val="1448926804"/>
                    </a:ext>
                  </a:extLst>
                </a:gridCol>
              </a:tblGrid>
              <a:tr h="370840">
                <a:tc>
                  <a:txBody>
                    <a:bodyPr/>
                    <a:lstStyle/>
                    <a:p>
                      <a:r>
                        <a:rPr lang="en-US" altLang="zh-CN" dirty="0"/>
                        <a:t>Cancers</a:t>
                      </a:r>
                      <a:endParaRPr lang="zh-CN" altLang="en-US" dirty="0"/>
                    </a:p>
                  </a:txBody>
                  <a:tcPr/>
                </a:tc>
                <a:tc>
                  <a:txBody>
                    <a:bodyPr/>
                    <a:lstStyle/>
                    <a:p>
                      <a:r>
                        <a:rPr lang="en-US" altLang="zh-CN" dirty="0"/>
                        <a:t>Immune system diseases</a:t>
                      </a:r>
                      <a:endParaRPr lang="zh-CN" altLang="en-US" dirty="0"/>
                    </a:p>
                  </a:txBody>
                  <a:tcPr/>
                </a:tc>
                <a:extLst>
                  <a:ext uri="{0D108BD9-81ED-4DB2-BD59-A6C34878D82A}">
                    <a16:rowId xmlns:a16="http://schemas.microsoft.com/office/drawing/2014/main" val="1199628720"/>
                  </a:ext>
                </a:extLst>
              </a:tr>
              <a:tr h="370840">
                <a:tc>
                  <a:txBody>
                    <a:bodyPr/>
                    <a:lstStyle/>
                    <a:p>
                      <a:r>
                        <a:rPr lang="en-US" altLang="zh-CN" dirty="0"/>
                        <a:t>Nervous system diseases</a:t>
                      </a:r>
                      <a:endParaRPr lang="zh-CN" altLang="en-US" dirty="0"/>
                    </a:p>
                  </a:txBody>
                  <a:tcPr/>
                </a:tc>
                <a:tc>
                  <a:txBody>
                    <a:bodyPr/>
                    <a:lstStyle/>
                    <a:p>
                      <a:r>
                        <a:rPr lang="en-US" altLang="zh-CN" dirty="0"/>
                        <a:t>Cardiovascular diseases</a:t>
                      </a:r>
                      <a:endParaRPr lang="zh-CN" altLang="en-US" dirty="0"/>
                    </a:p>
                  </a:txBody>
                  <a:tcPr/>
                </a:tc>
                <a:extLst>
                  <a:ext uri="{0D108BD9-81ED-4DB2-BD59-A6C34878D82A}">
                    <a16:rowId xmlns:a16="http://schemas.microsoft.com/office/drawing/2014/main" val="596530000"/>
                  </a:ext>
                </a:extLst>
              </a:tr>
              <a:tr h="370840">
                <a:tc>
                  <a:txBody>
                    <a:bodyPr/>
                    <a:lstStyle/>
                    <a:p>
                      <a:r>
                        <a:rPr lang="en-US" altLang="zh-CN" dirty="0"/>
                        <a:t>Respiratory diseases</a:t>
                      </a:r>
                      <a:endParaRPr lang="zh-CN" altLang="en-US" dirty="0"/>
                    </a:p>
                  </a:txBody>
                  <a:tcPr/>
                </a:tc>
                <a:tc>
                  <a:txBody>
                    <a:bodyPr/>
                    <a:lstStyle/>
                    <a:p>
                      <a:r>
                        <a:rPr lang="en-US" altLang="zh-CN" dirty="0"/>
                        <a:t>Endocrine and metabolic diseases</a:t>
                      </a:r>
                      <a:endParaRPr lang="zh-CN" altLang="en-US" dirty="0"/>
                    </a:p>
                  </a:txBody>
                  <a:tcPr/>
                </a:tc>
                <a:extLst>
                  <a:ext uri="{0D108BD9-81ED-4DB2-BD59-A6C34878D82A}">
                    <a16:rowId xmlns:a16="http://schemas.microsoft.com/office/drawing/2014/main" val="2841911895"/>
                  </a:ext>
                </a:extLst>
              </a:tr>
              <a:tr h="370840">
                <a:tc>
                  <a:txBody>
                    <a:bodyPr/>
                    <a:lstStyle/>
                    <a:p>
                      <a:r>
                        <a:rPr lang="en-US" altLang="zh-CN" dirty="0"/>
                        <a:t>Digestive system diseases</a:t>
                      </a:r>
                      <a:endParaRPr lang="zh-CN" altLang="en-US" dirty="0"/>
                    </a:p>
                  </a:txBody>
                  <a:tcPr/>
                </a:tc>
                <a:tc>
                  <a:txBody>
                    <a:bodyPr/>
                    <a:lstStyle/>
                    <a:p>
                      <a:r>
                        <a:rPr lang="en-US" altLang="zh-CN" dirty="0"/>
                        <a:t>Urinary system diseases</a:t>
                      </a:r>
                      <a:endParaRPr lang="zh-CN" altLang="en-US" dirty="0"/>
                    </a:p>
                  </a:txBody>
                  <a:tcPr/>
                </a:tc>
                <a:extLst>
                  <a:ext uri="{0D108BD9-81ED-4DB2-BD59-A6C34878D82A}">
                    <a16:rowId xmlns:a16="http://schemas.microsoft.com/office/drawing/2014/main" val="1851703031"/>
                  </a:ext>
                </a:extLst>
              </a:tr>
              <a:tr h="370840">
                <a:tc>
                  <a:txBody>
                    <a:bodyPr/>
                    <a:lstStyle/>
                    <a:p>
                      <a:r>
                        <a:rPr lang="en-US" altLang="zh-CN" dirty="0"/>
                        <a:t>Reproductive system diseases</a:t>
                      </a:r>
                      <a:endParaRPr lang="zh-CN" altLang="en-US" dirty="0"/>
                    </a:p>
                  </a:txBody>
                  <a:tcPr/>
                </a:tc>
                <a:tc>
                  <a:txBody>
                    <a:bodyPr/>
                    <a:lstStyle/>
                    <a:p>
                      <a:r>
                        <a:rPr lang="en-US" altLang="zh-CN" dirty="0"/>
                        <a:t>Musculoskeletal diseases</a:t>
                      </a:r>
                      <a:endParaRPr lang="zh-CN" altLang="en-US" dirty="0"/>
                    </a:p>
                  </a:txBody>
                  <a:tcPr/>
                </a:tc>
                <a:extLst>
                  <a:ext uri="{0D108BD9-81ED-4DB2-BD59-A6C34878D82A}">
                    <a16:rowId xmlns:a16="http://schemas.microsoft.com/office/drawing/2014/main" val="1637133659"/>
                  </a:ext>
                </a:extLst>
              </a:tr>
              <a:tr h="370840">
                <a:tc>
                  <a:txBody>
                    <a:bodyPr/>
                    <a:lstStyle/>
                    <a:p>
                      <a:r>
                        <a:rPr lang="en-US" altLang="zh-CN" dirty="0"/>
                        <a:t>Skin diseases</a:t>
                      </a:r>
                      <a:endParaRPr lang="zh-CN" altLang="en-US" dirty="0"/>
                    </a:p>
                  </a:txBody>
                  <a:tcPr/>
                </a:tc>
                <a:tc>
                  <a:txBody>
                    <a:bodyPr/>
                    <a:lstStyle/>
                    <a:p>
                      <a:r>
                        <a:rPr lang="en-US" altLang="zh-CN" dirty="0"/>
                        <a:t>Congenital disorders of metabolism</a:t>
                      </a:r>
                      <a:endParaRPr lang="zh-CN" altLang="en-US" dirty="0"/>
                    </a:p>
                  </a:txBody>
                  <a:tcPr/>
                </a:tc>
                <a:extLst>
                  <a:ext uri="{0D108BD9-81ED-4DB2-BD59-A6C34878D82A}">
                    <a16:rowId xmlns:a16="http://schemas.microsoft.com/office/drawing/2014/main" val="3389550399"/>
                  </a:ext>
                </a:extLst>
              </a:tr>
              <a:tr h="370840">
                <a:tc>
                  <a:txBody>
                    <a:bodyPr/>
                    <a:lstStyle/>
                    <a:p>
                      <a:r>
                        <a:rPr lang="en-US" altLang="zh-CN" dirty="0"/>
                        <a:t>Congenital malformations</a:t>
                      </a:r>
                      <a:endParaRPr lang="zh-CN" altLang="en-US" dirty="0"/>
                    </a:p>
                  </a:txBody>
                  <a:tcPr/>
                </a:tc>
                <a:tc>
                  <a:txBody>
                    <a:bodyPr/>
                    <a:lstStyle/>
                    <a:p>
                      <a:r>
                        <a:rPr lang="en-US" altLang="zh-CN" dirty="0"/>
                        <a:t>Other congenital disorders</a:t>
                      </a:r>
                      <a:endParaRPr lang="zh-CN" altLang="en-US" dirty="0"/>
                    </a:p>
                  </a:txBody>
                  <a:tcPr/>
                </a:tc>
                <a:extLst>
                  <a:ext uri="{0D108BD9-81ED-4DB2-BD59-A6C34878D82A}">
                    <a16:rowId xmlns:a16="http://schemas.microsoft.com/office/drawing/2014/main" val="211357293"/>
                  </a:ext>
                </a:extLst>
              </a:tr>
              <a:tr h="370840">
                <a:tc>
                  <a:txBody>
                    <a:bodyPr/>
                    <a:lstStyle/>
                    <a:p>
                      <a:r>
                        <a:rPr lang="en-US" altLang="zh-CN" dirty="0"/>
                        <a:t>Other diseases</a:t>
                      </a:r>
                      <a:endParaRPr lang="zh-CN" altLang="en-US" dirty="0"/>
                    </a:p>
                  </a:txBody>
                  <a:tcPr/>
                </a:tc>
                <a:tc>
                  <a:txBody>
                    <a:bodyPr/>
                    <a:lstStyle/>
                    <a:p>
                      <a:endParaRPr lang="zh-CN" altLang="en-US" dirty="0"/>
                    </a:p>
                  </a:txBody>
                  <a:tcPr/>
                </a:tc>
                <a:extLst>
                  <a:ext uri="{0D108BD9-81ED-4DB2-BD59-A6C34878D82A}">
                    <a16:rowId xmlns:a16="http://schemas.microsoft.com/office/drawing/2014/main" val="2448457667"/>
                  </a:ext>
                </a:extLst>
              </a:tr>
            </a:tbl>
          </a:graphicData>
        </a:graphic>
      </p:graphicFrame>
      <p:sp>
        <p:nvSpPr>
          <p:cNvPr id="6" name="文本框 5">
            <a:extLst>
              <a:ext uri="{FF2B5EF4-FFF2-40B4-BE49-F238E27FC236}">
                <a16:creationId xmlns:a16="http://schemas.microsoft.com/office/drawing/2014/main" id="{8502412C-EC4F-4789-85C0-4231ACE8EA31}"/>
              </a:ext>
            </a:extLst>
          </p:cNvPr>
          <p:cNvSpPr txBox="1"/>
          <p:nvPr/>
        </p:nvSpPr>
        <p:spPr>
          <a:xfrm>
            <a:off x="1066800" y="6100048"/>
            <a:ext cx="9216189" cy="369332"/>
          </a:xfrm>
          <a:prstGeom prst="rect">
            <a:avLst/>
          </a:prstGeom>
          <a:noFill/>
        </p:spPr>
        <p:txBody>
          <a:bodyPr wrap="square" rtlCol="0">
            <a:spAutoFit/>
          </a:bodyPr>
          <a:lstStyle/>
          <a:p>
            <a:r>
              <a:rPr lang="en-US" altLang="zh-CN" dirty="0"/>
              <a:t>For more details: </a:t>
            </a:r>
            <a:r>
              <a:rPr lang="en-US" altLang="zh-CN" sz="1050" dirty="0">
                <a:hlinkClick r:id="rId2"/>
              </a:rPr>
              <a:t>https://github.com/Daviddddl/myKG/blob/master/src/main/python/disease_data/HumanDisease.json</a:t>
            </a:r>
            <a:endParaRPr lang="zh-CN" altLang="en-US" dirty="0"/>
          </a:p>
        </p:txBody>
      </p:sp>
    </p:spTree>
    <p:extLst>
      <p:ext uri="{BB962C8B-B14F-4D97-AF65-F5344CB8AC3E}">
        <p14:creationId xmlns:p14="http://schemas.microsoft.com/office/powerpoint/2010/main" val="208592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3E510-E726-42E3-AA51-5D95813DADD5}"/>
              </a:ext>
            </a:extLst>
          </p:cNvPr>
          <p:cNvSpPr>
            <a:spLocks noGrp="1"/>
          </p:cNvSpPr>
          <p:nvPr>
            <p:ph type="title"/>
          </p:nvPr>
        </p:nvSpPr>
        <p:spPr/>
        <p:txBody>
          <a:bodyPr/>
          <a:lstStyle/>
          <a:p>
            <a:r>
              <a:rPr lang="en-US" altLang="zh-CN" dirty="0"/>
              <a:t>What’s more</a:t>
            </a:r>
            <a:endParaRPr lang="zh-CN" altLang="en-US" dirty="0"/>
          </a:p>
        </p:txBody>
      </p:sp>
      <p:sp>
        <p:nvSpPr>
          <p:cNvPr id="3" name="内容占位符 2">
            <a:extLst>
              <a:ext uri="{FF2B5EF4-FFF2-40B4-BE49-F238E27FC236}">
                <a16:creationId xmlns:a16="http://schemas.microsoft.com/office/drawing/2014/main" id="{9A232B3A-8846-4647-8946-615B32C51BAE}"/>
              </a:ext>
            </a:extLst>
          </p:cNvPr>
          <p:cNvSpPr>
            <a:spLocks noGrp="1"/>
          </p:cNvSpPr>
          <p:nvPr>
            <p:ph idx="1"/>
          </p:nvPr>
        </p:nvSpPr>
        <p:spPr/>
        <p:txBody>
          <a:bodyPr>
            <a:normAutofit/>
          </a:bodyPr>
          <a:lstStyle/>
          <a:p>
            <a:pPr marL="0" indent="0">
              <a:buNone/>
            </a:pPr>
            <a:r>
              <a:rPr lang="en-US" altLang="zh-CN" sz="2400" dirty="0"/>
              <a:t>These functions will come soon:</a:t>
            </a:r>
          </a:p>
          <a:p>
            <a:pPr lvl="1"/>
            <a:r>
              <a:rPr lang="en-US" altLang="zh-CN" sz="2200" dirty="0"/>
              <a:t>Disease Mapping</a:t>
            </a:r>
          </a:p>
          <a:p>
            <a:pPr lvl="2"/>
            <a:r>
              <a:rPr lang="en-US" altLang="zh-CN" sz="2000" dirty="0"/>
              <a:t>Pathway/Brite mapping of disease genes and drug targets </a:t>
            </a:r>
          </a:p>
          <a:p>
            <a:pPr lvl="1"/>
            <a:r>
              <a:rPr lang="en-US" altLang="zh-CN" sz="2200" dirty="0"/>
              <a:t>Disease Classification</a:t>
            </a:r>
          </a:p>
          <a:p>
            <a:pPr lvl="1"/>
            <a:r>
              <a:rPr lang="en-US" altLang="zh-CN" sz="2200" dirty="0"/>
              <a:t>Human Organ Systems and Cells</a:t>
            </a:r>
          </a:p>
          <a:p>
            <a:pPr lvl="1"/>
            <a:r>
              <a:rPr lang="en-US" altLang="zh-CN" sz="2200" dirty="0"/>
              <a:t>Etc.</a:t>
            </a:r>
          </a:p>
          <a:p>
            <a:pPr lvl="1"/>
            <a:endParaRPr lang="zh-CN" altLang="en-US" sz="2200" dirty="0"/>
          </a:p>
        </p:txBody>
      </p:sp>
    </p:spTree>
    <p:extLst>
      <p:ext uri="{BB962C8B-B14F-4D97-AF65-F5344CB8AC3E}">
        <p14:creationId xmlns:p14="http://schemas.microsoft.com/office/powerpoint/2010/main" val="55640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1CC94-16FC-4045-B2AB-1C0A2805731D}"/>
              </a:ext>
            </a:extLst>
          </p:cNvPr>
          <p:cNvSpPr>
            <a:spLocks noGrp="1"/>
          </p:cNvSpPr>
          <p:nvPr>
            <p:ph type="title"/>
          </p:nvPr>
        </p:nvSpPr>
        <p:spPr/>
        <p:txBody>
          <a:bodyPr/>
          <a:lstStyle/>
          <a:p>
            <a:r>
              <a:rPr lang="en-US" altLang="zh-CN" dirty="0"/>
              <a:t>The project</a:t>
            </a:r>
            <a:endParaRPr lang="zh-CN" altLang="en-US" dirty="0"/>
          </a:p>
        </p:txBody>
      </p:sp>
      <p:sp>
        <p:nvSpPr>
          <p:cNvPr id="3" name="内容占位符 2">
            <a:extLst>
              <a:ext uri="{FF2B5EF4-FFF2-40B4-BE49-F238E27FC236}">
                <a16:creationId xmlns:a16="http://schemas.microsoft.com/office/drawing/2014/main" id="{6A24E23C-8FA9-4833-837B-EF146C96ADEE}"/>
              </a:ext>
            </a:extLst>
          </p:cNvPr>
          <p:cNvSpPr>
            <a:spLocks noGrp="1"/>
          </p:cNvSpPr>
          <p:nvPr>
            <p:ph idx="1"/>
          </p:nvPr>
        </p:nvSpPr>
        <p:spPr/>
        <p:txBody>
          <a:bodyPr/>
          <a:lstStyle/>
          <a:p>
            <a:r>
              <a:rPr lang="en-US" altLang="zh-CN" sz="2400" dirty="0"/>
              <a:t>The GitHub address of this KG project:</a:t>
            </a:r>
          </a:p>
          <a:p>
            <a:pPr lvl="1"/>
            <a:r>
              <a:rPr lang="en-US" altLang="zh-CN" sz="2000" dirty="0">
                <a:solidFill>
                  <a:srgbClr val="00B0F0"/>
                </a:solidFill>
                <a:hlinkClick r:id="rId2">
                  <a:extLst>
                    <a:ext uri="{A12FA001-AC4F-418D-AE19-62706E023703}">
                      <ahyp:hlinkClr xmlns:ahyp="http://schemas.microsoft.com/office/drawing/2018/hyperlinkcolor" val="tx"/>
                    </a:ext>
                  </a:extLst>
                </a:hlinkClick>
              </a:rPr>
              <a:t>https://github.com/Daviddddl/myKG</a:t>
            </a:r>
            <a:endParaRPr lang="en-US" altLang="zh-CN" sz="2000" dirty="0">
              <a:solidFill>
                <a:srgbClr val="00B0F0"/>
              </a:solidFill>
            </a:endParaRPr>
          </a:p>
          <a:p>
            <a:pPr lvl="1"/>
            <a:r>
              <a:rPr lang="en-US" altLang="zh-CN" sz="2000" dirty="0">
                <a:solidFill>
                  <a:srgbClr val="00B0F0"/>
                </a:solidFill>
                <a:hlinkClick r:id="rId3">
                  <a:extLst>
                    <a:ext uri="{A12FA001-AC4F-418D-AE19-62706E023703}">
                      <ahyp:hlinkClr xmlns:ahyp="http://schemas.microsoft.com/office/drawing/2018/hyperlinkcolor" val="tx"/>
                    </a:ext>
                  </a:extLst>
                </a:hlinkClick>
              </a:rPr>
              <a:t>https://github.com/Daviddddl/Data_Policy_Corpus</a:t>
            </a:r>
            <a:endParaRPr lang="en-US" altLang="zh-CN" sz="2000" dirty="0">
              <a:solidFill>
                <a:srgbClr val="00B0F0"/>
              </a:solidFill>
            </a:endParaRPr>
          </a:p>
          <a:p>
            <a:endParaRPr lang="zh-CN" altLang="en-US" dirty="0"/>
          </a:p>
        </p:txBody>
      </p:sp>
    </p:spTree>
    <p:extLst>
      <p:ext uri="{BB962C8B-B14F-4D97-AF65-F5344CB8AC3E}">
        <p14:creationId xmlns:p14="http://schemas.microsoft.com/office/powerpoint/2010/main" val="1212346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73</TotalTime>
  <Words>448</Words>
  <Application>Microsoft Office PowerPoint</Application>
  <PresentationFormat>宽屏</PresentationFormat>
  <Paragraphs>69</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Century Gothic</vt:lpstr>
      <vt:lpstr>Wingdings 3</vt:lpstr>
      <vt:lpstr>离子会议室</vt:lpstr>
      <vt:lpstr>Disease Knowledge Graph</vt:lpstr>
      <vt:lpstr>Background</vt:lpstr>
      <vt:lpstr>Mainly Structure</vt:lpstr>
      <vt:lpstr>Introduction</vt:lpstr>
      <vt:lpstr>More specific info</vt:lpstr>
      <vt:lpstr>Categories of Human Disease</vt:lpstr>
      <vt:lpstr>What’s more</vt:lpstr>
      <vt:lpstr>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Knowledge Graph</dc:title>
  <dc:creator>Di donglin</dc:creator>
  <cp:lastModifiedBy>Di donglin</cp:lastModifiedBy>
  <cp:revision>10</cp:revision>
  <dcterms:created xsi:type="dcterms:W3CDTF">2018-11-12T11:23:23Z</dcterms:created>
  <dcterms:modified xsi:type="dcterms:W3CDTF">2018-11-12T12:43:44Z</dcterms:modified>
</cp:coreProperties>
</file>