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4" r:id="rId5"/>
    <p:sldId id="258" r:id="rId6"/>
    <p:sldId id="265" r:id="rId7"/>
    <p:sldId id="266" r:id="rId8"/>
    <p:sldId id="269" r:id="rId9"/>
    <p:sldId id="271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1568F-1FD9-4191-8085-A2FA5D9FF6D8}" v="569" dt="2023-12-21T08:35:32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DB7A7-F4AC-0A23-29E6-4BFD6535D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CD07339-F079-12D6-8043-291F69E16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802D01-9F90-C499-E48F-7B5A58F3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D723-1831-4C23-8C07-1EA51F4D3318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E67DAD-2540-698E-3AEC-FA16E844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E2E350-5510-07F0-681B-1FFE5645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7DB5-E001-44BB-B14F-3D95D18422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348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B708-394B-6E86-0CF6-C78891A8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413B8A9-AB2F-E833-703E-6D7C3239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38D9DB-33FB-6F1E-16CF-48237F84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D723-1831-4C23-8C07-1EA51F4D3318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889FCC-4F7F-EFB8-3DBC-9A11699F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D9ED5C-4842-1802-80C3-763D2223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7DB5-E001-44BB-B14F-3D95D18422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645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3BE3A3A-0508-1C8E-3EE3-68B303E6D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2398697-12DB-77A6-659D-72708C211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DA6802-A0F7-6FD9-F8AA-1CA0B442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D723-1831-4C23-8C07-1EA51F4D3318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7469CF-EE4F-A305-5FA9-077964DD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057807-019F-1022-3389-9269C9A1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7DB5-E001-44BB-B14F-3D95D18422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463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729B8-A801-C006-3223-9CF9778A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487BC0-0C5D-C76E-BE4C-5BB20B03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62210F-7917-E3A6-997D-CD971848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D723-1831-4C23-8C07-1EA51F4D3318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FB2F5A-E3DD-23F2-6851-E24A58FC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29AE5A-15E4-E9A9-D2C3-3C42C998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7DB5-E001-44BB-B14F-3D95D18422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8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3B8AC-4A21-7492-AE76-73EE37A7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7ED0FAD-31B8-D433-6759-809CD5D5F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ACA1CB-B93B-5642-C133-471D066D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D723-1831-4C23-8C07-1EA51F4D3318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F896B1-B3E0-2350-0331-8123EB16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7385FA-284F-29DA-7762-CBCF5000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7DB5-E001-44BB-B14F-3D95D18422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192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18DB8-005D-6DBF-5877-75950109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44ED5D-E120-E2A3-1065-435D14DDE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4C9B42-E2C4-8B1B-13CF-5B3E805BA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064B9BD-19FB-2E8F-81C2-AB68CAA4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D723-1831-4C23-8C07-1EA51F4D3318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FBB5742-81BC-3EE0-214F-3D4DBE6B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6F4FEE5-814D-3356-A47B-4335CE12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7DB5-E001-44BB-B14F-3D95D18422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22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A3CF1-BD8C-6509-E04E-CF10DEBB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F73BE5-B9E5-2A45-28AB-0FD82E6D5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4285E54-175F-F3EC-0E34-B11C50D6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74CF3EA-4AEE-CB35-D2A1-EF89518F9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EB806D1-8969-DE43-158E-E30CF6E80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59E67D6-5BE1-6617-0B6E-F27C88EE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D723-1831-4C23-8C07-1EA51F4D3318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D2AF5A-E808-2E64-43AA-6653AB36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566FE8F-EFA3-E52E-6F09-6B73FA8C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7DB5-E001-44BB-B14F-3D95D18422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641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CCA44-D99D-F98B-93E3-23D4D0EF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0AA1647-0E98-181A-63FF-604E411F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D723-1831-4C23-8C07-1EA51F4D3318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C79CD75-8750-5D55-1C2F-EC8D688C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394BE35-D81A-8BE8-7BB0-3DD794AE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7DB5-E001-44BB-B14F-3D95D18422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113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661F2D4-7A07-8D33-9B51-1EE10E5F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D723-1831-4C23-8C07-1EA51F4D3318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9B93E80-1AE5-E7E2-B683-7A6FA0D8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A5A0CA-E312-76AA-C885-08DDE6CB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7DB5-E001-44BB-B14F-3D95D18422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9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AE0AA-B575-3B5D-8DB8-9059DF87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02D063-4FB9-C9FA-5A06-F2D686E7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FB54859-D4AE-7D16-4D86-A53114919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3E4EE8-C20C-0CED-965D-C115E035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D723-1831-4C23-8C07-1EA51F4D3318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5E755B7-D1CE-9E54-2ABB-BA42F405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282D85-2A35-A9F6-803B-1373F916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7DB5-E001-44BB-B14F-3D95D18422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275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7705F-FEAA-6A01-5D5D-7A099369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85C4C9-A16D-F546-9893-55E471101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5843977-CF7F-43BF-4692-FE6CC387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244A7A9-D274-ACCB-708F-A2865C4F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D723-1831-4C23-8C07-1EA51F4D3318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F5F78C-C9BC-EDE7-9B8C-232F9FE3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49263B-3848-6331-7997-28644670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7DB5-E001-44BB-B14F-3D95D18422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27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9BC65DE-71C7-7F61-A4AC-06618E65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7483B97-45E0-A5AF-00EC-7CA91F5B5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785604-37F1-CFF3-DFA2-BAED40FB1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D723-1831-4C23-8C07-1EA51F4D3318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4EB30-A824-025B-35B7-DDE0BB74F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C1B3BB-AFA3-CB30-C975-EF1FD0792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7DB5-E001-44BB-B14F-3D95D18422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44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+ Million Clean Color Background Royalty-Free Images, Stock Photos &amp;  Pictures | Shutterstock">
            <a:extLst>
              <a:ext uri="{FF2B5EF4-FFF2-40B4-BE49-F238E27FC236}">
                <a16:creationId xmlns:a16="http://schemas.microsoft.com/office/drawing/2014/main" id="{FEEF3B0A-9B53-D232-AAB9-4DAE215D1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219421" cy="6886254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47BAC10-C35F-A8E5-02E4-8B76DD437E9A}"/>
              </a:ext>
            </a:extLst>
          </p:cNvPr>
          <p:cNvSpPr/>
          <p:nvPr/>
        </p:nvSpPr>
        <p:spPr>
          <a:xfrm>
            <a:off x="3345951" y="808234"/>
            <a:ext cx="5445303" cy="1232899"/>
          </a:xfrm>
          <a:prstGeom prst="rect">
            <a:avLst/>
          </a:prstGeom>
          <a:solidFill>
            <a:srgbClr val="BAF4EE">
              <a:alpha val="5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EDA0924D-B1DC-405A-CD80-7FBA00D9AB4B}"/>
              </a:ext>
            </a:extLst>
          </p:cNvPr>
          <p:cNvSpPr/>
          <p:nvPr/>
        </p:nvSpPr>
        <p:spPr>
          <a:xfrm>
            <a:off x="3193551" y="655834"/>
            <a:ext cx="5445303" cy="1232899"/>
          </a:xfrm>
          <a:prstGeom prst="rect">
            <a:avLst/>
          </a:prstGeom>
          <a:solidFill>
            <a:srgbClr val="BAF4EE">
              <a:alpha val="8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0553C1B-C68B-5240-B0BF-B7776D959DC5}"/>
              </a:ext>
            </a:extLst>
          </p:cNvPr>
          <p:cNvSpPr/>
          <p:nvPr/>
        </p:nvSpPr>
        <p:spPr>
          <a:xfrm>
            <a:off x="3041151" y="503434"/>
            <a:ext cx="5445303" cy="1232899"/>
          </a:xfrm>
          <a:prstGeom prst="rect">
            <a:avLst/>
          </a:prstGeom>
          <a:solidFill>
            <a:srgbClr val="BAF4EE">
              <a:alpha val="80000"/>
            </a:srgbClr>
          </a:solidFill>
          <a:effectLst>
            <a:outerShdw blurRad="50800" dist="50800" dir="5400000" sx="1000" sy="1000" algn="ctr" rotWithShape="0">
              <a:schemeClr val="bg2">
                <a:lumMod val="9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62EBC83-7B03-B092-F630-C3A8A4CFED26}"/>
              </a:ext>
            </a:extLst>
          </p:cNvPr>
          <p:cNvSpPr/>
          <p:nvPr/>
        </p:nvSpPr>
        <p:spPr>
          <a:xfrm>
            <a:off x="4117181" y="2501900"/>
            <a:ext cx="295275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6DC6E59-26E8-D15C-0F5D-3748FCC886CB}"/>
              </a:ext>
            </a:extLst>
          </p:cNvPr>
          <p:cNvSpPr/>
          <p:nvPr/>
        </p:nvSpPr>
        <p:spPr>
          <a:xfrm>
            <a:off x="7393781" y="2501899"/>
            <a:ext cx="295275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31C120-9F9C-79D1-EAFC-557BD5AF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87" y="448081"/>
            <a:ext cx="10515600" cy="1325563"/>
          </a:xfrm>
        </p:spPr>
        <p:txBody>
          <a:bodyPr/>
          <a:lstStyle/>
          <a:p>
            <a:pPr algn="ctr"/>
            <a:r>
              <a:rPr lang="nl-NL"/>
              <a:t>Drielagenmodel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1CA3ECA-9669-9CF8-62EC-A10B7EFBFC1D}"/>
              </a:ext>
            </a:extLst>
          </p:cNvPr>
          <p:cNvSpPr/>
          <p:nvPr/>
        </p:nvSpPr>
        <p:spPr>
          <a:xfrm>
            <a:off x="857250" y="2501899"/>
            <a:ext cx="295275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31AFB4A-1358-DA26-A43F-A6EE4D3D86DF}"/>
              </a:ext>
            </a:extLst>
          </p:cNvPr>
          <p:cNvSpPr txBox="1"/>
          <p:nvPr/>
        </p:nvSpPr>
        <p:spPr>
          <a:xfrm>
            <a:off x="919163" y="2594917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latin typeface="STHupo" panose="020B0503020204020204" pitchFamily="2" charset="-122"/>
                <a:ea typeface="STHupo" panose="020B0503020204020204" pitchFamily="2" charset="-122"/>
              </a:rPr>
              <a:t>Toepassingenlaag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0B22C9E-7ED3-7EB9-71C4-ECB02AB689FE}"/>
              </a:ext>
            </a:extLst>
          </p:cNvPr>
          <p:cNvSpPr txBox="1"/>
          <p:nvPr/>
        </p:nvSpPr>
        <p:spPr>
          <a:xfrm>
            <a:off x="7639050" y="2594917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latin typeface="STHupo" panose="020B0503020204020204" pitchFamily="2" charset="-122"/>
                <a:ea typeface="STHupo" panose="020B0503020204020204" pitchFamily="2" charset="-122"/>
              </a:rPr>
              <a:t>Fysieke laag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2DB2047-0D42-7978-E430-979CF1618940}"/>
              </a:ext>
            </a:extLst>
          </p:cNvPr>
          <p:cNvSpPr txBox="1"/>
          <p:nvPr/>
        </p:nvSpPr>
        <p:spPr>
          <a:xfrm>
            <a:off x="4441031" y="2594917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latin typeface="STHupo" panose="020B0503020204020204" pitchFamily="2" charset="-122"/>
                <a:ea typeface="STHupo" panose="020B0503020204020204" pitchFamily="2" charset="-122"/>
              </a:rPr>
              <a:t>Logische laag</a:t>
            </a:r>
          </a:p>
        </p:txBody>
      </p:sp>
    </p:spTree>
    <p:extLst>
      <p:ext uri="{BB962C8B-B14F-4D97-AF65-F5344CB8AC3E}">
        <p14:creationId xmlns:p14="http://schemas.microsoft.com/office/powerpoint/2010/main" val="352284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e App Store revenue update shows slowing growth">
            <a:extLst>
              <a:ext uri="{FF2B5EF4-FFF2-40B4-BE49-F238E27FC236}">
                <a16:creationId xmlns:a16="http://schemas.microsoft.com/office/drawing/2014/main" id="{FB32B957-91A7-4279-05AD-FCC3C2EAC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25BFAF0-A1E6-9076-8BE6-BF8A0AC71D5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  <a:alpha val="61000"/>
            </a:schemeClr>
          </a:solidFill>
          <a:effectLst>
            <a:glow rad="190500">
              <a:schemeClr val="bg2">
                <a:alpha val="40000"/>
              </a:schemeClr>
            </a:glow>
            <a:outerShdw blurRad="50800" dist="50800" dir="5400000" algn="ctr" rotWithShape="0">
              <a:schemeClr val="bg2">
                <a:alpha val="53000"/>
              </a:schemeClr>
            </a:outerShdw>
            <a:softEdge rad="114300"/>
          </a:effectLst>
        </p:spPr>
        <p:txBody>
          <a:bodyPr/>
          <a:lstStyle/>
          <a:p>
            <a:pPr algn="ctr"/>
            <a:r>
              <a:rPr lang="nl-NL"/>
              <a:t>Toepassingenlaag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FB79AC-F29C-974A-EB0A-A42A92049AE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  <a:alpha val="61000"/>
            </a:schemeClr>
          </a:solidFill>
          <a:effectLst>
            <a:glow rad="127000">
              <a:schemeClr val="bg2">
                <a:alpha val="17000"/>
              </a:schemeClr>
            </a:glow>
            <a:outerShdw blurRad="38100" dist="50800" dir="5400000" algn="ctr" rotWithShape="0">
              <a:schemeClr val="bg2">
                <a:alpha val="68000"/>
              </a:schemeClr>
            </a:outerShdw>
            <a:softEdge rad="330200"/>
          </a:effectLst>
        </p:spPr>
        <p:txBody>
          <a:bodyPr/>
          <a:lstStyle/>
          <a:p>
            <a:endParaRPr lang="nl-NL"/>
          </a:p>
          <a:p>
            <a:endParaRPr lang="nl-NL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nl-NL"/>
              <a:t>De </a:t>
            </a:r>
            <a:r>
              <a:rPr lang="nl-NL" err="1"/>
              <a:t>toepassingenlaag</a:t>
            </a:r>
            <a:r>
              <a:rPr lang="nl-NL"/>
              <a:t> bestaat uit applicaties(apps) die je kunt installeren. Op een mobiele telefoon bestaat dat uit apps als Whatsapp, </a:t>
            </a:r>
            <a:r>
              <a:rPr lang="nl-NL" err="1"/>
              <a:t>Youtube</a:t>
            </a:r>
            <a:r>
              <a:rPr lang="nl-NL"/>
              <a:t>, Snapchat enzovoorts</a:t>
            </a:r>
          </a:p>
        </p:txBody>
      </p:sp>
    </p:spTree>
    <p:extLst>
      <p:ext uri="{BB962C8B-B14F-4D97-AF65-F5344CB8AC3E}">
        <p14:creationId xmlns:p14="http://schemas.microsoft.com/office/powerpoint/2010/main" val="372297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DROID VS IOS: A COMPARISON OF CONCEPTS | by Mehul Patel | Medium">
            <a:extLst>
              <a:ext uri="{FF2B5EF4-FFF2-40B4-BE49-F238E27FC236}">
                <a16:creationId xmlns:a16="http://schemas.microsoft.com/office/drawing/2014/main" id="{174BA47B-8315-2510-9F07-540E4F817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12A888B-E7FA-1908-406A-5B5FF005FE9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  <a:alpha val="61000"/>
            </a:schemeClr>
          </a:solidFill>
          <a:effectLst>
            <a:glow rad="342900">
              <a:schemeClr val="bg2">
                <a:alpha val="18000"/>
              </a:schemeClr>
            </a:glow>
            <a:outerShdw blurRad="50800" dist="228600" dir="5400000" algn="ctr" rotWithShape="0">
              <a:schemeClr val="bg2">
                <a:alpha val="46000"/>
              </a:schemeClr>
            </a:outerShdw>
            <a:softEdge rad="177800"/>
          </a:effectLst>
        </p:spPr>
        <p:txBody>
          <a:bodyPr/>
          <a:lstStyle/>
          <a:p>
            <a:pPr algn="ctr"/>
            <a:r>
              <a:rPr lang="nl-NL"/>
              <a:t>Logische Laag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FC7367-3588-CACC-F42C-0A72704F5AB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  <a:alpha val="61000"/>
            </a:schemeClr>
          </a:solidFill>
          <a:effectLst>
            <a:glow rad="101600">
              <a:schemeClr val="bg2">
                <a:alpha val="20000"/>
              </a:schemeClr>
            </a:glow>
            <a:outerShdw blurRad="50800" dir="10800000" sx="103000" sy="103000" algn="ctr" rotWithShape="0">
              <a:schemeClr val="bg2">
                <a:alpha val="54000"/>
              </a:schemeClr>
            </a:outerShdw>
            <a:softEdge rad="266700"/>
          </a:effectLst>
        </p:spPr>
        <p:txBody>
          <a:bodyPr/>
          <a:lstStyle/>
          <a:p>
            <a:pPr algn="ctr"/>
            <a:r>
              <a:rPr lang="nl-NL"/>
              <a:t>De logische laag bestaat uit software die de hardware bestuurt, bijvoorbeeld besturingssystemen als IOS en Android. Het bestuurt niet alleen de hardware, maar zorgt er ook voor dat de apps werken.</a:t>
            </a:r>
          </a:p>
        </p:txBody>
      </p:sp>
    </p:spTree>
    <p:extLst>
      <p:ext uri="{BB962C8B-B14F-4D97-AF65-F5344CB8AC3E}">
        <p14:creationId xmlns:p14="http://schemas.microsoft.com/office/powerpoint/2010/main" val="131513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Phone 14 makkelijker te repareren: 'Grootste herontwerp in jaren' | RTL  Nieuws">
            <a:extLst>
              <a:ext uri="{FF2B5EF4-FFF2-40B4-BE49-F238E27FC236}">
                <a16:creationId xmlns:a16="http://schemas.microsoft.com/office/drawing/2014/main" id="{75ADFB88-0EE2-C48F-7204-BB09D23CB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6CB6272-0D69-C653-EDBC-E6A2681A9A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  <a:alpha val="61000"/>
            </a:schemeClr>
          </a:solidFill>
          <a:effectLst>
            <a:softEdge rad="114300"/>
          </a:effectLst>
        </p:spPr>
        <p:txBody>
          <a:bodyPr/>
          <a:lstStyle/>
          <a:p>
            <a:pPr algn="ctr"/>
            <a:r>
              <a:rPr lang="nl-NL"/>
              <a:t>Fysieke Laag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5DA0BC9A-AF98-5C13-AD91-662F2672A4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solidFill>
            <a:schemeClr val="bg2">
              <a:lumMod val="90000"/>
              <a:alpha val="61000"/>
            </a:schemeClr>
          </a:solidFill>
          <a:effectLst>
            <a:glow rad="127000">
              <a:schemeClr val="bg2">
                <a:alpha val="17000"/>
              </a:schemeClr>
            </a:glow>
            <a:outerShdw blurRad="38100" dist="50800" dir="5400000" algn="ctr" rotWithShape="0">
              <a:schemeClr val="bg2">
                <a:alpha val="68000"/>
              </a:schemeClr>
            </a:outerShdw>
            <a:softEdge rad="3302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  <a:p>
            <a:r>
              <a:rPr lang="nl-NL"/>
              <a:t>De Fysieke Laag bestaat uit alles wat je echt kan zien aan apparaten, de Hardware. Hardware bestaat uit bijv. videokaarten, </a:t>
            </a:r>
            <a:r>
              <a:rPr lang="nl-NL" err="1"/>
              <a:t>cpu’s</a:t>
            </a:r>
            <a:r>
              <a:rPr lang="nl-NL"/>
              <a:t>, touchscreens, enz.</a:t>
            </a:r>
          </a:p>
          <a:p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3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7E808F4-3B66-1BEF-FD0A-712B2F418B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9CF9CD-E20D-E882-805A-F98C90EF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nl-NL" sz="5400"/>
              <a:t>Drielagen in onze app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FAEE20-EE25-33A1-86F2-68B788DE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sz="2200"/>
              <a:t>De educatieve app waarmee we gaan uitleggen hoe het drielagenmodel werkt is een prototype van een woordenlijst app. Hierbij kan je zelf woordenlijsten maken en woorden oefenen voor toetsen. </a:t>
            </a:r>
          </a:p>
        </p:txBody>
      </p:sp>
      <p:pic>
        <p:nvPicPr>
          <p:cNvPr id="1028" name="Picture 4" descr="Woordenlijst: iPhone-app toont hoe je woorden spelt">
            <a:extLst>
              <a:ext uri="{FF2B5EF4-FFF2-40B4-BE49-F238E27FC236}">
                <a16:creationId xmlns:a16="http://schemas.microsoft.com/office/drawing/2014/main" id="{DEE5D37A-457E-1AC1-F796-2382C16EA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7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89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33C7E-FB93-3E48-2F14-2C963191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B08B0FE-DF3A-D23A-725F-AA3B5AF5409F}"/>
              </a:ext>
            </a:extLst>
          </p:cNvPr>
          <p:cNvSpPr/>
          <p:nvPr/>
        </p:nvSpPr>
        <p:spPr>
          <a:xfrm>
            <a:off x="-1" y="870"/>
            <a:ext cx="3349375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0461E842-B1EC-5948-4A46-DF806573F1D4}"/>
              </a:ext>
            </a:extLst>
          </p:cNvPr>
          <p:cNvSpPr/>
          <p:nvPr/>
        </p:nvSpPr>
        <p:spPr>
          <a:xfrm>
            <a:off x="462336" y="2420938"/>
            <a:ext cx="2615630" cy="132556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28575"/>
          <a:effectLst>
            <a:glow rad="495300">
              <a:schemeClr val="bg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9809EABC-4865-7852-9D0A-8769E8CE77E7}"/>
              </a:ext>
            </a:extLst>
          </p:cNvPr>
          <p:cNvSpPr/>
          <p:nvPr/>
        </p:nvSpPr>
        <p:spPr>
          <a:xfrm>
            <a:off x="462336" y="3746501"/>
            <a:ext cx="2615630" cy="132556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: rechts 9">
            <a:extLst>
              <a:ext uri="{FF2B5EF4-FFF2-40B4-BE49-F238E27FC236}">
                <a16:creationId xmlns:a16="http://schemas.microsoft.com/office/drawing/2014/main" id="{E598C62E-1EC7-A70E-5C35-8CF03AB9EB80}"/>
              </a:ext>
            </a:extLst>
          </p:cNvPr>
          <p:cNvSpPr/>
          <p:nvPr/>
        </p:nvSpPr>
        <p:spPr>
          <a:xfrm>
            <a:off x="462336" y="1095375"/>
            <a:ext cx="2615630" cy="132556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03FE2B2-9F32-E12F-5E98-38F81BAA9081}"/>
              </a:ext>
            </a:extLst>
          </p:cNvPr>
          <p:cNvSpPr txBox="1"/>
          <p:nvPr/>
        </p:nvSpPr>
        <p:spPr>
          <a:xfrm>
            <a:off x="626724" y="1580356"/>
            <a:ext cx="214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Home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8F78615-86A9-CAB5-C13F-04251AD4A451}"/>
              </a:ext>
            </a:extLst>
          </p:cNvPr>
          <p:cNvSpPr txBox="1"/>
          <p:nvPr/>
        </p:nvSpPr>
        <p:spPr>
          <a:xfrm>
            <a:off x="493587" y="2905919"/>
            <a:ext cx="247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Mijn Woordenlijsten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75183BB-0C9D-9D19-7D81-FB0F03365896}"/>
              </a:ext>
            </a:extLst>
          </p:cNvPr>
          <p:cNvSpPr txBox="1"/>
          <p:nvPr/>
        </p:nvSpPr>
        <p:spPr>
          <a:xfrm>
            <a:off x="601038" y="4237559"/>
            <a:ext cx="214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Zoeken</a:t>
            </a:r>
          </a:p>
        </p:txBody>
      </p:sp>
      <p:sp>
        <p:nvSpPr>
          <p:cNvPr id="14" name="Pijl: vijfhoek 13">
            <a:extLst>
              <a:ext uri="{FF2B5EF4-FFF2-40B4-BE49-F238E27FC236}">
                <a16:creationId xmlns:a16="http://schemas.microsoft.com/office/drawing/2014/main" id="{0B0F15C5-EE3E-33B5-6390-516DF433A758}"/>
              </a:ext>
            </a:extLst>
          </p:cNvPr>
          <p:cNvSpPr/>
          <p:nvPr/>
        </p:nvSpPr>
        <p:spPr>
          <a:xfrm rot="16200000" flipV="1">
            <a:off x="1540181" y="1668171"/>
            <a:ext cx="269008" cy="205481"/>
          </a:xfrm>
          <a:prstGeom prst="homePlat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DD65A13-A4F8-035B-E4BB-21EE713768BC}"/>
              </a:ext>
            </a:extLst>
          </p:cNvPr>
          <p:cNvSpPr/>
          <p:nvPr/>
        </p:nvSpPr>
        <p:spPr>
          <a:xfrm>
            <a:off x="3329680" y="870"/>
            <a:ext cx="8975332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3960ABF4-18C4-5E35-D79C-33BE1E0476D3}"/>
              </a:ext>
            </a:extLst>
          </p:cNvPr>
          <p:cNvSpPr/>
          <p:nvPr/>
        </p:nvSpPr>
        <p:spPr>
          <a:xfrm>
            <a:off x="4083118" y="2420938"/>
            <a:ext cx="7119735" cy="699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: afgeronde hoeken 18">
            <a:hlinkClick r:id="rId2" action="ppaction://hlinksldjump" tooltip="Bewerken"/>
            <a:extLst>
              <a:ext uri="{FF2B5EF4-FFF2-40B4-BE49-F238E27FC236}">
                <a16:creationId xmlns:a16="http://schemas.microsoft.com/office/drawing/2014/main" id="{96189A68-315E-41DA-3429-C93204FF33B9}"/>
              </a:ext>
            </a:extLst>
          </p:cNvPr>
          <p:cNvSpPr/>
          <p:nvPr/>
        </p:nvSpPr>
        <p:spPr>
          <a:xfrm>
            <a:off x="9615054" y="1409891"/>
            <a:ext cx="1477926" cy="59542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83000"/>
            </a:schemeClr>
          </a:solidFill>
          <a:effectLst>
            <a:glow rad="3048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B276D9C4-D6A8-FB00-E58A-1611D094AA76}"/>
              </a:ext>
            </a:extLst>
          </p:cNvPr>
          <p:cNvSpPr txBox="1"/>
          <p:nvPr/>
        </p:nvSpPr>
        <p:spPr>
          <a:xfrm>
            <a:off x="9737604" y="1522937"/>
            <a:ext cx="235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Bewerken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3FF87A52-2897-9A5E-6E5F-2396594414BB}"/>
              </a:ext>
            </a:extLst>
          </p:cNvPr>
          <p:cNvSpPr/>
          <p:nvPr/>
        </p:nvSpPr>
        <p:spPr>
          <a:xfrm>
            <a:off x="4053170" y="1493961"/>
            <a:ext cx="1477926" cy="685199"/>
          </a:xfrm>
          <a:prstGeom prst="roundRect">
            <a:avLst/>
          </a:prstGeom>
          <a:solidFill>
            <a:schemeClr val="bg1">
              <a:lumMod val="95000"/>
              <a:alpha val="83000"/>
            </a:schemeClr>
          </a:solidFill>
          <a:effectLst>
            <a:glow rad="3048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DB5914E3-C10D-32BC-9451-D53EB4436ECC}"/>
              </a:ext>
            </a:extLst>
          </p:cNvPr>
          <p:cNvCxnSpPr>
            <a:cxnSpLocks/>
          </p:cNvCxnSpPr>
          <p:nvPr/>
        </p:nvCxnSpPr>
        <p:spPr>
          <a:xfrm>
            <a:off x="3743218" y="2301411"/>
            <a:ext cx="79222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EE146AD9-3DA0-7C18-912B-ACE4B74690F1}"/>
              </a:ext>
            </a:extLst>
          </p:cNvPr>
          <p:cNvSpPr/>
          <p:nvPr/>
        </p:nvSpPr>
        <p:spPr>
          <a:xfrm>
            <a:off x="4083118" y="3224233"/>
            <a:ext cx="7119735" cy="6997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D540D2CA-5D6A-D369-4042-417577C6AF0E}"/>
              </a:ext>
            </a:extLst>
          </p:cNvPr>
          <p:cNvSpPr/>
          <p:nvPr/>
        </p:nvSpPr>
        <p:spPr>
          <a:xfrm>
            <a:off x="4083118" y="4059390"/>
            <a:ext cx="7119735" cy="6997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A1C38DDC-E2AB-C299-A383-667362167E18}"/>
              </a:ext>
            </a:extLst>
          </p:cNvPr>
          <p:cNvSpPr/>
          <p:nvPr/>
        </p:nvSpPr>
        <p:spPr>
          <a:xfrm>
            <a:off x="5753885" y="1548673"/>
            <a:ext cx="1477926" cy="59542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83000"/>
            </a:schemeClr>
          </a:solidFill>
          <a:effectLst>
            <a:glow rad="3048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41445A2C-79D0-BAF8-8F6C-4B43CFB39E6F}"/>
              </a:ext>
            </a:extLst>
          </p:cNvPr>
          <p:cNvSpPr/>
          <p:nvPr/>
        </p:nvSpPr>
        <p:spPr>
          <a:xfrm>
            <a:off x="7399868" y="1548673"/>
            <a:ext cx="1477926" cy="59542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83000"/>
            </a:schemeClr>
          </a:solidFill>
          <a:effectLst>
            <a:glow rad="3048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EE5F0C16-F41F-A0C7-3DCD-FEF84EB85A10}"/>
              </a:ext>
            </a:extLst>
          </p:cNvPr>
          <p:cNvCxnSpPr/>
          <p:nvPr/>
        </p:nvCxnSpPr>
        <p:spPr>
          <a:xfrm>
            <a:off x="4209184" y="2004570"/>
            <a:ext cx="119350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C822E1E6-3B87-CEA2-2401-A351FC96B9DD}"/>
              </a:ext>
            </a:extLst>
          </p:cNvPr>
          <p:cNvSpPr txBox="1"/>
          <p:nvPr/>
        </p:nvSpPr>
        <p:spPr>
          <a:xfrm>
            <a:off x="4083118" y="1653657"/>
            <a:ext cx="155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Recente lijsten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4CF8D342-7209-267A-38B6-97B32B66A12B}"/>
              </a:ext>
            </a:extLst>
          </p:cNvPr>
          <p:cNvSpPr txBox="1"/>
          <p:nvPr/>
        </p:nvSpPr>
        <p:spPr>
          <a:xfrm>
            <a:off x="4209184" y="2641389"/>
            <a:ext cx="448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Woordenlijst Engels H3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A6EB378-F72F-DC62-470F-CEA114735CE4}"/>
              </a:ext>
            </a:extLst>
          </p:cNvPr>
          <p:cNvSpPr txBox="1"/>
          <p:nvPr/>
        </p:nvSpPr>
        <p:spPr>
          <a:xfrm>
            <a:off x="4240837" y="3423442"/>
            <a:ext cx="448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Woordenlijst NL H1 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CCD8DFBE-18C4-AC00-DB28-82DA53D59A42}"/>
              </a:ext>
            </a:extLst>
          </p:cNvPr>
          <p:cNvSpPr txBox="1"/>
          <p:nvPr/>
        </p:nvSpPr>
        <p:spPr>
          <a:xfrm>
            <a:off x="4240836" y="4237559"/>
            <a:ext cx="448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Woordenlijst Duits H1</a:t>
            </a:r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AC98034D-38F8-E442-E097-6B27C5FE4E78}"/>
              </a:ext>
            </a:extLst>
          </p:cNvPr>
          <p:cNvSpPr/>
          <p:nvPr/>
        </p:nvSpPr>
        <p:spPr>
          <a:xfrm>
            <a:off x="6566043" y="5009998"/>
            <a:ext cx="1477926" cy="59542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83000"/>
            </a:schemeClr>
          </a:solidFill>
          <a:effectLst>
            <a:glow rad="304800">
              <a:schemeClr val="bg1">
                <a:alpha val="16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111921F3-91EE-13A3-A8C4-6BCE702674EB}"/>
              </a:ext>
            </a:extLst>
          </p:cNvPr>
          <p:cNvSpPr txBox="1"/>
          <p:nvPr/>
        </p:nvSpPr>
        <p:spPr>
          <a:xfrm>
            <a:off x="6612624" y="5123044"/>
            <a:ext cx="14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Toon meer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A615E59E-7152-5C35-5226-1101B72B94C5}"/>
              </a:ext>
            </a:extLst>
          </p:cNvPr>
          <p:cNvSpPr txBox="1"/>
          <p:nvPr/>
        </p:nvSpPr>
        <p:spPr>
          <a:xfrm>
            <a:off x="5967334" y="1690688"/>
            <a:ext cx="1334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Vakken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DE6282AA-8923-325B-6D00-3BA6CF45C687}"/>
              </a:ext>
            </a:extLst>
          </p:cNvPr>
          <p:cNvSpPr txBox="1"/>
          <p:nvPr/>
        </p:nvSpPr>
        <p:spPr>
          <a:xfrm>
            <a:off x="7471430" y="1690688"/>
            <a:ext cx="1334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Prullenbak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A458A4F-76BC-BF80-C596-B11DDFFEEFD5}"/>
              </a:ext>
            </a:extLst>
          </p:cNvPr>
          <p:cNvSpPr txBox="1">
            <a:spLocks/>
          </p:cNvSpPr>
          <p:nvPr/>
        </p:nvSpPr>
        <p:spPr>
          <a:xfrm>
            <a:off x="2044336" y="1395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Mijn woordenlijsten</a:t>
            </a:r>
          </a:p>
        </p:txBody>
      </p:sp>
    </p:spTree>
    <p:extLst>
      <p:ext uri="{BB962C8B-B14F-4D97-AF65-F5344CB8AC3E}">
        <p14:creationId xmlns:p14="http://schemas.microsoft.com/office/powerpoint/2010/main" val="121116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hoek 39">
            <a:extLst>
              <a:ext uri="{FF2B5EF4-FFF2-40B4-BE49-F238E27FC236}">
                <a16:creationId xmlns:a16="http://schemas.microsoft.com/office/drawing/2014/main" id="{63A52965-F4AB-64A2-4C5F-37FEB12CF6DD}"/>
              </a:ext>
            </a:extLst>
          </p:cNvPr>
          <p:cNvSpPr/>
          <p:nvPr/>
        </p:nvSpPr>
        <p:spPr>
          <a:xfrm>
            <a:off x="0" y="1690688"/>
            <a:ext cx="12192000" cy="51673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E229EBB9-B1AF-0E6F-1910-E409D75C2ED6}"/>
              </a:ext>
            </a:extLst>
          </p:cNvPr>
          <p:cNvSpPr/>
          <p:nvPr/>
        </p:nvSpPr>
        <p:spPr>
          <a:xfrm>
            <a:off x="3167865" y="2152353"/>
            <a:ext cx="5856269" cy="4705647"/>
          </a:xfrm>
          <a:prstGeom prst="roundRect">
            <a:avLst/>
          </a:prstGeom>
          <a:solidFill>
            <a:schemeClr val="bg2">
              <a:alpha val="67000"/>
            </a:schemeClr>
          </a:solidFill>
          <a:effectLst>
            <a:outerShdw blurRad="50800" dist="50800" dir="5400000" algn="ctr" rotWithShape="0">
              <a:schemeClr val="bg2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6A51D28-886A-43F3-8359-09E6F9AB82A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05BF0DE0-0C42-42AA-AC2E-9AC3D25A0427}"/>
              </a:ext>
            </a:extLst>
          </p:cNvPr>
          <p:cNvSpPr/>
          <p:nvPr/>
        </p:nvSpPr>
        <p:spPr>
          <a:xfrm>
            <a:off x="169224" y="225163"/>
            <a:ext cx="3347921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glow rad="127000">
              <a:schemeClr val="bg2">
                <a:alpha val="73000"/>
              </a:schemeClr>
            </a:glo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B6CD64-BE89-59B7-5204-03E03839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Lijst Bewerken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36A5002-6E7A-E21E-004A-819654A608FE}"/>
              </a:ext>
            </a:extLst>
          </p:cNvPr>
          <p:cNvSpPr txBox="1"/>
          <p:nvPr/>
        </p:nvSpPr>
        <p:spPr>
          <a:xfrm>
            <a:off x="1" y="1690688"/>
            <a:ext cx="3198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Het overgaan van het woordenlijst menu naar de lijst bewerken hoort bij de logische laag, omdat deze laag over de gebruikersinvoer en het bijhouden van de voortgang gaat.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CA87BF6-4FE8-975F-51C7-3188EAD6A517}"/>
              </a:ext>
            </a:extLst>
          </p:cNvPr>
          <p:cNvSpPr/>
          <p:nvPr/>
        </p:nvSpPr>
        <p:spPr>
          <a:xfrm>
            <a:off x="3480216" y="2389331"/>
            <a:ext cx="2053653" cy="3747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8931E75-72C7-4101-C874-B5A246E8BA49}"/>
              </a:ext>
            </a:extLst>
          </p:cNvPr>
          <p:cNvSpPr/>
          <p:nvPr/>
        </p:nvSpPr>
        <p:spPr>
          <a:xfrm>
            <a:off x="6671247" y="3180413"/>
            <a:ext cx="2053653" cy="3747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BB1CB579-FD07-C520-D6FB-88ED34F6DAE2}"/>
              </a:ext>
            </a:extLst>
          </p:cNvPr>
          <p:cNvSpPr/>
          <p:nvPr/>
        </p:nvSpPr>
        <p:spPr>
          <a:xfrm>
            <a:off x="3497703" y="3180413"/>
            <a:ext cx="2053653" cy="3747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293D218-47F4-9F06-78D6-804CA6BC1F92}"/>
              </a:ext>
            </a:extLst>
          </p:cNvPr>
          <p:cNvSpPr/>
          <p:nvPr/>
        </p:nvSpPr>
        <p:spPr>
          <a:xfrm>
            <a:off x="3462728" y="4762565"/>
            <a:ext cx="2053653" cy="3747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BA80DFE-7DFB-AD90-4E02-5D53407E319B}"/>
              </a:ext>
            </a:extLst>
          </p:cNvPr>
          <p:cNvSpPr/>
          <p:nvPr/>
        </p:nvSpPr>
        <p:spPr>
          <a:xfrm>
            <a:off x="3480215" y="6152858"/>
            <a:ext cx="2053653" cy="3747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36E2F9D8-E426-2608-8936-C2D9B4BF3B6C}"/>
              </a:ext>
            </a:extLst>
          </p:cNvPr>
          <p:cNvSpPr/>
          <p:nvPr/>
        </p:nvSpPr>
        <p:spPr>
          <a:xfrm>
            <a:off x="6651884" y="6209122"/>
            <a:ext cx="2053653" cy="3747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45956A3E-1384-F0D5-00E7-7CC588051679}"/>
              </a:ext>
            </a:extLst>
          </p:cNvPr>
          <p:cNvSpPr/>
          <p:nvPr/>
        </p:nvSpPr>
        <p:spPr>
          <a:xfrm>
            <a:off x="6651886" y="3954905"/>
            <a:ext cx="2053653" cy="3747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25276E4C-348F-4A7A-0A39-A06E2B4ADF74}"/>
              </a:ext>
            </a:extLst>
          </p:cNvPr>
          <p:cNvSpPr/>
          <p:nvPr/>
        </p:nvSpPr>
        <p:spPr>
          <a:xfrm>
            <a:off x="3480216" y="3952407"/>
            <a:ext cx="2053653" cy="3747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C5507651-F681-1A58-DE9C-280E08AC7E00}"/>
              </a:ext>
            </a:extLst>
          </p:cNvPr>
          <p:cNvSpPr/>
          <p:nvPr/>
        </p:nvSpPr>
        <p:spPr>
          <a:xfrm>
            <a:off x="6651885" y="5476299"/>
            <a:ext cx="2053653" cy="3747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AC7A0CC6-0758-9E27-18BE-3FBF58D10065}"/>
              </a:ext>
            </a:extLst>
          </p:cNvPr>
          <p:cNvSpPr/>
          <p:nvPr/>
        </p:nvSpPr>
        <p:spPr>
          <a:xfrm>
            <a:off x="6671246" y="4755183"/>
            <a:ext cx="2053653" cy="3747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6FCBD9A-F39B-DDA0-E255-4A7A046F8278}"/>
              </a:ext>
            </a:extLst>
          </p:cNvPr>
          <p:cNvSpPr/>
          <p:nvPr/>
        </p:nvSpPr>
        <p:spPr>
          <a:xfrm>
            <a:off x="3462727" y="5476299"/>
            <a:ext cx="2053653" cy="3747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4D0E48D2-2EA2-FB85-2E2B-D0B8CEF2DA18}"/>
              </a:ext>
            </a:extLst>
          </p:cNvPr>
          <p:cNvSpPr/>
          <p:nvPr/>
        </p:nvSpPr>
        <p:spPr>
          <a:xfrm>
            <a:off x="6675620" y="2389331"/>
            <a:ext cx="2053653" cy="3747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FF3C649-DCDE-708A-F303-F0CFB3183A3B}"/>
              </a:ext>
            </a:extLst>
          </p:cNvPr>
          <p:cNvSpPr txBox="1"/>
          <p:nvPr/>
        </p:nvSpPr>
        <p:spPr>
          <a:xfrm>
            <a:off x="6688734" y="2353823"/>
            <a:ext cx="203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Draaien om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40E9AB2-3BFD-3284-6E0B-2737C14FDBF4}"/>
              </a:ext>
            </a:extLst>
          </p:cNvPr>
          <p:cNvSpPr txBox="1"/>
          <p:nvPr/>
        </p:nvSpPr>
        <p:spPr>
          <a:xfrm>
            <a:off x="3497703" y="2360990"/>
            <a:ext cx="203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revolve</a:t>
            </a:r>
            <a:endParaRPr lang="nl-NL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ABEA0237-16AD-A9C6-337E-14B050287E5F}"/>
              </a:ext>
            </a:extLst>
          </p:cNvPr>
          <p:cNvSpPr txBox="1"/>
          <p:nvPr/>
        </p:nvSpPr>
        <p:spPr>
          <a:xfrm>
            <a:off x="3462727" y="3165726"/>
            <a:ext cx="207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err="1"/>
              <a:t>Polar</a:t>
            </a:r>
            <a:r>
              <a:rPr lang="nl-NL"/>
              <a:t> </a:t>
            </a:r>
            <a:r>
              <a:rPr lang="nl-NL" err="1"/>
              <a:t>bear</a:t>
            </a:r>
            <a:endParaRPr lang="nl-NL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8D6AB18C-FF6B-DFF2-5736-4B1DC92CE759}"/>
              </a:ext>
            </a:extLst>
          </p:cNvPr>
          <p:cNvSpPr txBox="1"/>
          <p:nvPr/>
        </p:nvSpPr>
        <p:spPr>
          <a:xfrm>
            <a:off x="6651884" y="3180413"/>
            <a:ext cx="20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ijsbeer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F7E4442B-DD60-3E46-0AC1-A69E1E32EA8B}"/>
              </a:ext>
            </a:extLst>
          </p:cNvPr>
          <p:cNvSpPr txBox="1"/>
          <p:nvPr/>
        </p:nvSpPr>
        <p:spPr>
          <a:xfrm>
            <a:off x="3462727" y="3952407"/>
            <a:ext cx="208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err="1"/>
              <a:t>To</a:t>
            </a:r>
            <a:r>
              <a:rPr lang="nl-NL"/>
              <a:t> search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2DD8A117-6DCD-0AAB-7BEC-E0A8B5BBB5A9}"/>
              </a:ext>
            </a:extLst>
          </p:cNvPr>
          <p:cNvSpPr txBox="1"/>
          <p:nvPr/>
        </p:nvSpPr>
        <p:spPr>
          <a:xfrm>
            <a:off x="6640646" y="3980691"/>
            <a:ext cx="205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Zoeken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36498B4C-AA5D-56FF-47FB-4BCAB4574104}"/>
              </a:ext>
            </a:extLst>
          </p:cNvPr>
          <p:cNvSpPr txBox="1"/>
          <p:nvPr/>
        </p:nvSpPr>
        <p:spPr>
          <a:xfrm>
            <a:off x="3462726" y="4752811"/>
            <a:ext cx="205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err="1"/>
              <a:t>Physical</a:t>
            </a:r>
            <a:endParaRPr lang="nl-NL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D2E5E969-52A9-523B-5E59-69FE55CB7D18}"/>
              </a:ext>
            </a:extLst>
          </p:cNvPr>
          <p:cNvSpPr txBox="1"/>
          <p:nvPr/>
        </p:nvSpPr>
        <p:spPr>
          <a:xfrm>
            <a:off x="6688734" y="4739088"/>
            <a:ext cx="201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Fysiek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8D84B677-F896-4D93-18D8-47760A95EBB0}"/>
              </a:ext>
            </a:extLst>
          </p:cNvPr>
          <p:cNvSpPr txBox="1"/>
          <p:nvPr/>
        </p:nvSpPr>
        <p:spPr>
          <a:xfrm>
            <a:off x="3462726" y="5476299"/>
            <a:ext cx="205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err="1"/>
              <a:t>Logical</a:t>
            </a:r>
            <a:endParaRPr lang="nl-NL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8FEB9A52-2201-BBB6-CB16-6A547CA2822A}"/>
              </a:ext>
            </a:extLst>
          </p:cNvPr>
          <p:cNvSpPr txBox="1"/>
          <p:nvPr/>
        </p:nvSpPr>
        <p:spPr>
          <a:xfrm>
            <a:off x="6651884" y="5461123"/>
            <a:ext cx="20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Logisch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5C682DDF-46BA-2FC3-9DD8-44B72EE97825}"/>
              </a:ext>
            </a:extLst>
          </p:cNvPr>
          <p:cNvSpPr txBox="1"/>
          <p:nvPr/>
        </p:nvSpPr>
        <p:spPr>
          <a:xfrm>
            <a:off x="3497703" y="6152858"/>
            <a:ext cx="201867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/>
              <a:t>+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3FB29985-F8A7-BD6B-9690-4675FA54CF5A}"/>
              </a:ext>
            </a:extLst>
          </p:cNvPr>
          <p:cNvSpPr txBox="1"/>
          <p:nvPr/>
        </p:nvSpPr>
        <p:spPr>
          <a:xfrm>
            <a:off x="6669373" y="6184611"/>
            <a:ext cx="2036164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/>
              <a:t>+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B78B4DF6-C072-7901-3413-68EE853935AE}"/>
              </a:ext>
            </a:extLst>
          </p:cNvPr>
          <p:cNvSpPr txBox="1"/>
          <p:nvPr/>
        </p:nvSpPr>
        <p:spPr>
          <a:xfrm>
            <a:off x="169224" y="317320"/>
            <a:ext cx="334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latin typeface="STHupo" panose="02010800040101010101" pitchFamily="2" charset="-122"/>
                <a:ea typeface="STHupo" panose="02010800040101010101" pitchFamily="2" charset="-122"/>
              </a:rPr>
              <a:t>Terug naar Hoofdmenu</a:t>
            </a:r>
          </a:p>
        </p:txBody>
      </p:sp>
    </p:spTree>
    <p:extLst>
      <p:ext uri="{BB962C8B-B14F-4D97-AF65-F5344CB8AC3E}">
        <p14:creationId xmlns:p14="http://schemas.microsoft.com/office/powerpoint/2010/main" val="220623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5A4F1CF6-1E88-0218-1305-A9088E62918E}"/>
              </a:ext>
            </a:extLst>
          </p:cNvPr>
          <p:cNvSpPr/>
          <p:nvPr/>
        </p:nvSpPr>
        <p:spPr>
          <a:xfrm>
            <a:off x="0" y="1690688"/>
            <a:ext cx="12192000" cy="51673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C5CED64-7B6D-67C9-F5BA-89157D434173}"/>
              </a:ext>
            </a:extLst>
          </p:cNvPr>
          <p:cNvSpPr/>
          <p:nvPr/>
        </p:nvSpPr>
        <p:spPr>
          <a:xfrm>
            <a:off x="3167864" y="1915851"/>
            <a:ext cx="5856269" cy="4705647"/>
          </a:xfrm>
          <a:prstGeom prst="roundRect">
            <a:avLst/>
          </a:prstGeom>
          <a:solidFill>
            <a:schemeClr val="bg2">
              <a:alpha val="67000"/>
            </a:schemeClr>
          </a:solidFill>
          <a:effectLst>
            <a:outerShdw blurRad="50800" dist="50800" dir="5400000" algn="ctr" rotWithShape="0">
              <a:schemeClr val="bg2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1EFED9AA-6C70-1B7A-EAD1-41C62F9163CD}"/>
              </a:ext>
            </a:extLst>
          </p:cNvPr>
          <p:cNvSpPr/>
          <p:nvPr/>
        </p:nvSpPr>
        <p:spPr>
          <a:xfrm>
            <a:off x="4931764" y="3102964"/>
            <a:ext cx="2368446" cy="395041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BEA9ED2-A10A-9CED-E910-9508F8E09997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hlinkClick r:id="rId2" action="ppaction://hlinksldjump"/>
            <a:extLst>
              <a:ext uri="{FF2B5EF4-FFF2-40B4-BE49-F238E27FC236}">
                <a16:creationId xmlns:a16="http://schemas.microsoft.com/office/drawing/2014/main" id="{2D915ED2-E40C-0033-C614-5ADFBB389BDE}"/>
              </a:ext>
            </a:extLst>
          </p:cNvPr>
          <p:cNvSpPr/>
          <p:nvPr/>
        </p:nvSpPr>
        <p:spPr>
          <a:xfrm>
            <a:off x="169224" y="225163"/>
            <a:ext cx="3347921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glow rad="127000">
              <a:schemeClr val="bg2">
                <a:alpha val="73000"/>
              </a:schemeClr>
            </a:glo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5C17902-25D9-F210-A3E7-D96BA130FEA4}"/>
              </a:ext>
            </a:extLst>
          </p:cNvPr>
          <p:cNvSpPr txBox="1"/>
          <p:nvPr/>
        </p:nvSpPr>
        <p:spPr>
          <a:xfrm>
            <a:off x="169224" y="317320"/>
            <a:ext cx="334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latin typeface="STHupo" panose="02010800040101010101" pitchFamily="2" charset="-122"/>
                <a:ea typeface="STHupo" panose="02010800040101010101" pitchFamily="2" charset="-122"/>
              </a:rPr>
              <a:t>Terug naar Hoofdmenu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0B10E0B-1D98-6EFA-643C-C719297CD928}"/>
              </a:ext>
            </a:extLst>
          </p:cNvPr>
          <p:cNvSpPr txBox="1"/>
          <p:nvPr/>
        </p:nvSpPr>
        <p:spPr>
          <a:xfrm>
            <a:off x="3937416" y="488142"/>
            <a:ext cx="4317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Oefenen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D9B9B55D-95FB-F99C-9FBA-5C5693B10DAB}"/>
              </a:ext>
            </a:extLst>
          </p:cNvPr>
          <p:cNvSpPr txBox="1"/>
          <p:nvPr/>
        </p:nvSpPr>
        <p:spPr>
          <a:xfrm>
            <a:off x="3167863" y="5310391"/>
            <a:ext cx="5856269" cy="369332"/>
          </a:xfrm>
          <a:prstGeom prst="rect">
            <a:avLst/>
          </a:prstGeom>
          <a:solidFill>
            <a:schemeClr val="bg1"/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l-NL">
                <a:solidFill>
                  <a:schemeClr val="bg1">
                    <a:lumMod val="75000"/>
                  </a:schemeClr>
                </a:solidFill>
              </a:rPr>
              <a:t>Typ hier je antwoord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456A489-8042-882C-E96A-1ECDC63FE872}"/>
              </a:ext>
            </a:extLst>
          </p:cNvPr>
          <p:cNvSpPr txBox="1"/>
          <p:nvPr/>
        </p:nvSpPr>
        <p:spPr>
          <a:xfrm>
            <a:off x="3167863" y="3102964"/>
            <a:ext cx="585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Draaien om</a:t>
            </a:r>
          </a:p>
        </p:txBody>
      </p:sp>
      <p:sp>
        <p:nvSpPr>
          <p:cNvPr id="15" name="Actieknop: Geluid 14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4FD60599-BAA6-7B8F-55C6-D2E645EEC3D5}"/>
              </a:ext>
            </a:extLst>
          </p:cNvPr>
          <p:cNvSpPr/>
          <p:nvPr/>
        </p:nvSpPr>
        <p:spPr>
          <a:xfrm>
            <a:off x="5826177" y="3747977"/>
            <a:ext cx="579620" cy="486164"/>
          </a:xfrm>
          <a:prstGeom prst="actionButtonSound">
            <a:avLst/>
          </a:prstGeom>
          <a:solidFill>
            <a:schemeClr val="bg1">
              <a:lumMod val="65000"/>
            </a:schemeClr>
          </a:solidFill>
          <a:effectLst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60D5A4D-F7CD-D2FB-4B60-A6B2A39EC494}"/>
              </a:ext>
            </a:extLst>
          </p:cNvPr>
          <p:cNvSpPr txBox="1"/>
          <p:nvPr/>
        </p:nvSpPr>
        <p:spPr>
          <a:xfrm>
            <a:off x="0" y="1690688"/>
            <a:ext cx="3028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Alles wat de gebruiker ziet is de toepassingenlaag, ook wel de User Interface(UI) genoemd.</a:t>
            </a: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AC9A2B1C-1B4C-61B9-49FC-E2EB7A7DFD40}"/>
              </a:ext>
            </a:extLst>
          </p:cNvPr>
          <p:cNvSpPr/>
          <p:nvPr/>
        </p:nvSpPr>
        <p:spPr>
          <a:xfrm>
            <a:off x="9123452" y="2167847"/>
            <a:ext cx="2958957" cy="3406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2DD5C07D-331E-0768-473D-4DC30F6B3F4B}"/>
              </a:ext>
            </a:extLst>
          </p:cNvPr>
          <p:cNvSpPr txBox="1"/>
          <p:nvPr/>
        </p:nvSpPr>
        <p:spPr>
          <a:xfrm>
            <a:off x="9352905" y="1766629"/>
            <a:ext cx="209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Voortgang 0%</a:t>
            </a:r>
          </a:p>
        </p:txBody>
      </p:sp>
    </p:spTree>
    <p:extLst>
      <p:ext uri="{BB962C8B-B14F-4D97-AF65-F5344CB8AC3E}">
        <p14:creationId xmlns:p14="http://schemas.microsoft.com/office/powerpoint/2010/main" val="193150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5A4F1CF6-1E88-0218-1305-A9088E62918E}"/>
              </a:ext>
            </a:extLst>
          </p:cNvPr>
          <p:cNvSpPr/>
          <p:nvPr/>
        </p:nvSpPr>
        <p:spPr>
          <a:xfrm>
            <a:off x="0" y="1690688"/>
            <a:ext cx="12192000" cy="51673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C5CED64-7B6D-67C9-F5BA-89157D434173}"/>
              </a:ext>
            </a:extLst>
          </p:cNvPr>
          <p:cNvSpPr/>
          <p:nvPr/>
        </p:nvSpPr>
        <p:spPr>
          <a:xfrm>
            <a:off x="3167864" y="1915851"/>
            <a:ext cx="5856269" cy="4705647"/>
          </a:xfrm>
          <a:prstGeom prst="roundRect">
            <a:avLst/>
          </a:prstGeom>
          <a:solidFill>
            <a:schemeClr val="bg2">
              <a:alpha val="67000"/>
            </a:schemeClr>
          </a:solidFill>
          <a:effectLst>
            <a:outerShdw blurRad="50800" dist="50800" dir="5400000" algn="ctr" rotWithShape="0">
              <a:schemeClr val="bg2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1EFED9AA-6C70-1B7A-EAD1-41C62F9163CD}"/>
              </a:ext>
            </a:extLst>
          </p:cNvPr>
          <p:cNvSpPr/>
          <p:nvPr/>
        </p:nvSpPr>
        <p:spPr>
          <a:xfrm>
            <a:off x="4931764" y="3102964"/>
            <a:ext cx="2368446" cy="395041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BEA9ED2-A10A-9CED-E910-9508F8E09997}"/>
              </a:ext>
            </a:extLst>
          </p:cNvPr>
          <p:cNvSpPr/>
          <p:nvPr/>
        </p:nvSpPr>
        <p:spPr>
          <a:xfrm>
            <a:off x="-3" y="-12553"/>
            <a:ext cx="12192000" cy="16981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hlinkClick r:id="rId2" action="ppaction://hlinksldjump"/>
            <a:extLst>
              <a:ext uri="{FF2B5EF4-FFF2-40B4-BE49-F238E27FC236}">
                <a16:creationId xmlns:a16="http://schemas.microsoft.com/office/drawing/2014/main" id="{2D915ED2-E40C-0033-C614-5ADFBB389BDE}"/>
              </a:ext>
            </a:extLst>
          </p:cNvPr>
          <p:cNvSpPr/>
          <p:nvPr/>
        </p:nvSpPr>
        <p:spPr>
          <a:xfrm>
            <a:off x="169224" y="225163"/>
            <a:ext cx="3347921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glow rad="127000">
              <a:schemeClr val="bg2">
                <a:alpha val="73000"/>
              </a:schemeClr>
            </a:glo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5C17902-25D9-F210-A3E7-D96BA130FEA4}"/>
              </a:ext>
            </a:extLst>
          </p:cNvPr>
          <p:cNvSpPr txBox="1"/>
          <p:nvPr/>
        </p:nvSpPr>
        <p:spPr>
          <a:xfrm>
            <a:off x="169224" y="317320"/>
            <a:ext cx="334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latin typeface="STHupo" panose="02010800040101010101" pitchFamily="2" charset="-122"/>
                <a:ea typeface="STHupo" panose="02010800040101010101" pitchFamily="2" charset="-122"/>
              </a:rPr>
              <a:t>Terug naar Hoofdmenu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0B10E0B-1D98-6EFA-643C-C719297CD928}"/>
              </a:ext>
            </a:extLst>
          </p:cNvPr>
          <p:cNvSpPr txBox="1"/>
          <p:nvPr/>
        </p:nvSpPr>
        <p:spPr>
          <a:xfrm>
            <a:off x="3937416" y="488142"/>
            <a:ext cx="4317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Oefenen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D9B9B55D-95FB-F99C-9FBA-5C5693B10DAB}"/>
              </a:ext>
            </a:extLst>
          </p:cNvPr>
          <p:cNvSpPr txBox="1"/>
          <p:nvPr/>
        </p:nvSpPr>
        <p:spPr>
          <a:xfrm>
            <a:off x="3167863" y="5310391"/>
            <a:ext cx="585626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l-NL" err="1">
                <a:solidFill>
                  <a:schemeClr val="bg1">
                    <a:lumMod val="75000"/>
                  </a:schemeClr>
                </a:solidFill>
                <a:highlight>
                  <a:srgbClr val="008000"/>
                </a:highlight>
              </a:rPr>
              <a:t>To</a:t>
            </a:r>
            <a:r>
              <a:rPr lang="nl-NL">
                <a:solidFill>
                  <a:schemeClr val="bg1">
                    <a:lumMod val="75000"/>
                  </a:schemeClr>
                </a:solidFill>
                <a:highlight>
                  <a:srgbClr val="008000"/>
                </a:highlight>
              </a:rPr>
              <a:t> </a:t>
            </a:r>
            <a:r>
              <a:rPr lang="nl-NL" err="1">
                <a:solidFill>
                  <a:schemeClr val="bg1">
                    <a:lumMod val="75000"/>
                  </a:schemeClr>
                </a:solidFill>
                <a:highlight>
                  <a:srgbClr val="008000"/>
                </a:highlight>
              </a:rPr>
              <a:t>revolve</a:t>
            </a:r>
            <a:endParaRPr lang="nl-NL">
              <a:solidFill>
                <a:schemeClr val="bg1">
                  <a:lumMod val="75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456A489-8042-882C-E96A-1ECDC63FE872}"/>
              </a:ext>
            </a:extLst>
          </p:cNvPr>
          <p:cNvSpPr txBox="1"/>
          <p:nvPr/>
        </p:nvSpPr>
        <p:spPr>
          <a:xfrm>
            <a:off x="3167863" y="3102964"/>
            <a:ext cx="585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Draaien om</a:t>
            </a:r>
          </a:p>
        </p:txBody>
      </p:sp>
      <p:sp>
        <p:nvSpPr>
          <p:cNvPr id="15" name="Actieknop: Geluid 14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4FD60599-BAA6-7B8F-55C6-D2E645EEC3D5}"/>
              </a:ext>
            </a:extLst>
          </p:cNvPr>
          <p:cNvSpPr/>
          <p:nvPr/>
        </p:nvSpPr>
        <p:spPr>
          <a:xfrm>
            <a:off x="5826177" y="3747977"/>
            <a:ext cx="579620" cy="486164"/>
          </a:xfrm>
          <a:prstGeom prst="actionButtonSound">
            <a:avLst/>
          </a:prstGeom>
          <a:solidFill>
            <a:schemeClr val="bg1">
              <a:lumMod val="65000"/>
            </a:schemeClr>
          </a:solidFill>
          <a:effectLst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960B082B-9A24-4158-DD9A-5ADA7FA7D028}"/>
              </a:ext>
            </a:extLst>
          </p:cNvPr>
          <p:cNvSpPr/>
          <p:nvPr/>
        </p:nvSpPr>
        <p:spPr>
          <a:xfrm>
            <a:off x="9123452" y="2167847"/>
            <a:ext cx="2958957" cy="3406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F1965A7F-BB5D-3A8B-E3D0-AA5DDC9F4199}"/>
              </a:ext>
            </a:extLst>
          </p:cNvPr>
          <p:cNvSpPr/>
          <p:nvPr/>
        </p:nvSpPr>
        <p:spPr>
          <a:xfrm>
            <a:off x="9123452" y="2167848"/>
            <a:ext cx="339047" cy="34066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FEE37CD-7F22-A8AD-722F-2E53BEB09D24}"/>
              </a:ext>
            </a:extLst>
          </p:cNvPr>
          <p:cNvSpPr txBox="1"/>
          <p:nvPr/>
        </p:nvSpPr>
        <p:spPr>
          <a:xfrm>
            <a:off x="9444404" y="1768847"/>
            <a:ext cx="225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/>
              <a:t>Voortgang 8%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AD922B2-3120-3FBE-0A8C-0AD92F066959}"/>
              </a:ext>
            </a:extLst>
          </p:cNvPr>
          <p:cNvSpPr txBox="1"/>
          <p:nvPr/>
        </p:nvSpPr>
        <p:spPr>
          <a:xfrm>
            <a:off x="9324091" y="3283668"/>
            <a:ext cx="2635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Alle voorgang wordt opgeslagen op een drive. Dit hoort bij de fysieke laag.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CB211BB8-CCA9-52D1-9D81-3B354C1B482D}"/>
              </a:ext>
            </a:extLst>
          </p:cNvPr>
          <p:cNvCxnSpPr/>
          <p:nvPr/>
        </p:nvCxnSpPr>
        <p:spPr>
          <a:xfrm flipV="1">
            <a:off x="10641752" y="2619910"/>
            <a:ext cx="0" cy="68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0581BEFA-EBB4-DF9A-7770-65DCA50B7C2E}"/>
              </a:ext>
            </a:extLst>
          </p:cNvPr>
          <p:cNvSpPr txBox="1"/>
          <p:nvPr/>
        </p:nvSpPr>
        <p:spPr>
          <a:xfrm>
            <a:off x="8674854" y="97223"/>
            <a:ext cx="2635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Het verwerken van het antwoord dat de gebruiker geeft en het verwerken van de voortgang hoort ook bij de logische laag.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59537D94-33E4-8ED7-8673-F7F82C54513F}"/>
              </a:ext>
            </a:extLst>
          </p:cNvPr>
          <p:cNvCxnSpPr/>
          <p:nvPr/>
        </p:nvCxnSpPr>
        <p:spPr>
          <a:xfrm>
            <a:off x="10602930" y="1631351"/>
            <a:ext cx="38822" cy="23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1362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Breedbeeld</PresentationFormat>
  <Paragraphs>55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STHupo</vt:lpstr>
      <vt:lpstr>ADLaM Display</vt:lpstr>
      <vt:lpstr>Arial</vt:lpstr>
      <vt:lpstr>Calibri</vt:lpstr>
      <vt:lpstr>Calibri Light</vt:lpstr>
      <vt:lpstr>Kantoorthema</vt:lpstr>
      <vt:lpstr>Drielagenmodel</vt:lpstr>
      <vt:lpstr>Toepassingenlaag</vt:lpstr>
      <vt:lpstr>Logische Laag</vt:lpstr>
      <vt:lpstr>Fysieke Laag</vt:lpstr>
      <vt:lpstr>Drielagen in onze app</vt:lpstr>
      <vt:lpstr>PowerPoint-presentatie</vt:lpstr>
      <vt:lpstr>Lijst Bewerken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David Orozco Escobar (111518)</dc:creator>
  <cp:lastModifiedBy>David Orozco Escobar (111518)</cp:lastModifiedBy>
  <cp:revision>1</cp:revision>
  <dcterms:created xsi:type="dcterms:W3CDTF">2023-12-05T14:29:53Z</dcterms:created>
  <dcterms:modified xsi:type="dcterms:W3CDTF">2023-12-21T08:36:41Z</dcterms:modified>
</cp:coreProperties>
</file>