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B4F60-3425-4EAE-9DE0-20A8F2C9CA3F}">
  <a:tblStyle styleId="{682B4F60-3425-4EAE-9DE0-20A8F2C9CA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14e95748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14e95748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14e95748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14e95748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4e95748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14e95748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acd2f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acd2f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4e95748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4e95748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4e95748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14e95748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4e957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4e957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4e95748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4e95748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4e9574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14e9574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4e95748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4e95748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ab7db6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ab7db6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cd748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cd748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4e95748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4e95748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4e95748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4e95748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cd748d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cd748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acd748d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acd748d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913810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91381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4e957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4e957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ab7db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ab7db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Davide-22/Lab-AP-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TravelMania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129350" y="1155750"/>
            <a:ext cx="6885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Project for the laboratory of advanced programming 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COCOMO II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50" y="787675"/>
            <a:ext cx="6549651" cy="40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0" y="690175"/>
            <a:ext cx="8044701" cy="452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Entity-</a:t>
            </a:r>
            <a:r>
              <a:rPr lang="it"/>
              <a:t>relationship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UML</a:t>
            </a:r>
            <a:r>
              <a:rPr lang="it"/>
              <a:t> diagram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850" y="665025"/>
            <a:ext cx="3939399" cy="4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During all the development process we used Github. In total, we made 244 commits</a:t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63" y="1725175"/>
            <a:ext cx="33432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85325"/>
            <a:ext cx="85206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Web server: Nginx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/>
              <a:t>Front-End: Angular &amp; Bootstrap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/>
              <a:t>Back-End: Node.js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/>
              <a:t>Database: PostgreSQL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/>
              <a:t>Logging system: RabbitMQ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/>
              <a:t>Containerization: Docker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0" y="620350"/>
            <a:ext cx="7895075" cy="4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Schema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3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Services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8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TravelMania have 3 principal microservices: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-The users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-The travels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	-The logger service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Users Service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45100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This service is responsible for all the procedures related to the users.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2018600"/>
            <a:ext cx="85206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Creating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Changing the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Retrieving the user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Deleting an account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Travels Service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903575"/>
            <a:ext cx="85206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Creating a 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Completing a 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Retrieving all the information of a 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Adding an expense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Deleting an expense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Retrieving all the information of an expense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Deleting a travel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245100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This service is responsible for all the procedures related to the travels.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Logger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245100"/>
            <a:ext cx="85206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The logger service tracks all the requests done by the users and all the errors of the servers.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2692150"/>
            <a:ext cx="85206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Both the travels service and the users service communicate with it, using rabbitmq as broker.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2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Team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07950" y="1643275"/>
            <a:ext cx="7928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" sz="2500"/>
              <a:t>Alessandro Appolloni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" sz="2500"/>
              <a:t>Davide Renzetti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" sz="2500"/>
              <a:t>Stefano Servillo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Thanks for your attention!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Visit the </a:t>
            </a:r>
            <a:r>
              <a:rPr lang="it" sz="1600" u="sng">
                <a:solidFill>
                  <a:schemeClr val="hlink"/>
                </a:solidFill>
                <a:hlinkClick r:id="rId3"/>
              </a:rPr>
              <a:t>Github page of the project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3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TravelMania is a web application for tracking expenses during a travel. This application is been designed for people who travel a lot and are focused on saving. The user can create an account, add travels to his account and keep a record of the expenses; then, he can see charts representing them, and he can compare two different travels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SCRUM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37450"/>
            <a:ext cx="85206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/>
              <a:t>The SCRUM method has been used: we divided the development process in 5 sprint:</a:t>
            </a:r>
            <a:endParaRPr sz="2000"/>
          </a:p>
        </p:txBody>
      </p:sp>
      <p:sp>
        <p:nvSpPr>
          <p:cNvPr id="74" name="Google Shape;74;p16"/>
          <p:cNvSpPr txBox="1"/>
          <p:nvPr/>
        </p:nvSpPr>
        <p:spPr>
          <a:xfrm>
            <a:off x="907500" y="2152700"/>
            <a:ext cx="7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152700"/>
            <a:ext cx="85206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t" sz="2000"/>
              <a:t>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t" sz="2000"/>
              <a:t>Front-End development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t" sz="2000"/>
              <a:t>Back-End development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t" sz="2000"/>
              <a:t>Charts development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t" sz="2000"/>
              <a:t>Testing and presentation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SCRUM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55" y="1017725"/>
            <a:ext cx="8042669" cy="39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64400" y="15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SCRUM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425"/>
            <a:ext cx="8839200" cy="410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Burndown chart</a:t>
            </a:r>
            <a:endParaRPr/>
          </a:p>
        </p:txBody>
      </p:sp>
      <p:pic>
        <p:nvPicPr>
          <p:cNvPr id="93" name="Google Shape;93;p19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650"/>
            <a:ext cx="8839204" cy="24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9"/>
          <p:cNvGraphicFramePr/>
          <p:nvPr/>
        </p:nvGraphicFramePr>
        <p:xfrm>
          <a:off x="435725" y="3332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{682B4F60-3425-4EAE-9DE0-20A8F2C9CA3F}</a:tableStyleId>
              </a:tblPr>
              <a:tblGrid>
                <a:gridCol w="2784425"/>
                <a:gridCol w="2145200"/>
                <a:gridCol w="866750"/>
                <a:gridCol w="866750"/>
                <a:gridCol w="866750"/>
                <a:gridCol w="866750"/>
              </a:tblGrid>
              <a:tr h="6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>
                          <a:solidFill>
                            <a:srgbClr val="7F7F7F"/>
                          </a:solidFill>
                        </a:rPr>
                        <a:t>ESTIMATE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>
                          <a:solidFill>
                            <a:srgbClr val="7F7F7F"/>
                          </a:solidFill>
                        </a:rPr>
                        <a:t>COMPLETED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>
                          <a:solidFill>
                            <a:srgbClr val="7F7F7F"/>
                          </a:solidFill>
                        </a:rPr>
                        <a:t>REMAINING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>
                          <a:solidFill>
                            <a:srgbClr val="7F7F7F"/>
                          </a:solidFill>
                        </a:rPr>
                        <a:t>EST/DAYS</a:t>
                      </a:r>
                      <a:endParaRPr b="1" sz="8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600">
                          <a:solidFill>
                            <a:srgbClr val="7F7F7F"/>
                          </a:solidFill>
                        </a:rPr>
                        <a:t>BURNDOWN DATA</a:t>
                      </a:r>
                      <a:endParaRPr b="1" sz="16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rgbClr val="7F7F7F"/>
                          </a:solidFill>
                        </a:rPr>
                        <a:t>TOTAL HOURS</a:t>
                      </a:r>
                      <a:endParaRPr b="1" sz="10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7F7F7F"/>
                          </a:solidFill>
                        </a:rPr>
                        <a:t>84</a:t>
                      </a:r>
                      <a:endParaRPr b="1" sz="11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7F7F7F"/>
                          </a:solidFill>
                        </a:rPr>
                        <a:t>84</a:t>
                      </a:r>
                      <a:endParaRPr b="1" sz="11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7F7F7F"/>
                          </a:solidFill>
                        </a:rPr>
                        <a:t>0</a:t>
                      </a:r>
                      <a:endParaRPr b="1" sz="11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solidFill>
                            <a:srgbClr val="7F7F7F"/>
                          </a:solidFill>
                        </a:rPr>
                        <a:t>1.4</a:t>
                      </a:r>
                      <a:endParaRPr b="1" sz="1100">
                        <a:solidFill>
                          <a:srgbClr val="7F7F7F"/>
                        </a:solidFill>
                      </a:endParaRPr>
                    </a:p>
                  </a:txBody>
                  <a:tcPr marT="91425" marB="91425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Design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65627"/>
            <a:ext cx="8520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For estimating the effort necessary to develop the project, function points and COCOMO II </a:t>
            </a:r>
            <a:r>
              <a:rPr lang="it" sz="2000"/>
              <a:t>have </a:t>
            </a:r>
            <a:r>
              <a:rPr lang="it" sz="2000"/>
              <a:t>been used. First, we created a mockup, with Balsamiq, and we used it to calculate the function points; then we used the function points for COCOMO II.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/>
              <a:t>Also, we made an UML diagram and an ER diagram.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Mockup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488" y="476600"/>
            <a:ext cx="5747026" cy="44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