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DA Hybrid" panose="020B0604020202020204" charset="0"/>
      <p:regular r:id="rId11"/>
    </p:embeddedFont>
    <p:embeddedFont>
      <p:font typeface="Inter" panose="020B0604020202020204" charset="0"/>
      <p:regular r:id="rId12"/>
    </p:embeddedFont>
    <p:embeddedFont>
      <p:font typeface="Inte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2" autoAdjust="0"/>
    <p:restoredTop sz="94622" autoAdjust="0"/>
  </p:normalViewPr>
  <p:slideViewPr>
    <p:cSldViewPr>
      <p:cViewPr>
        <p:scale>
          <a:sx n="30" d="100"/>
          <a:sy n="30" d="100"/>
        </p:scale>
        <p:origin x="300" y="1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svg"/><Relationship Id="rId7" Type="http://schemas.openxmlformats.org/officeDocument/2006/relationships/image" Target="../media/image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854065"/>
            <a:ext cx="6423879" cy="6686550"/>
            <a:chOff x="0" y="0"/>
            <a:chExt cx="1691886" cy="17610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91886" cy="1761067"/>
            </a:xfrm>
            <a:custGeom>
              <a:avLst/>
              <a:gdLst/>
              <a:ahLst/>
              <a:cxnLst/>
              <a:rect l="l" t="t" r="r" b="b"/>
              <a:pathLst>
                <a:path w="1691886" h="1761067">
                  <a:moveTo>
                    <a:pt x="0" y="0"/>
                  </a:moveTo>
                  <a:lnTo>
                    <a:pt x="1691886" y="0"/>
                  </a:lnTo>
                  <a:lnTo>
                    <a:pt x="1691886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91886" cy="1799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832485"/>
            <a:ext cx="6423879" cy="9549907"/>
            <a:chOff x="0" y="0"/>
            <a:chExt cx="1691886" cy="25152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1886" cy="2515202"/>
            </a:xfrm>
            <a:custGeom>
              <a:avLst/>
              <a:gdLst/>
              <a:ahLst/>
              <a:cxnLst/>
              <a:rect l="l" t="t" r="r" b="b"/>
              <a:pathLst>
                <a:path w="1691886" h="2515202">
                  <a:moveTo>
                    <a:pt x="0" y="0"/>
                  </a:moveTo>
                  <a:lnTo>
                    <a:pt x="1691886" y="0"/>
                  </a:lnTo>
                  <a:lnTo>
                    <a:pt x="1691886" y="2515202"/>
                  </a:lnTo>
                  <a:lnTo>
                    <a:pt x="0" y="2515202"/>
                  </a:ln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91886" cy="2553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829761" y="1166114"/>
            <a:ext cx="4764356" cy="9427098"/>
            <a:chOff x="0" y="0"/>
            <a:chExt cx="2620010" cy="5184140"/>
          </a:xfrm>
        </p:grpSpPr>
        <p:sp>
          <p:nvSpPr>
            <p:cNvPr id="9" name="Freeform 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b="-2546"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8" name="Freeform 18"/>
          <p:cNvSpPr/>
          <p:nvPr/>
        </p:nvSpPr>
        <p:spPr>
          <a:xfrm>
            <a:off x="15360944" y="-832485"/>
            <a:ext cx="7887447" cy="7887447"/>
          </a:xfrm>
          <a:custGeom>
            <a:avLst/>
            <a:gdLst/>
            <a:ahLst/>
            <a:cxnLst/>
            <a:rect l="l" t="t" r="r" b="b"/>
            <a:pathLst>
              <a:path w="7887447" h="7887447">
                <a:moveTo>
                  <a:pt x="0" y="0"/>
                </a:moveTo>
                <a:lnTo>
                  <a:pt x="7887447" y="0"/>
                </a:lnTo>
                <a:lnTo>
                  <a:pt x="7887447" y="7887447"/>
                </a:lnTo>
                <a:lnTo>
                  <a:pt x="0" y="78874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Freeform 19"/>
          <p:cNvSpPr/>
          <p:nvPr/>
        </p:nvSpPr>
        <p:spPr>
          <a:xfrm>
            <a:off x="14177425" y="-4700405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5" y="0"/>
                </a:lnTo>
                <a:lnTo>
                  <a:pt x="9843905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0" name="AutoShape 20"/>
          <p:cNvSpPr/>
          <p:nvPr/>
        </p:nvSpPr>
        <p:spPr>
          <a:xfrm>
            <a:off x="7386067" y="1471930"/>
            <a:ext cx="1342905" cy="0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1" name="Freeform 21"/>
          <p:cNvSpPr/>
          <p:nvPr/>
        </p:nvSpPr>
        <p:spPr>
          <a:xfrm>
            <a:off x="7386067" y="9639300"/>
            <a:ext cx="7187424" cy="4114800"/>
          </a:xfrm>
          <a:custGeom>
            <a:avLst/>
            <a:gdLst/>
            <a:ahLst/>
            <a:cxnLst/>
            <a:rect l="l" t="t" r="r" b="b"/>
            <a:pathLst>
              <a:path w="7187424" h="4114800">
                <a:moveTo>
                  <a:pt x="0" y="0"/>
                </a:moveTo>
                <a:lnTo>
                  <a:pt x="7187423" y="0"/>
                </a:lnTo>
                <a:lnTo>
                  <a:pt x="71874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2" name="Freeform 22"/>
          <p:cNvSpPr/>
          <p:nvPr/>
        </p:nvSpPr>
        <p:spPr>
          <a:xfrm>
            <a:off x="14496481" y="9639300"/>
            <a:ext cx="7187424" cy="4114800"/>
          </a:xfrm>
          <a:custGeom>
            <a:avLst/>
            <a:gdLst/>
            <a:ahLst/>
            <a:cxnLst/>
            <a:rect l="l" t="t" r="r" b="b"/>
            <a:pathLst>
              <a:path w="7187424" h="4114800">
                <a:moveTo>
                  <a:pt x="0" y="0"/>
                </a:moveTo>
                <a:lnTo>
                  <a:pt x="7187423" y="0"/>
                </a:lnTo>
                <a:lnTo>
                  <a:pt x="71874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3" name="Freeform 23"/>
          <p:cNvSpPr/>
          <p:nvPr/>
        </p:nvSpPr>
        <p:spPr>
          <a:xfrm>
            <a:off x="15951764" y="605947"/>
            <a:ext cx="1611130" cy="1731965"/>
          </a:xfrm>
          <a:custGeom>
            <a:avLst/>
            <a:gdLst/>
            <a:ahLst/>
            <a:cxnLst/>
            <a:rect l="l" t="t" r="r" b="b"/>
            <a:pathLst>
              <a:path w="1611130" h="1731965">
                <a:moveTo>
                  <a:pt x="0" y="0"/>
                </a:moveTo>
                <a:lnTo>
                  <a:pt x="1611131" y="0"/>
                </a:lnTo>
                <a:lnTo>
                  <a:pt x="1611131" y="1731966"/>
                </a:lnTo>
                <a:lnTo>
                  <a:pt x="0" y="17319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TextBox 24"/>
          <p:cNvSpPr txBox="1"/>
          <p:nvPr/>
        </p:nvSpPr>
        <p:spPr>
          <a:xfrm>
            <a:off x="7276302" y="5745480"/>
            <a:ext cx="9481027" cy="351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0"/>
              </a:lnSpc>
            </a:pP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Sviluppo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di </a:t>
            </a: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applicazioni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mobile con</a:t>
            </a:r>
          </a:p>
          <a:p>
            <a:pPr algn="l">
              <a:lnSpc>
                <a:spcPts val="4590"/>
              </a:lnSpc>
            </a:pP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supporto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di ChatGPT: </a:t>
            </a: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GreenWay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per la</a:t>
            </a:r>
          </a:p>
          <a:p>
            <a:pPr algn="l">
              <a:lnSpc>
                <a:spcPts val="4590"/>
              </a:lnSpc>
            </a:pP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sensibilizzazione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</a:t>
            </a:r>
            <a:r>
              <a:rPr lang="en-US" sz="4500" dirty="0" err="1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sulla</a:t>
            </a:r>
            <a:r>
              <a:rPr lang="en-US" sz="4500" dirty="0">
                <a:solidFill>
                  <a:srgbClr val="2E2E2E"/>
                </a:solidFill>
                <a:latin typeface="ADA Hybrid"/>
                <a:ea typeface="ADA Hybrid"/>
                <a:cs typeface="ADA Hybrid"/>
                <a:sym typeface="ADA Hybrid"/>
              </a:rPr>
              <a:t> Co2</a:t>
            </a:r>
          </a:p>
          <a:p>
            <a:pPr algn="l">
              <a:lnSpc>
                <a:spcPts val="4590"/>
              </a:lnSpc>
            </a:pPr>
            <a:endParaRPr lang="en-US" sz="4500" dirty="0">
              <a:solidFill>
                <a:srgbClr val="2E2E2E"/>
              </a:solidFill>
              <a:latin typeface="ADA Hybrid"/>
              <a:ea typeface="ADA Hybrid"/>
              <a:cs typeface="ADA Hybrid"/>
              <a:sym typeface="ADA Hybri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245644" y="939419"/>
            <a:ext cx="4090026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Davide Domenico Montani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386067" y="1529080"/>
            <a:ext cx="6480944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Relatore: Prof. Daniela Micucci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Correlatore: Dott. Maria Teresa Rossi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0647" y="1684045"/>
            <a:ext cx="13426706" cy="119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5"/>
              </a:lnSpc>
            </a:pPr>
            <a:r>
              <a:rPr lang="en-US" sz="8799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Obbiettivi:</a:t>
            </a:r>
          </a:p>
        </p:txBody>
      </p:sp>
      <p:sp>
        <p:nvSpPr>
          <p:cNvPr id="3" name="Freeform 3"/>
          <p:cNvSpPr/>
          <p:nvPr/>
        </p:nvSpPr>
        <p:spPr>
          <a:xfrm>
            <a:off x="13350524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-4830228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AutoShape 5"/>
          <p:cNvSpPr/>
          <p:nvPr/>
        </p:nvSpPr>
        <p:spPr>
          <a:xfrm>
            <a:off x="9163050" y="0"/>
            <a:ext cx="0" cy="913308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grpSp>
        <p:nvGrpSpPr>
          <p:cNvPr id="6" name="Group 6"/>
          <p:cNvGrpSpPr/>
          <p:nvPr/>
        </p:nvGrpSpPr>
        <p:grpSpPr>
          <a:xfrm>
            <a:off x="1334444" y="3736336"/>
            <a:ext cx="7541911" cy="2814327"/>
            <a:chOff x="0" y="0"/>
            <a:chExt cx="1986347" cy="7412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86347" cy="741222"/>
            </a:xfrm>
            <a:custGeom>
              <a:avLst/>
              <a:gdLst/>
              <a:ahLst/>
              <a:cxnLst/>
              <a:rect l="l" t="t" r="r" b="b"/>
              <a:pathLst>
                <a:path w="1986347" h="741222">
                  <a:moveTo>
                    <a:pt x="41061" y="0"/>
                  </a:moveTo>
                  <a:lnTo>
                    <a:pt x="1945286" y="0"/>
                  </a:lnTo>
                  <a:cubicBezTo>
                    <a:pt x="1956176" y="0"/>
                    <a:pt x="1966620" y="4326"/>
                    <a:pt x="1974321" y="12026"/>
                  </a:cubicBezTo>
                  <a:cubicBezTo>
                    <a:pt x="1982021" y="19727"/>
                    <a:pt x="1986347" y="30171"/>
                    <a:pt x="1986347" y="41061"/>
                  </a:cubicBezTo>
                  <a:lnTo>
                    <a:pt x="1986347" y="700161"/>
                  </a:lnTo>
                  <a:cubicBezTo>
                    <a:pt x="1986347" y="711051"/>
                    <a:pt x="1982021" y="721495"/>
                    <a:pt x="1974321" y="729196"/>
                  </a:cubicBezTo>
                  <a:cubicBezTo>
                    <a:pt x="1966620" y="736896"/>
                    <a:pt x="1956176" y="741222"/>
                    <a:pt x="1945286" y="741222"/>
                  </a:cubicBezTo>
                  <a:lnTo>
                    <a:pt x="41061" y="741222"/>
                  </a:lnTo>
                  <a:cubicBezTo>
                    <a:pt x="18384" y="741222"/>
                    <a:pt x="0" y="722838"/>
                    <a:pt x="0" y="700161"/>
                  </a:cubicBezTo>
                  <a:lnTo>
                    <a:pt x="0" y="41061"/>
                  </a:lnTo>
                  <a:cubicBezTo>
                    <a:pt x="0" y="30171"/>
                    <a:pt x="4326" y="19727"/>
                    <a:pt x="12026" y="12026"/>
                  </a:cubicBezTo>
                  <a:cubicBezTo>
                    <a:pt x="19727" y="4326"/>
                    <a:pt x="30171" y="0"/>
                    <a:pt x="41061" y="0"/>
                  </a:cubicBez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986347" cy="7888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480167" y="3827400"/>
            <a:ext cx="6779133" cy="4855583"/>
          </a:xfrm>
          <a:custGeom>
            <a:avLst/>
            <a:gdLst/>
            <a:ahLst/>
            <a:cxnLst/>
            <a:rect l="l" t="t" r="r" b="b"/>
            <a:pathLst>
              <a:path w="6779133" h="4855583">
                <a:moveTo>
                  <a:pt x="0" y="0"/>
                </a:moveTo>
                <a:lnTo>
                  <a:pt x="6779133" y="0"/>
                </a:lnTo>
                <a:lnTo>
                  <a:pt x="6779133" y="4855583"/>
                </a:lnTo>
                <a:lnTo>
                  <a:pt x="0" y="4855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9487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1962152" y="4414521"/>
            <a:ext cx="4882804" cy="321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Diffusione degli strumenti LLM: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62152" y="7006902"/>
            <a:ext cx="4230266" cy="321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Obbiettivo di verifica: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62152" y="4975224"/>
            <a:ext cx="5175612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Diversità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degli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strumenti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 base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agli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obbiettivi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62152" y="7567606"/>
            <a:ext cx="6501182" cy="219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Utilità di ChatGPT per un progettista/programmatore nelle varie fasi di sviluppo: </a:t>
            </a:r>
          </a:p>
          <a:p>
            <a:pPr marL="388620" lvl="1" indent="-194310" algn="l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Progettazione</a:t>
            </a:r>
          </a:p>
          <a:p>
            <a:pPr marL="388620" lvl="1" indent="-194310" algn="l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Implementazione</a:t>
            </a:r>
          </a:p>
          <a:p>
            <a:pPr marL="388620" lvl="1" indent="-194310" algn="l">
              <a:lnSpc>
                <a:spcPts val="2519"/>
              </a:lnSpc>
              <a:buFont typeface="Arial"/>
              <a:buChar char="•"/>
            </a:pPr>
            <a:r>
              <a:rPr lang="en-US" sz="1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Testing</a:t>
            </a:r>
          </a:p>
          <a:p>
            <a:pPr algn="l">
              <a:lnSpc>
                <a:spcPts val="2519"/>
              </a:lnSpc>
            </a:pPr>
            <a:endParaRPr lang="en-US" sz="1799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2519"/>
              </a:lnSpc>
            </a:pPr>
            <a:endParaRPr lang="en-US" sz="1799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9620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144333"/>
            <a:ext cx="18288000" cy="5269823"/>
            <a:chOff x="0" y="0"/>
            <a:chExt cx="4816593" cy="13879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87937"/>
            </a:xfrm>
            <a:custGeom>
              <a:avLst/>
              <a:gdLst/>
              <a:ahLst/>
              <a:cxnLst/>
              <a:rect l="l" t="t" r="r" b="b"/>
              <a:pathLst>
                <a:path w="4816592" h="1387937">
                  <a:moveTo>
                    <a:pt x="0" y="0"/>
                  </a:moveTo>
                  <a:lnTo>
                    <a:pt x="4816592" y="0"/>
                  </a:lnTo>
                  <a:lnTo>
                    <a:pt x="4816592" y="1387937"/>
                  </a:lnTo>
                  <a:lnTo>
                    <a:pt x="0" y="1387937"/>
                  </a:ln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435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-1316109"/>
            <a:ext cx="7187424" cy="4114800"/>
          </a:xfrm>
          <a:custGeom>
            <a:avLst/>
            <a:gdLst/>
            <a:ahLst/>
            <a:cxnLst/>
            <a:rect l="l" t="t" r="r" b="b"/>
            <a:pathLst>
              <a:path w="7187424" h="4114800">
                <a:moveTo>
                  <a:pt x="0" y="0"/>
                </a:moveTo>
                <a:lnTo>
                  <a:pt x="7187424" y="0"/>
                </a:lnTo>
                <a:lnTo>
                  <a:pt x="71874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0620655" y="3243088"/>
            <a:ext cx="4234113" cy="4234113"/>
          </a:xfrm>
          <a:custGeom>
            <a:avLst/>
            <a:gdLst/>
            <a:ahLst/>
            <a:cxnLst/>
            <a:rect l="l" t="t" r="r" b="b"/>
            <a:pathLst>
              <a:path w="4234113" h="4234113">
                <a:moveTo>
                  <a:pt x="0" y="0"/>
                </a:moveTo>
                <a:lnTo>
                  <a:pt x="4234113" y="0"/>
                </a:lnTo>
                <a:lnTo>
                  <a:pt x="4234113" y="4234113"/>
                </a:lnTo>
                <a:lnTo>
                  <a:pt x="0" y="42341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TextBox 7"/>
          <p:cNvSpPr txBox="1"/>
          <p:nvPr/>
        </p:nvSpPr>
        <p:spPr>
          <a:xfrm>
            <a:off x="1028700" y="4085700"/>
            <a:ext cx="8115300" cy="250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Scelta di sviluppare </a:t>
            </a: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GreenWay,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applicazione nell’ambito della sostenibilità.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Annotazione delle interazioni avute con ChatGPT all’interno di un diario in ogni fase dello sviluppo.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133475"/>
            <a:ext cx="9000510" cy="96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6999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Metodi di verifica: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3184" y="250436"/>
            <a:ext cx="25328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453402"/>
            <a:chOff x="0" y="0"/>
            <a:chExt cx="4816593" cy="9095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09538"/>
            </a:xfrm>
            <a:custGeom>
              <a:avLst/>
              <a:gdLst/>
              <a:ahLst/>
              <a:cxnLst/>
              <a:rect l="l" t="t" r="r" b="b"/>
              <a:pathLst>
                <a:path w="4816592" h="909538">
                  <a:moveTo>
                    <a:pt x="0" y="0"/>
                  </a:moveTo>
                  <a:lnTo>
                    <a:pt x="4816592" y="0"/>
                  </a:lnTo>
                  <a:lnTo>
                    <a:pt x="4816592" y="909538"/>
                  </a:lnTo>
                  <a:lnTo>
                    <a:pt x="0" y="909538"/>
                  </a:ln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957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347437"/>
            <a:ext cx="10899616" cy="119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75"/>
              </a:lnSpc>
            </a:pPr>
            <a:r>
              <a:rPr lang="en-US" sz="8799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Requisiti:</a:t>
            </a:r>
          </a:p>
        </p:txBody>
      </p:sp>
      <p:sp>
        <p:nvSpPr>
          <p:cNvPr id="6" name="Freeform 6"/>
          <p:cNvSpPr/>
          <p:nvPr/>
        </p:nvSpPr>
        <p:spPr>
          <a:xfrm>
            <a:off x="1028700" y="3733999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7"/>
                </a:lnTo>
                <a:lnTo>
                  <a:pt x="0" y="879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1028700" y="5314200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8"/>
                </a:lnTo>
                <a:lnTo>
                  <a:pt x="0" y="879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028700" y="6846747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7"/>
                </a:lnTo>
                <a:lnTo>
                  <a:pt x="0" y="879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1028700" y="8379293"/>
            <a:ext cx="879007" cy="879007"/>
          </a:xfrm>
          <a:custGeom>
            <a:avLst/>
            <a:gdLst/>
            <a:ahLst/>
            <a:cxnLst/>
            <a:rect l="l" t="t" r="r" b="b"/>
            <a:pathLst>
              <a:path w="879007" h="879007">
                <a:moveTo>
                  <a:pt x="0" y="0"/>
                </a:moveTo>
                <a:lnTo>
                  <a:pt x="879007" y="0"/>
                </a:lnTo>
                <a:lnTo>
                  <a:pt x="879007" y="879007"/>
                </a:lnTo>
                <a:lnTo>
                  <a:pt x="0" y="879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0" name="Freeform 10"/>
          <p:cNvSpPr/>
          <p:nvPr/>
        </p:nvSpPr>
        <p:spPr>
          <a:xfrm>
            <a:off x="15662107" y="7771825"/>
            <a:ext cx="6052654" cy="6052654"/>
          </a:xfrm>
          <a:custGeom>
            <a:avLst/>
            <a:gdLst/>
            <a:ahLst/>
            <a:cxnLst/>
            <a:rect l="l" t="t" r="r" b="b"/>
            <a:pathLst>
              <a:path w="6052654" h="6052654">
                <a:moveTo>
                  <a:pt x="0" y="0"/>
                </a:moveTo>
                <a:lnTo>
                  <a:pt x="6052654" y="0"/>
                </a:lnTo>
                <a:lnTo>
                  <a:pt x="6052654" y="6052654"/>
                </a:lnTo>
                <a:lnTo>
                  <a:pt x="0" y="6052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0558684" y="3958458"/>
            <a:ext cx="5326474" cy="5299842"/>
          </a:xfrm>
          <a:custGeom>
            <a:avLst/>
            <a:gdLst/>
            <a:ahLst/>
            <a:cxnLst/>
            <a:rect l="l" t="t" r="r" b="b"/>
            <a:pathLst>
              <a:path w="5326474" h="5299842">
                <a:moveTo>
                  <a:pt x="0" y="0"/>
                </a:moveTo>
                <a:lnTo>
                  <a:pt x="5326474" y="0"/>
                </a:lnTo>
                <a:lnTo>
                  <a:pt x="5326474" y="5299842"/>
                </a:lnTo>
                <a:lnTo>
                  <a:pt x="0" y="5299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TextBox 12"/>
          <p:cNvSpPr txBox="1"/>
          <p:nvPr/>
        </p:nvSpPr>
        <p:spPr>
          <a:xfrm>
            <a:off x="2316223" y="3572475"/>
            <a:ext cx="1014079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Funzionali</a:t>
            </a:r>
            <a:r>
              <a:rPr lang="en-US" sz="18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Visualizzazione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qualità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aria.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Calcolo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CO2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percorsi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Sistema di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amicizie</a:t>
            </a: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sfide</a:t>
            </a:r>
            <a:endParaRPr lang="en-US" sz="18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16223" y="5276100"/>
            <a:ext cx="1014079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Non </a:t>
            </a:r>
            <a:r>
              <a:rPr lang="en-US" sz="18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funzionali</a:t>
            </a:r>
            <a:r>
              <a:rPr lang="en-US" sz="18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Efficienza</a:t>
            </a:r>
            <a:endParaRPr lang="en-US" sz="18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Sicurezza</a:t>
            </a:r>
            <a:endParaRPr lang="en-US" sz="18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Usabilità</a:t>
            </a:r>
            <a:endParaRPr lang="en-US" sz="18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3979764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559965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7092512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8625058"/>
            <a:ext cx="879007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316223" y="6827697"/>
            <a:ext cx="10140798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Stakeholder: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Utenti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Sviluppatori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16223" y="8341193"/>
            <a:ext cx="10140798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Strumenti</a:t>
            </a:r>
            <a:r>
              <a:rPr lang="en-US" sz="18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utilizzati</a:t>
            </a:r>
            <a:r>
              <a:rPr lang="en-US" sz="1800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SDK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API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UI Design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583784" y="876744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47ECBC"/>
                </a:solidFill>
                <a:latin typeface="Inter Bold"/>
                <a:ea typeface="Inter Bold"/>
                <a:cs typeface="Inter Bold"/>
                <a:sym typeface="Inter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98771" y="-6394447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4"/>
                </a:lnTo>
                <a:lnTo>
                  <a:pt x="0" y="9843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420914" y="294117"/>
            <a:ext cx="8589430" cy="9698766"/>
          </a:xfrm>
          <a:custGeom>
            <a:avLst/>
            <a:gdLst/>
            <a:ahLst/>
            <a:cxnLst/>
            <a:rect l="l" t="t" r="r" b="b"/>
            <a:pathLst>
              <a:path w="8589430" h="9698766">
                <a:moveTo>
                  <a:pt x="0" y="0"/>
                </a:moveTo>
                <a:lnTo>
                  <a:pt x="8589431" y="0"/>
                </a:lnTo>
                <a:lnTo>
                  <a:pt x="8589431" y="9698766"/>
                </a:lnTo>
                <a:lnTo>
                  <a:pt x="0" y="9698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-804088" y="4619054"/>
            <a:ext cx="10397733" cy="119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75"/>
              </a:lnSpc>
            </a:pPr>
            <a:r>
              <a:rPr lang="en-US" sz="8799" dirty="0" err="1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Architettura</a:t>
            </a:r>
            <a:r>
              <a:rPr lang="en-US" sz="8799" dirty="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620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512980"/>
            <a:ext cx="7392151" cy="1982416"/>
            <a:chOff x="0" y="0"/>
            <a:chExt cx="2619332" cy="702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19332" cy="702449"/>
            </a:xfrm>
            <a:custGeom>
              <a:avLst/>
              <a:gdLst/>
              <a:ahLst/>
              <a:cxnLst/>
              <a:rect l="l" t="t" r="r" b="b"/>
              <a:pathLst>
                <a:path w="2619332" h="702449">
                  <a:moveTo>
                    <a:pt x="40845" y="0"/>
                  </a:moveTo>
                  <a:lnTo>
                    <a:pt x="2578487" y="0"/>
                  </a:lnTo>
                  <a:cubicBezTo>
                    <a:pt x="2589320" y="0"/>
                    <a:pt x="2599709" y="4303"/>
                    <a:pt x="2607369" y="11963"/>
                  </a:cubicBezTo>
                  <a:cubicBezTo>
                    <a:pt x="2615029" y="19623"/>
                    <a:pt x="2619332" y="30012"/>
                    <a:pt x="2619332" y="40845"/>
                  </a:cubicBezTo>
                  <a:lnTo>
                    <a:pt x="2619332" y="661603"/>
                  </a:lnTo>
                  <a:cubicBezTo>
                    <a:pt x="2619332" y="684162"/>
                    <a:pt x="2601045" y="702449"/>
                    <a:pt x="2578487" y="702449"/>
                  </a:cubicBezTo>
                  <a:lnTo>
                    <a:pt x="40845" y="702449"/>
                  </a:lnTo>
                  <a:cubicBezTo>
                    <a:pt x="18287" y="702449"/>
                    <a:pt x="0" y="684162"/>
                    <a:pt x="0" y="661603"/>
                  </a:cubicBezTo>
                  <a:lnTo>
                    <a:pt x="0" y="40845"/>
                  </a:lnTo>
                  <a:cubicBezTo>
                    <a:pt x="0" y="18287"/>
                    <a:pt x="18287" y="0"/>
                    <a:pt x="40845" y="0"/>
                  </a:cubicBez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619332" cy="750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78428" y="2868377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6"/>
                </a:lnTo>
                <a:lnTo>
                  <a:pt x="0" y="381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16583784" y="876744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47ECBC"/>
                </a:solidFill>
                <a:latin typeface="Inter Bold"/>
                <a:ea typeface="Inter Bold"/>
                <a:cs typeface="Inter Bold"/>
                <a:sym typeface="Inter Bold"/>
              </a:rPr>
              <a:t>05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572237" y="5203339"/>
            <a:ext cx="7392151" cy="1782610"/>
            <a:chOff x="0" y="0"/>
            <a:chExt cx="2619332" cy="6316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19332" cy="631649"/>
            </a:xfrm>
            <a:custGeom>
              <a:avLst/>
              <a:gdLst/>
              <a:ahLst/>
              <a:cxnLst/>
              <a:rect l="l" t="t" r="r" b="b"/>
              <a:pathLst>
                <a:path w="2619332" h="631649">
                  <a:moveTo>
                    <a:pt x="40845" y="0"/>
                  </a:moveTo>
                  <a:lnTo>
                    <a:pt x="2578487" y="0"/>
                  </a:lnTo>
                  <a:cubicBezTo>
                    <a:pt x="2589320" y="0"/>
                    <a:pt x="2599709" y="4303"/>
                    <a:pt x="2607369" y="11963"/>
                  </a:cubicBezTo>
                  <a:cubicBezTo>
                    <a:pt x="2615029" y="19623"/>
                    <a:pt x="2619332" y="30012"/>
                    <a:pt x="2619332" y="40845"/>
                  </a:cubicBezTo>
                  <a:lnTo>
                    <a:pt x="2619332" y="590804"/>
                  </a:lnTo>
                  <a:cubicBezTo>
                    <a:pt x="2619332" y="613362"/>
                    <a:pt x="2601045" y="631649"/>
                    <a:pt x="2578487" y="631649"/>
                  </a:cubicBezTo>
                  <a:lnTo>
                    <a:pt x="40845" y="631649"/>
                  </a:lnTo>
                  <a:cubicBezTo>
                    <a:pt x="30012" y="631649"/>
                    <a:pt x="19623" y="627346"/>
                    <a:pt x="11963" y="619686"/>
                  </a:cubicBezTo>
                  <a:cubicBezTo>
                    <a:pt x="4303" y="612026"/>
                    <a:pt x="0" y="601637"/>
                    <a:pt x="0" y="590804"/>
                  </a:cubicBezTo>
                  <a:lnTo>
                    <a:pt x="0" y="40845"/>
                  </a:lnTo>
                  <a:cubicBezTo>
                    <a:pt x="0" y="18287"/>
                    <a:pt x="18287" y="0"/>
                    <a:pt x="40845" y="0"/>
                  </a:cubicBezTo>
                  <a:close/>
                </a:path>
              </a:pathLst>
            </a:custGeom>
            <a:solidFill>
              <a:srgbClr val="47ECB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619332" cy="679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662107" y="7771825"/>
            <a:ext cx="6052654" cy="6052654"/>
          </a:xfrm>
          <a:custGeom>
            <a:avLst/>
            <a:gdLst/>
            <a:ahLst/>
            <a:cxnLst/>
            <a:rect l="l" t="t" r="r" b="b"/>
            <a:pathLst>
              <a:path w="6052654" h="6052654">
                <a:moveTo>
                  <a:pt x="0" y="0"/>
                </a:moveTo>
                <a:lnTo>
                  <a:pt x="6052654" y="0"/>
                </a:lnTo>
                <a:lnTo>
                  <a:pt x="6052654" y="6052654"/>
                </a:lnTo>
                <a:lnTo>
                  <a:pt x="0" y="6052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>
          <a:xfrm>
            <a:off x="1378428" y="5456907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6"/>
                </a:lnTo>
                <a:lnTo>
                  <a:pt x="0" y="3818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2" name="Freeform 12"/>
          <p:cNvSpPr/>
          <p:nvPr/>
        </p:nvSpPr>
        <p:spPr>
          <a:xfrm>
            <a:off x="9921965" y="2711086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5"/>
                </a:lnTo>
                <a:lnTo>
                  <a:pt x="0" y="381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3" name="Freeform 13"/>
          <p:cNvSpPr/>
          <p:nvPr/>
        </p:nvSpPr>
        <p:spPr>
          <a:xfrm>
            <a:off x="9921965" y="5456907"/>
            <a:ext cx="381836" cy="381836"/>
          </a:xfrm>
          <a:custGeom>
            <a:avLst/>
            <a:gdLst/>
            <a:ahLst/>
            <a:cxnLst/>
            <a:rect l="l" t="t" r="r" b="b"/>
            <a:pathLst>
              <a:path w="381836" h="381836">
                <a:moveTo>
                  <a:pt x="0" y="0"/>
                </a:moveTo>
                <a:lnTo>
                  <a:pt x="381835" y="0"/>
                </a:lnTo>
                <a:lnTo>
                  <a:pt x="381835" y="381836"/>
                </a:lnTo>
                <a:lnTo>
                  <a:pt x="0" y="381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Freeform 14"/>
          <p:cNvSpPr/>
          <p:nvPr/>
        </p:nvSpPr>
        <p:spPr>
          <a:xfrm>
            <a:off x="3518095" y="7357424"/>
            <a:ext cx="11251810" cy="2334331"/>
          </a:xfrm>
          <a:custGeom>
            <a:avLst/>
            <a:gdLst/>
            <a:ahLst/>
            <a:cxnLst/>
            <a:rect l="l" t="t" r="r" b="b"/>
            <a:pathLst>
              <a:path w="11251810" h="2334331">
                <a:moveTo>
                  <a:pt x="0" y="0"/>
                </a:moveTo>
                <a:lnTo>
                  <a:pt x="11251810" y="0"/>
                </a:lnTo>
                <a:lnTo>
                  <a:pt x="11251810" y="2334331"/>
                </a:lnTo>
                <a:lnTo>
                  <a:pt x="0" y="23343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5" name="TextBox 15"/>
          <p:cNvSpPr txBox="1"/>
          <p:nvPr/>
        </p:nvSpPr>
        <p:spPr>
          <a:xfrm>
            <a:off x="2038438" y="3358719"/>
            <a:ext cx="5321871" cy="917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1" lvl="1" indent="-192570" algn="l">
              <a:lnSpc>
                <a:spcPts val="2497"/>
              </a:lnSpc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Framework Robolectric</a:t>
            </a:r>
          </a:p>
          <a:p>
            <a:pPr marL="385141" lvl="1" indent="-192570" algn="l">
              <a:lnSpc>
                <a:spcPts val="2497"/>
              </a:lnSpc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Libreria JUnit</a:t>
            </a:r>
          </a:p>
          <a:p>
            <a:pPr marL="385141" lvl="1" indent="-192570" algn="l">
              <a:lnSpc>
                <a:spcPts val="2497"/>
              </a:lnSpc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Libreria Mockito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96252" y="6059710"/>
            <a:ext cx="7169482" cy="92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Monkey</a:t>
            </a:r>
          </a:p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Firebase </a:t>
            </a:r>
            <a:r>
              <a:rPr lang="en-US" sz="1783" u="none" strike="noStrike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TestLab</a:t>
            </a:r>
            <a:endParaRPr lang="en-US" sz="1783" u="none" strike="noStrik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Espresso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38438" y="2811227"/>
            <a:ext cx="1775911" cy="43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locali: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96252" y="5398107"/>
            <a:ext cx="3751934" cy="44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38"/>
              </a:lnSpc>
              <a:spcBef>
                <a:spcPct val="0"/>
              </a:spcBef>
            </a:pPr>
            <a:r>
              <a:rPr lang="en-US" sz="2527" u="none" strike="noStrik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strumentati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48589" y="1085850"/>
            <a:ext cx="4234291" cy="995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46"/>
              </a:lnSpc>
            </a:pPr>
            <a:r>
              <a:rPr lang="en-US" sz="730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Testing: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03347" y="3311996"/>
            <a:ext cx="7159957" cy="611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Perfetto</a:t>
            </a:r>
          </a:p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 u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Android Profiler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81976" y="2653936"/>
            <a:ext cx="3503217" cy="43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di performance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581976" y="5399757"/>
            <a:ext cx="4155755" cy="438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38"/>
              </a:lnSpc>
            </a:pPr>
            <a:r>
              <a:rPr lang="en-US" sz="2527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Test qualità del software: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3800" y="6104610"/>
            <a:ext cx="7159957" cy="297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140" lvl="1" indent="-192570" algn="l">
              <a:lnSpc>
                <a:spcPts val="2497"/>
              </a:lnSpc>
              <a:spcBef>
                <a:spcPct val="0"/>
              </a:spcBef>
              <a:buFont typeface="Arial"/>
              <a:buChar char="•"/>
            </a:pPr>
            <a:r>
              <a:rPr lang="en-US" sz="17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SonarQube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125999" y="91916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821361" y="9796530"/>
            <a:ext cx="2645278" cy="274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17"/>
              </a:lnSpc>
              <a:spcBef>
                <a:spcPct val="0"/>
              </a:spcBef>
            </a:pPr>
            <a:r>
              <a:rPr lang="en-US" sz="158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Interfaccia Android Profiler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0647" y="1355090"/>
            <a:ext cx="13426706" cy="100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7400">
                <a:solidFill>
                  <a:srgbClr val="5E923A"/>
                </a:solidFill>
                <a:latin typeface="ADA Hybrid"/>
                <a:ea typeface="ADA Hybrid"/>
                <a:cs typeface="ADA Hybrid"/>
                <a:sym typeface="ADA Hybrid"/>
              </a:rPr>
              <a:t>GreenWay:</a:t>
            </a:r>
          </a:p>
        </p:txBody>
      </p:sp>
      <p:sp>
        <p:nvSpPr>
          <p:cNvPr id="3" name="Freeform 3"/>
          <p:cNvSpPr/>
          <p:nvPr/>
        </p:nvSpPr>
        <p:spPr>
          <a:xfrm>
            <a:off x="13350524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-4830228" y="-765823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AutoShape 5"/>
          <p:cNvSpPr/>
          <p:nvPr/>
        </p:nvSpPr>
        <p:spPr>
          <a:xfrm>
            <a:off x="9163050" y="0"/>
            <a:ext cx="0" cy="913308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14177552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3" y="0"/>
                </a:lnTo>
                <a:lnTo>
                  <a:pt x="2914753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7" name="Freeform 7"/>
          <p:cNvSpPr/>
          <p:nvPr/>
        </p:nvSpPr>
        <p:spPr>
          <a:xfrm>
            <a:off x="9862624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3" y="0"/>
                </a:lnTo>
                <a:lnTo>
                  <a:pt x="2914753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8" name="Freeform 8"/>
          <p:cNvSpPr/>
          <p:nvPr/>
        </p:nvSpPr>
        <p:spPr>
          <a:xfrm>
            <a:off x="1233795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3" y="0"/>
                </a:lnTo>
                <a:lnTo>
                  <a:pt x="2914753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9" name="Freeform 9"/>
          <p:cNvSpPr/>
          <p:nvPr/>
        </p:nvSpPr>
        <p:spPr>
          <a:xfrm>
            <a:off x="5547695" y="2781070"/>
            <a:ext cx="2914753" cy="6477230"/>
          </a:xfrm>
          <a:custGeom>
            <a:avLst/>
            <a:gdLst/>
            <a:ahLst/>
            <a:cxnLst/>
            <a:rect l="l" t="t" r="r" b="b"/>
            <a:pathLst>
              <a:path w="2914753" h="6477230">
                <a:moveTo>
                  <a:pt x="0" y="0"/>
                </a:moveTo>
                <a:lnTo>
                  <a:pt x="2914754" y="0"/>
                </a:lnTo>
                <a:lnTo>
                  <a:pt x="2914754" y="6477230"/>
                </a:lnTo>
                <a:lnTo>
                  <a:pt x="0" y="64772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10" name="TextBox 10"/>
          <p:cNvSpPr txBox="1"/>
          <p:nvPr/>
        </p:nvSpPr>
        <p:spPr>
          <a:xfrm>
            <a:off x="1028700" y="9620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83784" y="876744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47ECBC"/>
                </a:solidFill>
                <a:latin typeface="Inter Bold"/>
                <a:ea typeface="Inter Bold"/>
                <a:cs typeface="Inter Bold"/>
                <a:sym typeface="Inter Bold"/>
              </a:rPr>
              <a:t>05</a:t>
            </a:r>
          </a:p>
        </p:txBody>
      </p:sp>
      <p:sp>
        <p:nvSpPr>
          <p:cNvPr id="3" name="Freeform 3"/>
          <p:cNvSpPr/>
          <p:nvPr/>
        </p:nvSpPr>
        <p:spPr>
          <a:xfrm>
            <a:off x="15662107" y="7771825"/>
            <a:ext cx="6052654" cy="6052654"/>
          </a:xfrm>
          <a:custGeom>
            <a:avLst/>
            <a:gdLst/>
            <a:ahLst/>
            <a:cxnLst/>
            <a:rect l="l" t="t" r="r" b="b"/>
            <a:pathLst>
              <a:path w="6052654" h="6052654">
                <a:moveTo>
                  <a:pt x="0" y="0"/>
                </a:moveTo>
                <a:lnTo>
                  <a:pt x="6052654" y="0"/>
                </a:lnTo>
                <a:lnTo>
                  <a:pt x="6052654" y="6052654"/>
                </a:lnTo>
                <a:lnTo>
                  <a:pt x="0" y="605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3399512" y="1085850"/>
            <a:ext cx="11488975" cy="4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0"/>
              </a:lnSpc>
            </a:pPr>
            <a:r>
              <a:rPr lang="en-US" sz="350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Analisi supporto di ChatGPT e considerazioni finali: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25999" y="9191625"/>
            <a:ext cx="67551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8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rcRect l="12563" t="8548" r="7215" b="6835"/>
          <a:stretch/>
        </p:blipFill>
        <p:spPr>
          <a:xfrm>
            <a:off x="5714998" y="2141220"/>
            <a:ext cx="6858001" cy="70199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64A4753-289A-1251-05CF-49A01084799D}"/>
              </a:ext>
            </a:extLst>
          </p:cNvPr>
          <p:cNvSpPr txBox="1"/>
          <p:nvPr/>
        </p:nvSpPr>
        <p:spPr>
          <a:xfrm>
            <a:off x="6019800" y="605790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30%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F18B78-609C-20D5-CF54-1AE08269B762}"/>
              </a:ext>
            </a:extLst>
          </p:cNvPr>
          <p:cNvSpPr txBox="1"/>
          <p:nvPr/>
        </p:nvSpPr>
        <p:spPr>
          <a:xfrm>
            <a:off x="8331586" y="529244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40%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02A98D-BCAD-59BB-524D-22C3BD0CFE00}"/>
              </a:ext>
            </a:extLst>
          </p:cNvPr>
          <p:cNvSpPr txBox="1"/>
          <p:nvPr/>
        </p:nvSpPr>
        <p:spPr>
          <a:xfrm>
            <a:off x="7112386" y="384810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60%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168BF6A-53E0-3F4B-414F-94343055C080}"/>
              </a:ext>
            </a:extLst>
          </p:cNvPr>
          <p:cNvSpPr txBox="1"/>
          <p:nvPr/>
        </p:nvSpPr>
        <p:spPr>
          <a:xfrm>
            <a:off x="11658600" y="23241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80%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538F80-049C-46FB-2BEC-73528339DDC9}"/>
              </a:ext>
            </a:extLst>
          </p:cNvPr>
          <p:cNvSpPr txBox="1"/>
          <p:nvPr/>
        </p:nvSpPr>
        <p:spPr>
          <a:xfrm>
            <a:off x="9372600" y="4533900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50%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DD3CB15-27D9-26C3-0A60-B3E6CF81D411}"/>
              </a:ext>
            </a:extLst>
          </p:cNvPr>
          <p:cNvSpPr txBox="1"/>
          <p:nvPr/>
        </p:nvSpPr>
        <p:spPr>
          <a:xfrm>
            <a:off x="10591800" y="30861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Inter" panose="020B0604020202020204" charset="0"/>
                <a:ea typeface="Inter" panose="020B0604020202020204" charset="0"/>
              </a:rPr>
              <a:t>70%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70053" y="2769553"/>
            <a:ext cx="4747893" cy="4747893"/>
          </a:xfrm>
          <a:custGeom>
            <a:avLst/>
            <a:gdLst/>
            <a:ahLst/>
            <a:cxnLst/>
            <a:rect l="l" t="t" r="r" b="b"/>
            <a:pathLst>
              <a:path w="4747893" h="4747893">
                <a:moveTo>
                  <a:pt x="0" y="0"/>
                </a:moveTo>
                <a:lnTo>
                  <a:pt x="4747894" y="0"/>
                </a:lnTo>
                <a:lnTo>
                  <a:pt x="4747894" y="4747894"/>
                </a:lnTo>
                <a:lnTo>
                  <a:pt x="0" y="47478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3029218" y="3739515"/>
            <a:ext cx="12229564" cy="3188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40"/>
              </a:lnSpc>
            </a:pPr>
            <a:r>
              <a:rPr lang="en-US" sz="12000">
                <a:solidFill>
                  <a:srgbClr val="000000"/>
                </a:solidFill>
                <a:latin typeface="ADA Hybrid"/>
                <a:ea typeface="ADA Hybrid"/>
                <a:cs typeface="ADA Hybrid"/>
                <a:sym typeface="ADA Hybrid"/>
              </a:rPr>
              <a:t>Grazie per l’ascolto</a:t>
            </a:r>
          </a:p>
        </p:txBody>
      </p:sp>
      <p:sp>
        <p:nvSpPr>
          <p:cNvPr id="4" name="Freeform 4"/>
          <p:cNvSpPr/>
          <p:nvPr/>
        </p:nvSpPr>
        <p:spPr>
          <a:xfrm>
            <a:off x="-4921952" y="-5761194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5"/>
                </a:lnTo>
                <a:lnTo>
                  <a:pt x="0" y="9843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13664395" y="5365048"/>
            <a:ext cx="9843905" cy="9843905"/>
          </a:xfrm>
          <a:custGeom>
            <a:avLst/>
            <a:gdLst/>
            <a:ahLst/>
            <a:cxnLst/>
            <a:rect l="l" t="t" r="r" b="b"/>
            <a:pathLst>
              <a:path w="9843905" h="9843905">
                <a:moveTo>
                  <a:pt x="0" y="0"/>
                </a:moveTo>
                <a:lnTo>
                  <a:pt x="9843904" y="0"/>
                </a:lnTo>
                <a:lnTo>
                  <a:pt x="9843904" y="9843904"/>
                </a:lnTo>
                <a:lnTo>
                  <a:pt x="0" y="9843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1028700" y="8852535"/>
            <a:ext cx="8115300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Università</a:t>
            </a:r>
            <a:r>
              <a:rPr lang="en-US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Bicocca | </a:t>
            </a:r>
            <a:r>
              <a:rPr lang="en-US" sz="2000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DISCo</a:t>
            </a:r>
            <a:r>
              <a:rPr lang="en-US" sz="20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| 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226851" y="981075"/>
            <a:ext cx="4032449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Davide Domenico Montani</a:t>
            </a:r>
          </a:p>
        </p:txBody>
      </p:sp>
      <p:sp>
        <p:nvSpPr>
          <p:cNvPr id="8" name="AutoShape 8"/>
          <p:cNvSpPr/>
          <p:nvPr/>
        </p:nvSpPr>
        <p:spPr>
          <a:xfrm>
            <a:off x="15916395" y="1763996"/>
            <a:ext cx="1342905" cy="0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9" name="AutoShape 9"/>
          <p:cNvSpPr/>
          <p:nvPr/>
        </p:nvSpPr>
        <p:spPr>
          <a:xfrm>
            <a:off x="1028700" y="8470480"/>
            <a:ext cx="1342905" cy="0"/>
          </a:xfrm>
          <a:prstGeom prst="line">
            <a:avLst/>
          </a:prstGeom>
          <a:ln w="38100" cap="flat">
            <a:solidFill>
              <a:srgbClr val="47EC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212</Words>
  <Application>Microsoft Office PowerPoint</Application>
  <PresentationFormat>Personalizzato</PresentationFormat>
  <Paragraphs>73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ADA Hybrid</vt:lpstr>
      <vt:lpstr>Inter</vt:lpstr>
      <vt:lpstr>Inter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 GreenWay Davide Domenico Montani 890107</dc:title>
  <cp:lastModifiedBy>davide montani</cp:lastModifiedBy>
  <cp:revision>3</cp:revision>
  <dcterms:created xsi:type="dcterms:W3CDTF">2006-08-16T00:00:00Z</dcterms:created>
  <dcterms:modified xsi:type="dcterms:W3CDTF">2024-07-11T11:49:13Z</dcterms:modified>
  <dc:identifier>DAGJ5kquhG8</dc:identifier>
</cp:coreProperties>
</file>