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63"/>
  </p:notesMasterIdLst>
  <p:sldIdLst>
    <p:sldId id="256" r:id="rId2"/>
    <p:sldId id="262" r:id="rId3"/>
    <p:sldId id="265" r:id="rId4"/>
    <p:sldId id="288" r:id="rId5"/>
    <p:sldId id="295" r:id="rId6"/>
    <p:sldId id="294" r:id="rId7"/>
    <p:sldId id="291" r:id="rId8"/>
    <p:sldId id="292" r:id="rId9"/>
    <p:sldId id="289" r:id="rId10"/>
    <p:sldId id="290" r:id="rId11"/>
    <p:sldId id="257" r:id="rId12"/>
    <p:sldId id="260" r:id="rId13"/>
    <p:sldId id="296" r:id="rId14"/>
    <p:sldId id="297" r:id="rId15"/>
    <p:sldId id="298" r:id="rId16"/>
    <p:sldId id="301" r:id="rId17"/>
    <p:sldId id="305" r:id="rId18"/>
    <p:sldId id="300" r:id="rId19"/>
    <p:sldId id="307" r:id="rId20"/>
    <p:sldId id="308" r:id="rId21"/>
    <p:sldId id="309" r:id="rId22"/>
    <p:sldId id="293" r:id="rId23"/>
    <p:sldId id="266" r:id="rId24"/>
    <p:sldId id="325" r:id="rId25"/>
    <p:sldId id="261" r:id="rId26"/>
    <p:sldId id="269" r:id="rId27"/>
    <p:sldId id="268" r:id="rId28"/>
    <p:sldId id="267" r:id="rId29"/>
    <p:sldId id="270" r:id="rId30"/>
    <p:sldId id="271" r:id="rId31"/>
    <p:sldId id="272" r:id="rId32"/>
    <p:sldId id="273" r:id="rId33"/>
    <p:sldId id="329" r:id="rId34"/>
    <p:sldId id="303" r:id="rId35"/>
    <p:sldId id="327" r:id="rId36"/>
    <p:sldId id="275" r:id="rId37"/>
    <p:sldId id="277" r:id="rId38"/>
    <p:sldId id="276" r:id="rId39"/>
    <p:sldId id="318" r:id="rId40"/>
    <p:sldId id="274" r:id="rId41"/>
    <p:sldId id="319" r:id="rId42"/>
    <p:sldId id="317" r:id="rId43"/>
    <p:sldId id="320" r:id="rId44"/>
    <p:sldId id="321" r:id="rId45"/>
    <p:sldId id="322" r:id="rId46"/>
    <p:sldId id="278" r:id="rId47"/>
    <p:sldId id="285" r:id="rId48"/>
    <p:sldId id="281" r:id="rId49"/>
    <p:sldId id="282" r:id="rId50"/>
    <p:sldId id="310" r:id="rId51"/>
    <p:sldId id="315" r:id="rId52"/>
    <p:sldId id="311" r:id="rId53"/>
    <p:sldId id="312" r:id="rId54"/>
    <p:sldId id="313" r:id="rId55"/>
    <p:sldId id="314" r:id="rId56"/>
    <p:sldId id="316" r:id="rId57"/>
    <p:sldId id="283" r:id="rId58"/>
    <p:sldId id="284" r:id="rId59"/>
    <p:sldId id="304" r:id="rId60"/>
    <p:sldId id="332" r:id="rId61"/>
    <p:sldId id="331" r:id="rId6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14" dt="2023-04-07T13:28:0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1" autoAdjust="0"/>
    <p:restoredTop sz="94787"/>
  </p:normalViewPr>
  <p:slideViewPr>
    <p:cSldViewPr snapToGrid="0">
      <p:cViewPr varScale="1">
        <p:scale>
          <a:sx n="97" d="100"/>
          <a:sy n="97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5-28T11:22:59.518" v="3865" actId="2057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modSp mod">
        <pc:chgData name="WILLIAM TESSITORE" userId="b0c18a73-a138-4b32-92ae-a687ed5dac15" providerId="ADAL" clId="{254B56A9-5424-4D68-B30F-B00B8BF75759}" dt="2023-04-07T13:11:03.263" v="512" actId="20577"/>
        <pc:sldMkLst>
          <pc:docMk/>
          <pc:sldMk cId="100612088" sldId="266"/>
        </pc:sldMkLst>
        <pc:spChg chg="mod">
          <ac:chgData name="WILLIAM TESSITORE" userId="b0c18a73-a138-4b32-92ae-a687ed5dac15" providerId="ADAL" clId="{254B56A9-5424-4D68-B30F-B00B8BF75759}" dt="2023-04-07T13:11:03.263" v="512" actId="20577"/>
          <ac:spMkLst>
            <pc:docMk/>
            <pc:sldMk cId="100612088" sldId="266"/>
            <ac:spMk id="2" creationId="{DDA94D1C-2A88-C8D4-3AD4-EF5398825D3C}"/>
          </ac:spMkLst>
        </pc:spChg>
      </pc:sldChg>
      <pc:sldChg chg="modSp mod">
        <pc:chgData name="WILLIAM TESSITORE" userId="b0c18a73-a138-4b32-92ae-a687ed5dac15" providerId="ADAL" clId="{254B56A9-5424-4D68-B30F-B00B8BF75759}" dt="2023-05-28T11:22:42.099" v="3845" actId="20577"/>
        <pc:sldMkLst>
          <pc:docMk/>
          <pc:sldMk cId="1489942125" sldId="288"/>
        </pc:sldMkLst>
        <pc:spChg chg="mod">
          <ac:chgData name="WILLIAM TESSITORE" userId="b0c18a73-a138-4b32-92ae-a687ed5dac15" providerId="ADAL" clId="{254B56A9-5424-4D68-B30F-B00B8BF75759}" dt="2023-05-28T11:22:42.099" v="3845" actId="20577"/>
          <ac:spMkLst>
            <pc:docMk/>
            <pc:sldMk cId="1489942125" sldId="288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5-28T11:22:51.555" v="3851" actId="20577"/>
        <pc:sldMkLst>
          <pc:docMk/>
          <pc:sldMk cId="712748746" sldId="291"/>
        </pc:sldMkLst>
        <pc:spChg chg="mod">
          <ac:chgData name="WILLIAM TESSITORE" userId="b0c18a73-a138-4b32-92ae-a687ed5dac15" providerId="ADAL" clId="{254B56A9-5424-4D68-B30F-B00B8BF75759}" dt="2023-05-28T11:22:51.555" v="3851" actId="20577"/>
          <ac:spMkLst>
            <pc:docMk/>
            <pc:sldMk cId="712748746" sldId="291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5-28T11:22:59.518" v="3865" actId="20577"/>
        <pc:sldMkLst>
          <pc:docMk/>
          <pc:sldMk cId="1698725237" sldId="292"/>
        </pc:sldMkLst>
        <pc:spChg chg="mod">
          <ac:chgData name="WILLIAM TESSITORE" userId="b0c18a73-a138-4b32-92ae-a687ed5dac15" providerId="ADAL" clId="{254B56A9-5424-4D68-B30F-B00B8BF75759}" dt="2023-05-28T11:22:59.518" v="3865" actId="20577"/>
          <ac:spMkLst>
            <pc:docMk/>
            <pc:sldMk cId="1698725237" sldId="292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5-28T10:44:12.683" v="3826" actId="20577"/>
        <pc:sldMkLst>
          <pc:docMk/>
          <pc:sldMk cId="3954726355" sldId="294"/>
        </pc:sldMkLst>
        <pc:spChg chg="mod">
          <ac:chgData name="WILLIAM TESSITORE" userId="b0c18a73-a138-4b32-92ae-a687ed5dac15" providerId="ADAL" clId="{254B56A9-5424-4D68-B30F-B00B8BF75759}" dt="2023-05-28T10:44:12.683" v="3826" actId="20577"/>
          <ac:spMkLst>
            <pc:docMk/>
            <pc:sldMk cId="3954726355" sldId="294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5-28T10:20:06.341" v="3643" actId="20577"/>
        <pc:sldMkLst>
          <pc:docMk/>
          <pc:sldMk cId="3523109886" sldId="295"/>
        </pc:sldMkLst>
        <pc:spChg chg="mod">
          <ac:chgData name="WILLIAM TESSITORE" userId="b0c18a73-a138-4b32-92ae-a687ed5dac15" providerId="ADAL" clId="{254B56A9-5424-4D68-B30F-B00B8BF75759}" dt="2023-05-28T10:20:06.341" v="3643" actId="20577"/>
          <ac:spMkLst>
            <pc:docMk/>
            <pc:sldMk cId="3523109886" sldId="295"/>
            <ac:spMk id="3" creationId="{65471891-E7C4-0642-629B-194CB4E71195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4-07T13:09:25.899" v="482" actId="1076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4-07T13:09:25.899" v="482" actId="1076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4-07T13:02:46.841" v="461" actId="14100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mod">
        <pc:chgData name="WILLIAM TESSITORE" userId="b0c18a73-a138-4b32-92ae-a687ed5dac15" providerId="ADAL" clId="{254B56A9-5424-4D68-B30F-B00B8BF75759}" dt="2023-05-17T13:53:58.754" v="3605" actId="1076"/>
        <pc:sldMkLst>
          <pc:docMk/>
          <pc:sldMk cId="4037566204" sldId="304"/>
        </pc:sldMkLst>
        <pc:picChg chg="add mod">
          <ac:chgData name="WILLIAM TESSITORE" userId="b0c18a73-a138-4b32-92ae-a687ed5dac15" providerId="ADAL" clId="{254B56A9-5424-4D68-B30F-B00B8BF75759}" dt="2023-05-17T13:53:58.754" v="3605" actId="1076"/>
          <ac:picMkLst>
            <pc:docMk/>
            <pc:sldMk cId="4037566204" sldId="304"/>
            <ac:picMk id="3" creationId="{F0CC82A6-04E4-3090-C4B0-A2C291C17B31}"/>
          </ac:picMkLst>
        </pc:picChg>
        <pc:picChg chg="del">
          <ac:chgData name="WILLIAM TESSITORE" userId="b0c18a73-a138-4b32-92ae-a687ed5dac15" providerId="ADAL" clId="{254B56A9-5424-4D68-B30F-B00B8BF75759}" dt="2023-05-17T13:53:14.350" v="3598" actId="478"/>
          <ac:picMkLst>
            <pc:docMk/>
            <pc:sldMk cId="4037566204" sldId="304"/>
            <ac:picMk id="8" creationId="{3C0DFADA-6DBF-1E09-5C4D-930515C6A7B7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5-28T10:39:16.733" v="3825" actId="20577"/>
        <pc:sldMkLst>
          <pc:docMk/>
          <pc:sldMk cId="3321369352" sldId="305"/>
        </pc:sldMkLst>
        <pc:spChg chg="mod">
          <ac:chgData name="WILLIAM TESSITORE" userId="b0c18a73-a138-4b32-92ae-a687ed5dac15" providerId="ADAL" clId="{254B56A9-5424-4D68-B30F-B00B8BF75759}" dt="2023-05-28T10:39:16.733" v="3825" actId="20577"/>
          <ac:spMkLst>
            <pc:docMk/>
            <pc:sldMk cId="3321369352" sldId="305"/>
            <ac:spMk id="4" creationId="{377A69BA-D5D1-0F17-AAAA-42B7DFC6C104}"/>
          </ac:spMkLst>
        </pc:spChg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delSp modSp add del mod">
        <pc:chgData name="WILLIAM TESSITORE" userId="b0c18a73-a138-4b32-92ae-a687ed5dac15" providerId="ADAL" clId="{254B56A9-5424-4D68-B30F-B00B8BF75759}" dt="2023-04-07T13:03:54.480" v="463" actId="2696"/>
        <pc:sldMkLst>
          <pc:docMk/>
          <pc:sldMk cId="3811015248" sldId="306"/>
        </pc:sldMkLst>
        <pc:picChg chg="add del mod">
          <ac:chgData name="WILLIAM TESSITORE" userId="b0c18a73-a138-4b32-92ae-a687ed5dac15" providerId="ADAL" clId="{254B56A9-5424-4D68-B30F-B00B8BF75759}" dt="2023-04-07T12:59:50.261" v="453" actId="21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4-07T13:02:53.965" v="462" actId="14100"/>
        <pc:sldMkLst>
          <pc:docMk/>
          <pc:sldMk cId="205729905" sldId="307"/>
        </pc:sldMkLst>
        <pc:picChg chg="add mod">
          <ac:chgData name="WILLIAM TESSITORE" userId="b0c18a73-a138-4b32-92ae-a687ed5dac15" providerId="ADAL" clId="{254B56A9-5424-4D68-B30F-B00B8BF75759}" dt="2023-04-07T13:02:53.965" v="462" actId="14100"/>
          <ac:picMkLst>
            <pc:docMk/>
            <pc:sldMk cId="205729905" sldId="307"/>
            <ac:picMk id="2" creationId="{AD1EF6D4-86A5-4F6F-743E-5BB0C79F4D22}"/>
          </ac:picMkLst>
        </pc:picChg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4-07T13:02:28.075" v="458" actId="14100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10:28.740" v="486" actId="14100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4-07T13:10:28.740" v="486" actId="14100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4-07T13:09:21.233" v="481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07:33.215" v="477" actId="208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add mod">
          <ac:chgData name="WILLIAM TESSITORE" userId="b0c18a73-a138-4b32-92ae-a687ed5dac15" providerId="ADAL" clId="{254B56A9-5424-4D68-B30F-B00B8BF75759}" dt="2023-04-07T13:07:14.568" v="473" actId="1076"/>
          <ac:picMkLst>
            <pc:docMk/>
            <pc:sldMk cId="3496439243" sldId="309"/>
            <ac:picMk id="3" creationId="{C8011189-FAB4-5B5E-E375-4D866D5893BF}"/>
          </ac:picMkLst>
        </pc:picChg>
        <pc:picChg chg="add mod">
          <ac:chgData name="WILLIAM TESSITORE" userId="b0c18a73-a138-4b32-92ae-a687ed5dac15" providerId="ADAL" clId="{254B56A9-5424-4D68-B30F-B00B8BF75759}" dt="2023-04-07T13:07:33.215" v="477" actId="208"/>
          <ac:picMkLst>
            <pc:docMk/>
            <pc:sldMk cId="3496439243" sldId="309"/>
            <ac:picMk id="5" creationId="{24F320F0-6662-09CE-16D8-5B5E1BB3428B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  <pc:sldChg chg="modSp mod">
        <pc:chgData name="WILLIAM TESSITORE" userId="b0c18a73-a138-4b32-92ae-a687ed5dac15" providerId="ADAL" clId="{254B56A9-5424-4D68-B30F-B00B8BF75759}" dt="2023-04-07T12:54:58.448" v="441" actId="20577"/>
        <pc:sldMkLst>
          <pc:docMk/>
          <pc:sldMk cId="3224111216" sldId="311"/>
        </pc:sldMkLst>
        <pc:spChg chg="mod">
          <ac:chgData name="WILLIAM TESSITORE" userId="b0c18a73-a138-4b32-92ae-a687ed5dac15" providerId="ADAL" clId="{254B56A9-5424-4D68-B30F-B00B8BF75759}" dt="2023-04-07T12:54:58.448" v="441" actId="20577"/>
          <ac:spMkLst>
            <pc:docMk/>
            <pc:sldMk cId="3224111216" sldId="311"/>
            <ac:spMk id="4" creationId="{D96613ED-0EF6-435E-4DBA-E73CA4466CA8}"/>
          </ac:spMkLst>
        </pc:spChg>
      </pc:sldChg>
      <pc:sldChg chg="modSp mod">
        <pc:chgData name="WILLIAM TESSITORE" userId="b0c18a73-a138-4b32-92ae-a687ed5dac15" providerId="ADAL" clId="{254B56A9-5424-4D68-B30F-B00B8BF75759}" dt="2023-05-17T20:41:14.032" v="3618" actId="20577"/>
        <pc:sldMkLst>
          <pc:docMk/>
          <pc:sldMk cId="1154359743" sldId="331"/>
        </pc:sldMkLst>
        <pc:spChg chg="mod">
          <ac:chgData name="WILLIAM TESSITORE" userId="b0c18a73-a138-4b32-92ae-a687ed5dac15" providerId="ADAL" clId="{254B56A9-5424-4D68-B30F-B00B8BF75759}" dt="2023-05-17T20:41:14.032" v="3618" actId="20577"/>
          <ac:spMkLst>
            <pc:docMk/>
            <pc:sldMk cId="1154359743" sldId="331"/>
            <ac:spMk id="4" creationId="{9D33A3A4-0ED0-1C00-24A7-ECFF6F02C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5/28/2023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4" y="1287039"/>
            <a:ext cx="6178211" cy="537539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7A69BA-D5D1-0F17-AAAA-42B7DFC6C104}"/>
              </a:ext>
            </a:extLst>
          </p:cNvPr>
          <p:cNvSpPr txBox="1"/>
          <p:nvPr/>
        </p:nvSpPr>
        <p:spPr>
          <a:xfrm>
            <a:off x="6879771" y="1524988"/>
            <a:ext cx="495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Allocation</a:t>
            </a:r>
            <a:r>
              <a:rPr lang="it-IT" sz="2400" dirty="0"/>
              <a:t> </a:t>
            </a:r>
            <a:r>
              <a:rPr lang="it-IT" sz="2400" dirty="0" err="1"/>
              <a:t>managed</a:t>
            </a:r>
            <a:r>
              <a:rPr lang="it-IT" sz="2400" dirty="0"/>
              <a:t> in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ways (</a:t>
            </a:r>
            <a:r>
              <a:rPr lang="it-IT" sz="2400" dirty="0" err="1"/>
              <a:t>choice</a:t>
            </a:r>
            <a:r>
              <a:rPr lang="it-IT" sz="2400" dirty="0"/>
              <a:t> </a:t>
            </a:r>
            <a:r>
              <a:rPr lang="it-IT" sz="2400" dirty="0" err="1"/>
              <a:t>depends</a:t>
            </a:r>
            <a:r>
              <a:rPr lang="it-IT" sz="2400" dirty="0"/>
              <a:t> by </a:t>
            </a:r>
            <a:r>
              <a:rPr lang="it-IT" sz="2400" dirty="0" err="1"/>
              <a:t>ram</a:t>
            </a:r>
            <a:r>
              <a:rPr lang="it-IT" sz="2400" dirty="0"/>
              <a:t> </a:t>
            </a:r>
            <a:r>
              <a:rPr lang="it-IT" sz="2400" dirty="0" err="1"/>
              <a:t>initialization</a:t>
            </a:r>
            <a:r>
              <a:rPr lang="it-IT" sz="2400" dirty="0"/>
              <a:t>):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 err="1"/>
              <a:t>Before</a:t>
            </a:r>
            <a:r>
              <a:rPr lang="it-IT" sz="2400" dirty="0"/>
              <a:t> </a:t>
            </a:r>
            <a:r>
              <a:rPr lang="it-IT" sz="2400" dirty="0" err="1"/>
              <a:t>initialization</a:t>
            </a:r>
            <a:endParaRPr lang="it-IT" sz="24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Track first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address</a:t>
            </a:r>
            <a:endParaRPr lang="it-IT" sz="24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 err="1"/>
              <a:t>Increment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according</a:t>
            </a:r>
            <a:r>
              <a:rPr lang="it-IT" sz="2400" dirty="0"/>
              <a:t> to </a:t>
            </a:r>
            <a:r>
              <a:rPr lang="it-IT" sz="2400" dirty="0" err="1"/>
              <a:t>allocation</a:t>
            </a:r>
            <a:r>
              <a:rPr lang="it-IT" sz="2400" dirty="0"/>
              <a:t> size </a:t>
            </a:r>
          </a:p>
          <a:p>
            <a:pPr lvl="1"/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After </a:t>
            </a:r>
            <a:r>
              <a:rPr lang="it-IT" sz="2400" dirty="0" err="1"/>
              <a:t>initialization</a:t>
            </a:r>
            <a:endParaRPr lang="it-IT" sz="24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 err="1"/>
              <a:t>Search</a:t>
            </a:r>
            <a:r>
              <a:rPr lang="it-IT" sz="2400" dirty="0"/>
              <a:t> for a </a:t>
            </a:r>
            <a:r>
              <a:rPr lang="it-IT" sz="2400" dirty="0" err="1"/>
              <a:t>block</a:t>
            </a:r>
            <a:r>
              <a:rPr lang="it-IT" sz="2400" dirty="0"/>
              <a:t> of </a:t>
            </a:r>
            <a:r>
              <a:rPr lang="it-IT" sz="2400" dirty="0" err="1"/>
              <a:t>contiguous</a:t>
            </a:r>
            <a:r>
              <a:rPr lang="it-IT" sz="2400" dirty="0"/>
              <a:t> free frames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Locate the group and </a:t>
            </a:r>
            <a:r>
              <a:rPr lang="it-IT" sz="2400" dirty="0" err="1"/>
              <a:t>return</a:t>
            </a:r>
            <a:r>
              <a:rPr lang="it-IT" sz="2400" dirty="0"/>
              <a:t> index of first frame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Update management system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53" y="2663578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9" y="1287039"/>
            <a:ext cx="6222352" cy="5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270158"/>
            <a:ext cx="6232184" cy="535079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1EF6D4-86A5-4F6F-743E-5BB0C79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30" y="1921179"/>
            <a:ext cx="5170300" cy="459707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</a:t>
            </a:r>
            <a:r>
              <a:rPr lang="it-IT" dirty="0" err="1"/>
              <a:t>Table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287039"/>
            <a:ext cx="6090485" cy="52733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58" y="287567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8011189-FAB4-5B5E-E375-4D866D58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03" y="1217173"/>
            <a:ext cx="7544454" cy="22861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F320F0-6662-09CE-16D8-5B5E1BB3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12" y="3178853"/>
            <a:ext cx="4794836" cy="3490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7881654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 </a:t>
            </a:r>
            <a:endParaRPr lang="it-IT" dirty="0">
              <a:highlight>
                <a:srgbClr val="FF0000"/>
              </a:highlight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523593"/>
            <a:ext cx="5364596" cy="103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18BAEA-66C8-041A-6CB4-038258A49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08" y="1685515"/>
            <a:ext cx="4819037" cy="4388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2/13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cartello&#10;&#10;Descrizione generata automaticamente">
            <a:extLst>
              <a:ext uri="{FF2B5EF4-FFF2-40B4-BE49-F238E27FC236}">
                <a16:creationId xmlns:a16="http://schemas.microsoft.com/office/drawing/2014/main" id="{89C95783-D81F-485B-4177-7B9E0CFB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43" y="4614862"/>
            <a:ext cx="1621060" cy="106457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669D6D-4B9D-4D1A-570D-73F8F947E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0" y="4561840"/>
            <a:ext cx="5190859" cy="16240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Freccia destra 9">
            <a:extLst>
              <a:ext uri="{FF2B5EF4-FFF2-40B4-BE49-F238E27FC236}">
                <a16:creationId xmlns:a16="http://schemas.microsoft.com/office/drawing/2014/main" id="{B72FFD36-3C04-BEB2-C6E2-436410AA71F8}"/>
              </a:ext>
            </a:extLst>
          </p:cNvPr>
          <p:cNvSpPr/>
          <p:nvPr/>
        </p:nvSpPr>
        <p:spPr>
          <a:xfrm rot="10800000">
            <a:off x="5594993" y="5198475"/>
            <a:ext cx="733926" cy="17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196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AD4D497-F26D-D090-4484-34FBFA20D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 </a:t>
            </a:r>
            <a:r>
              <a:rPr lang="it-IT" sz="2400" dirty="0" err="1"/>
              <a:t>only</a:t>
            </a:r>
            <a:endParaRPr lang="it-IT" sz="24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4/13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49EC458-C8E2-515D-F60C-C309B6F0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97" y="2427052"/>
            <a:ext cx="1666500" cy="7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</a:t>
            </a:r>
            <a:r>
              <a:rPr lang="it-IT" sz="3600" dirty="0" err="1"/>
              <a:t>insert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11191422" cy="318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TLB_insert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paddr1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paddr2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0000FF"/>
                </a:solidFill>
                <a:effectLst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flag</a:t>
            </a:r>
            <a:r>
              <a:rPr lang="it-IT" b="0" dirty="0">
                <a:solidFill>
                  <a:srgbClr val="000000"/>
                </a:solidFill>
                <a:effectLst/>
              </a:rPr>
              <a:t>, 				  		    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faultaddress</a:t>
            </a:r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Look for an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Calls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TLB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full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 with the new one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0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found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least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one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used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5/13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38305E8-125F-7C4D-2C45-149795D2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90" y="2000557"/>
            <a:ext cx="5924904" cy="13078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4503761" y="2096091"/>
            <a:ext cx="928048" cy="2513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6/13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9E1643C-8B4A-4B87-D5F0-037971129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7/13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C3979AC-1229-CFB6-A351-91D6C9E1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58928"/>
            <a:ext cx="7485681" cy="5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0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742" y="203706"/>
            <a:ext cx="2935580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 1/3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102C1-BB74-F1C4-48E2-8EB655427EDA}"/>
              </a:ext>
            </a:extLst>
          </p:cNvPr>
          <p:cNvSpPr txBox="1"/>
          <p:nvPr/>
        </p:nvSpPr>
        <p:spPr>
          <a:xfrm>
            <a:off x="681643" y="1625095"/>
            <a:ext cx="10091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ea typeface="Ayuthaya" pitchFamily="2" charset="-34"/>
                <a:cs typeface="Ayuthaya" pitchFamily="2" charset="-34"/>
              </a:rPr>
              <a:t>BEFORE SWAP-OUT (GENERIC CASE):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Retrieve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old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frame from Page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Table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Check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already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Allocate a new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nedeed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Swap_alloc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())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F5AB7C-AC96-5424-5594-099D2FD44E48}"/>
              </a:ext>
            </a:extLst>
          </p:cNvPr>
          <p:cNvSpPr txBox="1"/>
          <p:nvPr/>
        </p:nvSpPr>
        <p:spPr>
          <a:xfrm>
            <a:off x="681643" y="3667306"/>
            <a:ext cx="10224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SPECIFIC CASE:</a:t>
            </a:r>
          </a:p>
          <a:p>
            <a:r>
              <a:rPr lang="it-IT" sz="3600" dirty="0"/>
              <a:t>	</a:t>
            </a:r>
            <a:r>
              <a:rPr lang="it-IT" sz="2400" dirty="0" err="1"/>
              <a:t>Old</a:t>
            </a:r>
            <a:r>
              <a:rPr lang="it-IT" sz="2400" dirty="0"/>
              <a:t> Frame from Page </a:t>
            </a:r>
            <a:r>
              <a:rPr lang="it-IT" sz="2400" dirty="0" err="1"/>
              <a:t>Table</a:t>
            </a:r>
            <a:r>
              <a:rPr lang="it-IT" sz="2400" dirty="0"/>
              <a:t> </a:t>
            </a:r>
            <a:r>
              <a:rPr lang="it-IT" sz="2400" dirty="0" err="1"/>
              <a:t>doesn’t</a:t>
            </a:r>
            <a:r>
              <a:rPr lang="it-IT" sz="2400" dirty="0"/>
              <a:t> match with TLB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Save the first TLB entry in </a:t>
            </a:r>
            <a:r>
              <a:rPr lang="it-IT" sz="2400" dirty="0" err="1"/>
              <a:t>temporary</a:t>
            </a:r>
            <a:r>
              <a:rPr lang="it-IT" sz="2400" dirty="0"/>
              <a:t> </a:t>
            </a:r>
            <a:r>
              <a:rPr lang="it-IT" sz="2400" dirty="0" err="1"/>
              <a:t>variable</a:t>
            </a:r>
            <a:endParaRPr lang="it-IT" sz="2400" dirty="0"/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Replace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with the </a:t>
            </a:r>
            <a:r>
              <a:rPr lang="it-IT" sz="2400" dirty="0" err="1"/>
              <a:t>corresponding</a:t>
            </a:r>
            <a:r>
              <a:rPr lang="it-IT" sz="2400" dirty="0"/>
              <a:t> new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Swapping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Restore</a:t>
            </a:r>
            <a:r>
              <a:rPr lang="it-IT" sz="2400" dirty="0"/>
              <a:t> the </a:t>
            </a:r>
            <a:r>
              <a:rPr lang="it-IT" sz="2400" dirty="0" err="1"/>
              <a:t>initial</a:t>
            </a:r>
            <a:r>
              <a:rPr lang="it-IT" sz="2400" dirty="0"/>
              <a:t> TLB entry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382" y="203706"/>
            <a:ext cx="3351940" cy="1446550"/>
          </a:xfrm>
        </p:spPr>
        <p:txBody>
          <a:bodyPr>
            <a:normAutofit fontScale="90000"/>
          </a:bodyPr>
          <a:lstStyle/>
          <a:p>
            <a:r>
              <a:rPr lang="it-IT" sz="4400" dirty="0"/>
              <a:t>Swap OUT 2/3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9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375" y="207220"/>
            <a:ext cx="2827040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 3/3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chemeClr val="tx2"/>
                </a:solidFill>
              </a:rPr>
              <a:t>Swap_alloc</a:t>
            </a:r>
            <a:r>
              <a:rPr lang="it-IT" sz="2600" dirty="0"/>
              <a:t>(</a:t>
            </a:r>
            <a:r>
              <a:rPr lang="it-IT" sz="2600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sz="2600" b="0" dirty="0">
                <a:solidFill>
                  <a:srgbClr val="000000"/>
                </a:solidFill>
                <a:effectLst/>
              </a:rPr>
              <a:t> </a:t>
            </a:r>
            <a:r>
              <a:rPr lang="it-IT" sz="2600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 err="1"/>
              <a:t>Search</a:t>
            </a:r>
            <a:r>
              <a:rPr lang="it-IT" sz="2400" dirty="0"/>
              <a:t> 0 in bit </a:t>
            </a:r>
            <a:r>
              <a:rPr lang="it-IT" sz="2400" dirty="0" err="1"/>
              <a:t>map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and sets </a:t>
            </a:r>
            <a:r>
              <a:rPr lang="it-IT" sz="2400" dirty="0" err="1"/>
              <a:t>it</a:t>
            </a:r>
            <a:r>
              <a:rPr lang="it-IT" sz="2400" dirty="0"/>
              <a:t> to 1</a:t>
            </a:r>
          </a:p>
          <a:p>
            <a:pPr lvl="1"/>
            <a:r>
              <a:rPr lang="it-IT" sz="2400" dirty="0"/>
              <a:t>Offset </a:t>
            </a:r>
            <a:r>
              <a:rPr lang="it-IT" sz="2400" dirty="0" err="1"/>
              <a:t>computation</a:t>
            </a:r>
            <a:r>
              <a:rPr lang="it-IT" sz="2400" dirty="0"/>
              <a:t> (index*PAGE SIZE)</a:t>
            </a:r>
          </a:p>
          <a:p>
            <a:pPr lvl="1"/>
            <a:r>
              <a:rPr lang="it-IT" sz="2400" dirty="0"/>
              <a:t>Updates </a:t>
            </a:r>
            <a:r>
              <a:rPr lang="it-IT" sz="2400" dirty="0" err="1"/>
              <a:t>swappage_trace</a:t>
            </a:r>
            <a:r>
              <a:rPr lang="it-IT" sz="2400" dirty="0"/>
              <a:t>() (offset and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addrres</a:t>
            </a:r>
            <a:r>
              <a:rPr lang="it-IT" sz="2400" dirty="0"/>
              <a:t>)</a:t>
            </a:r>
          </a:p>
          <a:p>
            <a:pPr lvl="1"/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allocation</a:t>
            </a:r>
            <a:r>
              <a:rPr lang="it-IT" sz="2400" dirty="0"/>
              <a:t> offset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600" dirty="0" err="1"/>
              <a:t>Swap_pageout</a:t>
            </a:r>
            <a:r>
              <a:rPr lang="it-IT" sz="2600" dirty="0"/>
              <a:t>(</a:t>
            </a:r>
            <a:r>
              <a:rPr lang="it-IT" sz="2600" dirty="0" err="1">
                <a:solidFill>
                  <a:srgbClr val="267F99"/>
                </a:solidFill>
                <a:effectLst/>
                <a:latin typeface="Tenorite" pitchFamily="2" charset="0"/>
              </a:rPr>
              <a:t>vaddr_t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vaddr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, </a:t>
            </a:r>
            <a:r>
              <a:rPr lang="it-IT" sz="2600" dirty="0" err="1">
                <a:solidFill>
                  <a:srgbClr val="0000FF"/>
                </a:solidFill>
                <a:effectLst/>
                <a:latin typeface="Tenorite" pitchFamily="2" charset="0"/>
              </a:rPr>
              <a:t>off_t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swapaddr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/>
              <a:t>Calls</a:t>
            </a:r>
            <a:r>
              <a:rPr lang="it-IT" dirty="0"/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sz="18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vaddr_t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swapaddr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it-IT" dirty="0"/>
              <a:t>) </a:t>
            </a:r>
            <a:r>
              <a:rPr lang="it-IT" sz="2400" dirty="0" err="1"/>
              <a:t>function</a:t>
            </a:r>
            <a:endParaRPr lang="it-IT" sz="2400" dirty="0"/>
          </a:p>
          <a:p>
            <a:pPr lvl="1"/>
            <a:r>
              <a:rPr lang="it-IT" sz="2400" dirty="0" err="1"/>
              <a:t>Allocates</a:t>
            </a:r>
            <a:r>
              <a:rPr lang="it-IT" sz="2400" dirty="0"/>
              <a:t> pages in </a:t>
            </a:r>
            <a:r>
              <a:rPr lang="it-IT" sz="2400" dirty="0" err="1"/>
              <a:t>SwapFile</a:t>
            </a:r>
            <a:endParaRPr lang="it-IT" sz="2400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8/13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D45896-F6F6-2623-2CF0-D87CEEFE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59" y="1174217"/>
            <a:ext cx="7578672" cy="5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905" y="203706"/>
            <a:ext cx="4002417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E52881-9F72-8B57-A7F9-964327F4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36" y="3917346"/>
            <a:ext cx="9300120" cy="23467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1102036" y="1282706"/>
            <a:ext cx="33120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Page </a:t>
            </a:r>
            <a:r>
              <a:rPr lang="it-IT" sz="2400" b="1" dirty="0" err="1"/>
              <a:t>replacement</a:t>
            </a:r>
            <a:r>
              <a:rPr lang="it-IT" sz="2400" b="1" dirty="0"/>
              <a:t>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Invalidate </a:t>
            </a:r>
            <a:r>
              <a:rPr lang="it-IT" dirty="0" err="1"/>
              <a:t>old</a:t>
            </a:r>
            <a:r>
              <a:rPr lang="it-IT" dirty="0"/>
              <a:t> index of Page </a:t>
            </a:r>
          </a:p>
          <a:p>
            <a:r>
              <a:rPr lang="it-IT" dirty="0"/>
              <a:t>    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r>
              <a:rPr lang="it-IT" dirty="0"/>
              <a:t>-   Update </a:t>
            </a:r>
            <a:r>
              <a:rPr lang="it-IT" dirty="0" err="1"/>
              <a:t>entry_valid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the Page </a:t>
            </a:r>
            <a:r>
              <a:rPr lang="it-IT" dirty="0" err="1"/>
              <a:t>Table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index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DDF9C41-2B02-2F7E-E052-DCA370A166C1}"/>
              </a:ext>
            </a:extLst>
          </p:cNvPr>
          <p:cNvSpPr/>
          <p:nvPr/>
        </p:nvSpPr>
        <p:spPr>
          <a:xfrm>
            <a:off x="4304713" y="1969477"/>
            <a:ext cx="1121619" cy="2059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EB66E1E1-143C-7536-C108-E27CA551F0A9}"/>
              </a:ext>
            </a:extLst>
          </p:cNvPr>
          <p:cNvSpPr/>
          <p:nvPr/>
        </p:nvSpPr>
        <p:spPr>
          <a:xfrm rot="10800000">
            <a:off x="4304714" y="2232545"/>
            <a:ext cx="1121618" cy="1627657"/>
          </a:xfrm>
          <a:prstGeom prst="bentUpArrow">
            <a:avLst>
              <a:gd name="adj1" fmla="val 9199"/>
              <a:gd name="adj2" fmla="val 11439"/>
              <a:gd name="adj3" fmla="val 16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032E45-FBE2-8B93-E5D0-0BB3B0BE0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59" y="1625095"/>
            <a:ext cx="6184900" cy="889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651869" y="1287039"/>
            <a:ext cx="9575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/>
              <a:t>Two </a:t>
            </a:r>
            <a:r>
              <a:rPr lang="it-IT" sz="2000" dirty="0" err="1"/>
              <a:t>elements</a:t>
            </a:r>
            <a:r>
              <a:rPr lang="it-IT" sz="2000" dirty="0"/>
              <a:t> are </a:t>
            </a:r>
            <a:r>
              <a:rPr lang="it-IT" sz="2000" dirty="0" err="1"/>
              <a:t>important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:</a:t>
            </a:r>
          </a:p>
          <a:p>
            <a:pPr marL="342900" indent="-342900">
              <a:buFontTx/>
              <a:buChar char="-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Index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the </a:t>
            </a:r>
            <a:r>
              <a:rPr lang="it-IT" sz="2000" b="1" dirty="0" err="1"/>
              <a:t>victim</a:t>
            </a:r>
            <a:r>
              <a:rPr lang="it-IT" sz="2000" b="1" dirty="0"/>
              <a:t> index </a:t>
            </a:r>
            <a:r>
              <a:rPr lang="it-IT" sz="2000" dirty="0"/>
              <a:t>for the </a:t>
            </a:r>
            <a:r>
              <a:rPr lang="it-IT" sz="2000" dirty="0" err="1"/>
              <a:t>replacement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Entry_valid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(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essential</a:t>
            </a:r>
            <a:r>
              <a:rPr lang="it-IT" sz="2000" dirty="0"/>
              <a:t> to take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b="1" dirty="0" err="1"/>
              <a:t>those</a:t>
            </a:r>
            <a:r>
              <a:rPr lang="it-IT" sz="2000" b="1" dirty="0"/>
              <a:t> entries </a:t>
            </a:r>
            <a:r>
              <a:rPr lang="it-IT" sz="2000" dirty="0"/>
              <a:t>of the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</a:t>
            </a:r>
            <a:r>
              <a:rPr lang="it-IT" sz="2000" b="1" dirty="0"/>
              <a:t>the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dirty="0"/>
              <a:t>frames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memory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the </a:t>
            </a:r>
            <a:r>
              <a:rPr lang="it-IT" sz="2000" dirty="0" err="1"/>
              <a:t>search</a:t>
            </a:r>
            <a:r>
              <a:rPr lang="it-IT" sz="2000" dirty="0"/>
              <a:t> for the entry </a:t>
            </a:r>
            <a:r>
              <a:rPr lang="it-IT" sz="2000" dirty="0" err="1"/>
              <a:t>reduces</a:t>
            </a:r>
            <a:r>
              <a:rPr lang="it-IT" sz="2000" dirty="0"/>
              <a:t> to an access to </a:t>
            </a:r>
            <a:r>
              <a:rPr lang="it-IT" sz="2000" dirty="0" err="1"/>
              <a:t>entry_valid</a:t>
            </a:r>
            <a:r>
              <a:rPr lang="it-IT" sz="2000" dirty="0"/>
              <a:t> index </a:t>
            </a:r>
            <a:r>
              <a:rPr lang="it-IT" sz="2000" dirty="0" err="1"/>
              <a:t>before</a:t>
            </a:r>
            <a:r>
              <a:rPr lang="it-IT" sz="2000" dirty="0"/>
              <a:t> and,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entry_valid</a:t>
            </a:r>
            <a:r>
              <a:rPr lang="it-IT" sz="2000" dirty="0"/>
              <a:t>, to the page </a:t>
            </a:r>
            <a:r>
              <a:rPr lang="it-IT" sz="2000" dirty="0" err="1"/>
              <a:t>table</a:t>
            </a:r>
            <a:r>
              <a:rPr lang="it-IT" sz="2000" dirty="0"/>
              <a:t> index. So no </a:t>
            </a:r>
            <a:r>
              <a:rPr lang="it-IT" sz="2000" dirty="0" err="1"/>
              <a:t>need</a:t>
            </a:r>
            <a:r>
              <a:rPr lang="it-IT" sz="2000" dirty="0"/>
              <a:t> for a loop to check the </a:t>
            </a:r>
            <a:r>
              <a:rPr lang="it-IT" sz="2000" dirty="0" err="1"/>
              <a:t>valid</a:t>
            </a:r>
            <a:r>
              <a:rPr lang="it-IT" sz="2000" dirty="0"/>
              <a:t> bit of </a:t>
            </a:r>
            <a:r>
              <a:rPr lang="it-IT" sz="2000" dirty="0" err="1"/>
              <a:t>every</a:t>
            </a:r>
            <a:r>
              <a:rPr lang="it-IT" sz="2000" dirty="0"/>
              <a:t> entry of page </a:t>
            </a:r>
            <a:r>
              <a:rPr lang="it-IT" sz="2000" dirty="0" err="1"/>
              <a:t>table</a:t>
            </a:r>
            <a:r>
              <a:rPr lang="it-IT" sz="20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-At the end of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b="1" dirty="0"/>
              <a:t>index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either</a:t>
            </a:r>
            <a:r>
              <a:rPr lang="it-IT" sz="2000" dirty="0"/>
              <a:t> </a:t>
            </a:r>
            <a:r>
              <a:rPr lang="it-IT" sz="2000" dirty="0" err="1"/>
              <a:t>incremented</a:t>
            </a:r>
            <a:r>
              <a:rPr lang="it-IT" sz="2000" dirty="0"/>
              <a:t>(FIFO policy) or </a:t>
            </a:r>
            <a:r>
              <a:rPr lang="it-IT" sz="2000" dirty="0" err="1"/>
              <a:t>cleared</a:t>
            </a:r>
            <a:r>
              <a:rPr lang="it-IT" sz="2000" dirty="0"/>
              <a:t> to zero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reaches</a:t>
            </a:r>
            <a:r>
              <a:rPr lang="it-IT" sz="2000" dirty="0"/>
              <a:t> </a:t>
            </a:r>
            <a:r>
              <a:rPr lang="it-IT" sz="2000" b="1" dirty="0" err="1"/>
              <a:t>nvalidentries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b="1" dirty="0"/>
              <a:t>frames </a:t>
            </a:r>
            <a:r>
              <a:rPr lang="it-IT" sz="2000" b="1" dirty="0" err="1"/>
              <a:t>allocated</a:t>
            </a:r>
            <a:r>
              <a:rPr lang="it-IT" sz="2000" b="1" dirty="0"/>
              <a:t> </a:t>
            </a:r>
            <a:r>
              <a:rPr lang="it-IT" sz="2000" dirty="0"/>
              <a:t>in </a:t>
            </a:r>
            <a:r>
              <a:rPr lang="it-IT" sz="2000" dirty="0" err="1"/>
              <a:t>memory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7E4D45F1-F4DA-4B25-AE65-EB1D4D049069}"/>
              </a:ext>
            </a:extLst>
          </p:cNvPr>
          <p:cNvSpPr txBox="1">
            <a:spLocks/>
          </p:cNvSpPr>
          <p:nvPr/>
        </p:nvSpPr>
        <p:spPr>
          <a:xfrm>
            <a:off x="7777905" y="203706"/>
            <a:ext cx="4002417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2/2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90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1315"/>
            <a:ext cx="1129426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</a:t>
            </a:r>
            <a:r>
              <a:rPr lang="it-IT" dirty="0" err="1"/>
              <a:t>all</a:t>
            </a:r>
            <a:r>
              <a:rPr lang="it-IT" dirty="0"/>
              <a:t> the frames </a:t>
            </a:r>
            <a:r>
              <a:rPr lang="it-IT" dirty="0" err="1"/>
              <a:t>allocated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equals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frames </a:t>
            </a:r>
          </a:p>
          <a:p>
            <a:endParaRPr lang="it-IT" sz="10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«bitmap» data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single bit </a:t>
            </a:r>
            <a:r>
              <a:rPr lang="it-IT" dirty="0" err="1"/>
              <a:t>representing</a:t>
            </a:r>
            <a:r>
              <a:rPr lang="it-IT" dirty="0"/>
              <a:t> a single frame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set,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reserved</a:t>
            </a:r>
            <a:r>
              <a:rPr lang="it-IT" dirty="0"/>
              <a:t> (</a:t>
            </a:r>
            <a:r>
              <a:rPr lang="it-IT" dirty="0" err="1"/>
              <a:t>allocated</a:t>
            </a:r>
            <a:r>
              <a:rPr lang="it-IT" dirty="0"/>
              <a:t>)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</a:t>
            </a:r>
            <a:r>
              <a:rPr lang="it-IT" dirty="0" err="1"/>
              <a:t>unset</a:t>
            </a:r>
            <a:r>
              <a:rPr lang="it-IT" dirty="0"/>
              <a:t>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(free)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frame </a:t>
            </a:r>
            <a:r>
              <a:rPr lang="it-IT" dirty="0" err="1"/>
              <a:t>allocator</a:t>
            </a:r>
            <a:r>
              <a:rPr lang="it-IT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ram_bootstrap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nitializes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memory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allocation</a:t>
            </a:r>
            <a:r>
              <a:rPr lang="it-IT" b="0" dirty="0">
                <a:solidFill>
                  <a:srgbClr val="000000"/>
                </a:solidFill>
                <a:effectLst/>
              </a:rPr>
              <a:t> system,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creating</a:t>
            </a:r>
            <a:r>
              <a:rPr lang="it-IT" b="0" dirty="0">
                <a:solidFill>
                  <a:srgbClr val="000000"/>
                </a:solidFill>
                <a:effectLst/>
              </a:rPr>
              <a:t> th</a:t>
            </a:r>
            <a:r>
              <a:rPr lang="it-IT" dirty="0">
                <a:solidFill>
                  <a:srgbClr val="000000"/>
                </a:solidFill>
              </a:rPr>
              <a:t>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ram_stealmem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npages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r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eserves</a:t>
            </a:r>
            <a:r>
              <a:rPr lang="it-IT" b="0" dirty="0">
                <a:solidFill>
                  <a:srgbClr val="000000"/>
                </a:solidFill>
                <a:effectLst/>
              </a:rPr>
              <a:t> a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countiguous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block</a:t>
            </a:r>
            <a:r>
              <a:rPr lang="it-IT" b="0" dirty="0">
                <a:solidFill>
                  <a:srgbClr val="000000"/>
                </a:solidFill>
                <a:effectLst/>
              </a:rPr>
              <a:t> of pages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equal</a:t>
            </a:r>
            <a:r>
              <a:rPr lang="it-IT" b="0" dirty="0">
                <a:solidFill>
                  <a:srgbClr val="000000"/>
                </a:solidFill>
                <a:effectLst/>
              </a:rPr>
              <a:t> to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npages</a:t>
            </a:r>
            <a:r>
              <a:rPr lang="it-IT" b="0" dirty="0">
                <a:solidFill>
                  <a:srgbClr val="000000"/>
                </a:solidFill>
                <a:effectLst/>
              </a:rPr>
              <a:t>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b="0" dirty="0">
                <a:solidFill>
                  <a:srgbClr val="000000"/>
                </a:solidFill>
                <a:effectLst/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ram_freemem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Releases the </a:t>
            </a:r>
            <a:r>
              <a:rPr lang="it-IT" dirty="0" err="1">
                <a:solidFill>
                  <a:srgbClr val="000000"/>
                </a:solidFill>
              </a:rPr>
              <a:t>block</a:t>
            </a:r>
            <a:r>
              <a:rPr lang="it-IT" dirty="0">
                <a:solidFill>
                  <a:srgbClr val="000000"/>
                </a:solidFill>
              </a:rPr>
              <a:t> of pages </a:t>
            </a:r>
            <a:r>
              <a:rPr lang="it-IT" dirty="0" err="1">
                <a:solidFill>
                  <a:srgbClr val="000000"/>
                </a:solidFill>
              </a:rPr>
              <a:t>related</a:t>
            </a:r>
            <a:r>
              <a:rPr lang="it-IT" dirty="0">
                <a:solidFill>
                  <a:srgbClr val="000000"/>
                </a:solidFill>
              </a:rPr>
              <a:t> to «paddr»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reset</a:t>
            </a:r>
            <a:endParaRPr lang="it-IT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9/13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F93D02-3C8D-D2CC-34C6-35F0C2EB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32775"/>
            <a:ext cx="7485678" cy="53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1/5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913E1-5DB4-393A-DF81-BC54A867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92" y="2360950"/>
            <a:ext cx="9567471" cy="1346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7168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2/5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5C3540-C5F4-E0A7-2BB3-E0ED7F95A332}"/>
              </a:ext>
            </a:extLst>
          </p:cNvPr>
          <p:cNvSpPr txBox="1"/>
          <p:nvPr/>
        </p:nvSpPr>
        <p:spPr>
          <a:xfrm>
            <a:off x="1153551" y="1502008"/>
            <a:ext cx="237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Invalidate</a:t>
            </a:r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C61ADE3-3012-183F-EF6C-94AD3AF5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13" y="2086309"/>
            <a:ext cx="8466195" cy="4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9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3/5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E30ED7-92BE-79F9-89F3-0827F0926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90" y="1428925"/>
            <a:ext cx="7766038" cy="41660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514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4/5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11D2DE-89C1-213F-2D61-920CE450528F}"/>
              </a:ext>
            </a:extLst>
          </p:cNvPr>
          <p:cNvSpPr txBox="1"/>
          <p:nvPr/>
        </p:nvSpPr>
        <p:spPr>
          <a:xfrm>
            <a:off x="647900" y="1490933"/>
            <a:ext cx="180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</a:t>
            </a:r>
            <a:r>
              <a:rPr lang="it-IT" sz="2400" dirty="0" err="1"/>
              <a:t>Insert</a:t>
            </a:r>
            <a:endParaRPr lang="it-IT" sz="2400" dirty="0"/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E409C03-3813-BE7F-CF36-9C9EB590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96" y="1287039"/>
            <a:ext cx="7095897" cy="52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41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5/5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F0E465-5E48-02B0-5296-50FAA1E1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8" y="1391879"/>
            <a:ext cx="6577662" cy="35808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C180E6-7F04-CB1B-E586-F2569C17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60" y="4386120"/>
            <a:ext cx="6577662" cy="2329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786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980" y="2629289"/>
            <a:ext cx="5632730" cy="3066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10/13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F1305D-B0DF-E8B0-5364-05A873A1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287039"/>
            <a:ext cx="7532176" cy="533176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2F36E-5799-6A72-B6A6-4D803848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5435202"/>
            <a:ext cx="5320146" cy="803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11/13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448D923-C291-7E75-5E57-174A300C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997733"/>
            <a:ext cx="7922805" cy="37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678" y="203706"/>
            <a:ext cx="426364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 1/8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8" y="1387623"/>
            <a:ext cx="8734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the </a:t>
            </a:r>
            <a:r>
              <a:rPr lang="it-IT" dirty="0" err="1"/>
              <a:t>block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reserved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allocated</a:t>
            </a:r>
            <a:endParaRPr lang="it-IT" dirty="0"/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Every</a:t>
            </a:r>
            <a:r>
              <a:rPr lang="it-IT" dirty="0"/>
              <a:t> entry </a:t>
            </a:r>
            <a:r>
              <a:rPr lang="it-IT" b="1" dirty="0" err="1"/>
              <a:t>potentially</a:t>
            </a:r>
            <a:r>
              <a:rPr lang="it-IT" dirty="0"/>
              <a:t> stores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allocated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Not </a:t>
            </a:r>
            <a:r>
              <a:rPr lang="it-IT" dirty="0" err="1"/>
              <a:t>every</a:t>
            </a:r>
            <a:r>
              <a:rPr lang="it-IT" dirty="0"/>
              <a:t> entry stores a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>
                <a:solidFill>
                  <a:srgbClr val="FF0000"/>
                </a:solidFill>
              </a:rPr>
              <a:t>e.g. </a:t>
            </a:r>
            <a:r>
              <a:rPr lang="it-IT" dirty="0"/>
              <a:t>if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4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starting</a:t>
            </a:r>
            <a:r>
              <a:rPr lang="it-IT" dirty="0"/>
              <a:t> from index «8»,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«4» to </a:t>
            </a:r>
            <a:r>
              <a:rPr lang="it-IT" dirty="0" err="1"/>
              <a:t>element</a:t>
            </a:r>
            <a:r>
              <a:rPr lang="it-IT" dirty="0"/>
              <a:t> «8» of </a:t>
            </a:r>
            <a:r>
              <a:rPr lang="it-IT" i="1" dirty="0" err="1"/>
              <a:t>alloc_size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following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of </a:t>
            </a:r>
            <a:r>
              <a:rPr lang="it-IT" i="1" dirty="0" err="1"/>
              <a:t>alloc_size</a:t>
            </a:r>
            <a:r>
              <a:rPr lang="it-IT" dirty="0"/>
              <a:t> are </a:t>
            </a:r>
            <a:r>
              <a:rPr lang="it-IT" dirty="0" err="1"/>
              <a:t>unused</a:t>
            </a:r>
            <a:r>
              <a:rPr lang="it-IT" dirty="0"/>
              <a:t>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</a:t>
            </a:r>
            <a:r>
              <a:rPr lang="it-IT" dirty="0" err="1"/>
              <a:t>allocation</a:t>
            </a:r>
            <a:r>
              <a:rPr lang="it-IT" dirty="0"/>
              <a:t> size: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effectLst/>
              </a:rPr>
              <a:t>same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as</a:t>
            </a:r>
            <a:r>
              <a:rPr lang="it-IT" b="0" dirty="0">
                <a:effectLst/>
              </a:rPr>
              <a:t> for </a:t>
            </a:r>
            <a:r>
              <a:rPr lang="it-IT" b="0" i="1" dirty="0" err="1">
                <a:effectLst/>
              </a:rPr>
              <a:t>frame_allocator</a:t>
            </a:r>
            <a:endParaRPr lang="it-IT" b="0" i="1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98" y="203706"/>
            <a:ext cx="450587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2/8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C9A0A6-ADE6-444D-14D6-8493D9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5" y="1113098"/>
            <a:ext cx="666843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3/8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CD93AB-5022-3238-4686-1486B87E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1122403"/>
            <a:ext cx="67541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712" y="203706"/>
            <a:ext cx="4629860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r>
              <a:rPr lang="it-IT" sz="4400" dirty="0"/>
              <a:t> </a:t>
            </a:r>
            <a:r>
              <a:rPr lang="it-IT" sz="3600" dirty="0"/>
              <a:t>4/8</a:t>
            </a: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the frame </a:t>
            </a:r>
            <a:r>
              <a:rPr lang="it-IT" sz="1900" dirty="0" err="1"/>
              <a:t>is</a:t>
            </a:r>
            <a:r>
              <a:rPr lang="it-IT" sz="1900" dirty="0"/>
              <a:t> the </a:t>
            </a:r>
            <a:r>
              <a:rPr lang="it-IT" sz="1900" b="1" dirty="0"/>
              <a:t>last of the </a:t>
            </a:r>
            <a:r>
              <a:rPr lang="it-IT" sz="1900" b="1" dirty="0" err="1"/>
              <a:t>segment</a:t>
            </a:r>
            <a:r>
              <a:rPr lang="it-IT" sz="1900" b="1" dirty="0"/>
              <a:t> </a:t>
            </a:r>
            <a:r>
              <a:rPr lang="it-IT" sz="1900" dirty="0"/>
              <a:t>or </a:t>
            </a:r>
            <a:r>
              <a:rPr lang="it-IT" sz="1900" dirty="0" err="1"/>
              <a:t>not</a:t>
            </a:r>
            <a:r>
              <a:rPr lang="it-IT" sz="1900" dirty="0"/>
              <a:t> in order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</a:t>
            </a:r>
            <a:r>
              <a:rPr lang="it-IT" sz="1900" b="1" dirty="0"/>
              <a:t>system crash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D104BD-63FD-2CC1-1674-CDF3FF8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454731"/>
            <a:ext cx="9369083" cy="1900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197" y="203706"/>
            <a:ext cx="4490375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5/8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149C6E2-D156-4B1C-5AAD-B7F70ACE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8" y="1533260"/>
            <a:ext cx="7356319" cy="4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6/8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5C5414F-39CD-8DF3-6601-68357B8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3" y="1395699"/>
            <a:ext cx="9065437" cy="38515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695" y="203706"/>
            <a:ext cx="4474877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7/8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0215517-1A92-B136-42A2-4651931C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2" y="1287039"/>
            <a:ext cx="7998891" cy="4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688" y="203706"/>
            <a:ext cx="441288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8/8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028E9-ED58-6276-AAD6-D76CDA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7" y="1287039"/>
            <a:ext cx="6234253" cy="49264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12/13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7835F9-01EC-8639-BF3D-EEF064F1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93" y="1805239"/>
            <a:ext cx="8431054" cy="40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rgbClr val="267F99"/>
                </a:solidFill>
              </a:rPr>
              <a:t>off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0CC82A6-04E4-3090-C4B0-A2C291C17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43" y="2131619"/>
            <a:ext cx="8361440" cy="23676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225689"/>
            <a:ext cx="112942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Two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formulas</a:t>
            </a:r>
            <a:r>
              <a:rPr lang="it-IT" dirty="0"/>
              <a:t> to compute page </a:t>
            </a:r>
            <a:r>
              <a:rPr lang="it-IT" dirty="0" err="1"/>
              <a:t>number</a:t>
            </a:r>
            <a:endParaRPr lang="it-IT" dirty="0"/>
          </a:p>
          <a:p>
            <a:pPr marL="1714500" lvl="3" indent="-342900">
              <a:buFont typeface="Tenorite" panose="00000500000000000000" pitchFamily="2" charset="0"/>
              <a:buChar char="­"/>
            </a:pPr>
            <a:r>
              <a:rPr lang="it-IT" dirty="0"/>
              <a:t>Data/code starts from first index</a:t>
            </a:r>
          </a:p>
          <a:p>
            <a:pPr marL="1714500" lvl="3" indent="-342900">
              <a:buFont typeface="Tenorite" panose="00000500000000000000" pitchFamily="2" charset="0"/>
              <a:buChar char="­"/>
            </a:pPr>
            <a:r>
              <a:rPr lang="it-IT" dirty="0"/>
              <a:t>Stack starts from last index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0EBC46-5C9C-BC29-EB57-B57076CB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19" y="1885303"/>
            <a:ext cx="7186908" cy="36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3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D33A3A4-0ED0-1C00-24A7-ECFF6F0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321" y="2705725"/>
            <a:ext cx="8267296" cy="1446550"/>
          </a:xfrm>
        </p:spPr>
        <p:txBody>
          <a:bodyPr>
            <a:normAutofit/>
          </a:bodyPr>
          <a:lstStyle/>
          <a:p>
            <a:r>
              <a:rPr lang="it-IT" sz="80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5435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2087</Words>
  <Application>Microsoft Office PowerPoint</Application>
  <PresentationFormat>Widescreen</PresentationFormat>
  <Paragraphs>292</Paragraphs>
  <Slides>61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71" baseType="lpstr">
      <vt:lpstr>Arial</vt:lpstr>
      <vt:lpstr>Ayuthaya</vt:lpstr>
      <vt:lpstr>Calibri</vt:lpstr>
      <vt:lpstr>Consolas</vt:lpstr>
      <vt:lpstr>Menlo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1/13 </vt:lpstr>
      <vt:lpstr>Stop process </vt:lpstr>
      <vt:lpstr>VM Fault 2/13 </vt:lpstr>
      <vt:lpstr>VM Fault 3/13 </vt:lpstr>
      <vt:lpstr>Check PT </vt:lpstr>
      <vt:lpstr>VM Fault 4/13 </vt:lpstr>
      <vt:lpstr>TLB insert </vt:lpstr>
      <vt:lpstr>VM Fault 5/13 </vt:lpstr>
      <vt:lpstr>Swap File </vt:lpstr>
      <vt:lpstr>VM Fault 6/13 </vt:lpstr>
      <vt:lpstr>POP FreeFrameList </vt:lpstr>
      <vt:lpstr>VM Fault 7/13 </vt:lpstr>
      <vt:lpstr>Swap OUT 1/3</vt:lpstr>
      <vt:lpstr>Swap OUT 2/3 </vt:lpstr>
      <vt:lpstr>Swap OUT 3/3 </vt:lpstr>
      <vt:lpstr>VM Fault 8/13 </vt:lpstr>
      <vt:lpstr>Page Table update 1/2 </vt:lpstr>
      <vt:lpstr> </vt:lpstr>
      <vt:lpstr>VM Fault 9/13 </vt:lpstr>
      <vt:lpstr>Updating TLB 1/5 </vt:lpstr>
      <vt:lpstr>Updating TLB 2/5 </vt:lpstr>
      <vt:lpstr>Updating TLB 3/5 </vt:lpstr>
      <vt:lpstr>Updating TLB 4/5 </vt:lpstr>
      <vt:lpstr>Updating TLB 5/5 </vt:lpstr>
      <vt:lpstr>RR Algorithm </vt:lpstr>
      <vt:lpstr>VM Fault 10/13 </vt:lpstr>
      <vt:lpstr>VM Fault 11/13 </vt:lpstr>
      <vt:lpstr>Load frame from ELF 1/8 </vt:lpstr>
      <vt:lpstr>  Load frame from ELF 2/8 </vt:lpstr>
      <vt:lpstr>  Load frame from ELF 3/8 </vt:lpstr>
      <vt:lpstr>  Load frame from ELF 4/8</vt:lpstr>
      <vt:lpstr>  Load frame from ELF 5/8 </vt:lpstr>
      <vt:lpstr>  Load frame from ELF 6/8 </vt:lpstr>
      <vt:lpstr>  Load frame from ELF 7/8 </vt:lpstr>
      <vt:lpstr>  Load frame from ELF 8/8 </vt:lpstr>
      <vt:lpstr>VM Fault 12/13 </vt:lpstr>
      <vt:lpstr>Swap IN 1/2 </vt:lpstr>
      <vt:lpstr>Swap IN 2/2 </vt:lpstr>
      <vt:lpstr>VM Fault 13/13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William Tessitore</cp:lastModifiedBy>
  <cp:revision>36</cp:revision>
  <dcterms:created xsi:type="dcterms:W3CDTF">2022-11-27T21:49:55Z</dcterms:created>
  <dcterms:modified xsi:type="dcterms:W3CDTF">2023-05-28T11:23:05Z</dcterms:modified>
</cp:coreProperties>
</file>