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0" r:id="rId1"/>
  </p:sldMasterIdLst>
  <p:notesMasterIdLst>
    <p:notesMasterId r:id="rId47"/>
  </p:notesMasterIdLst>
  <p:sldIdLst>
    <p:sldId id="256" r:id="rId2"/>
    <p:sldId id="262" r:id="rId3"/>
    <p:sldId id="257" r:id="rId4"/>
    <p:sldId id="260" r:id="rId5"/>
    <p:sldId id="296" r:id="rId6"/>
    <p:sldId id="297" r:id="rId7"/>
    <p:sldId id="298" r:id="rId8"/>
    <p:sldId id="301" r:id="rId9"/>
    <p:sldId id="300" r:id="rId10"/>
    <p:sldId id="293" r:id="rId11"/>
    <p:sldId id="266" r:id="rId12"/>
    <p:sldId id="261" r:id="rId13"/>
    <p:sldId id="269" r:id="rId14"/>
    <p:sldId id="268" r:id="rId15"/>
    <p:sldId id="267" r:id="rId16"/>
    <p:sldId id="270" r:id="rId17"/>
    <p:sldId id="271" r:id="rId18"/>
    <p:sldId id="272" r:id="rId19"/>
    <p:sldId id="273" r:id="rId20"/>
    <p:sldId id="263" r:id="rId21"/>
    <p:sldId id="303" r:id="rId22"/>
    <p:sldId id="275" r:id="rId23"/>
    <p:sldId id="274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304" r:id="rId34"/>
    <p:sldId id="285" r:id="rId35"/>
    <p:sldId id="286" r:id="rId36"/>
    <p:sldId id="264" r:id="rId37"/>
    <p:sldId id="287" r:id="rId38"/>
    <p:sldId id="265" r:id="rId39"/>
    <p:sldId id="288" r:id="rId40"/>
    <p:sldId id="295" r:id="rId41"/>
    <p:sldId id="294" r:id="rId42"/>
    <p:sldId id="291" r:id="rId43"/>
    <p:sldId id="292" r:id="rId44"/>
    <p:sldId id="289" r:id="rId45"/>
    <p:sldId id="290" r:id="rId4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B56A9-5424-4D68-B30F-B00B8BF75759}" v="7" dt="2023-03-26T09:31:23.0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46" autoAdjust="0"/>
    <p:restoredTop sz="94695"/>
  </p:normalViewPr>
  <p:slideViewPr>
    <p:cSldViewPr snapToGrid="0">
      <p:cViewPr varScale="1">
        <p:scale>
          <a:sx n="96" d="100"/>
          <a:sy n="96" d="100"/>
        </p:scale>
        <p:origin x="18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TESSITORE" userId="b0c18a73-a138-4b32-92ae-a687ed5dac15" providerId="ADAL" clId="{254B56A9-5424-4D68-B30F-B00B8BF75759}"/>
    <pc:docChg chg="undo custSel addSld delSld modSld sldOrd">
      <pc:chgData name="WILLIAM TESSITORE" userId="b0c18a73-a138-4b32-92ae-a687ed5dac15" providerId="ADAL" clId="{254B56A9-5424-4D68-B30F-B00B8BF75759}" dt="2023-03-26T09:31:45.963" v="150" actId="1076"/>
      <pc:docMkLst>
        <pc:docMk/>
      </pc:docMkLst>
      <pc:sldChg chg="addSp modSp mod">
        <pc:chgData name="WILLIAM TESSITORE" userId="b0c18a73-a138-4b32-92ae-a687ed5dac15" providerId="ADAL" clId="{254B56A9-5424-4D68-B30F-B00B8BF75759}" dt="2023-03-26T09:14:15.115" v="4" actId="1076"/>
        <pc:sldMkLst>
          <pc:docMk/>
          <pc:sldMk cId="1671076765" sldId="260"/>
        </pc:sldMkLst>
        <pc:picChg chg="add mod">
          <ac:chgData name="WILLIAM TESSITORE" userId="b0c18a73-a138-4b32-92ae-a687ed5dac15" providerId="ADAL" clId="{254B56A9-5424-4D68-B30F-B00B8BF75759}" dt="2023-03-26T09:14:15.115" v="4" actId="1076"/>
          <ac:picMkLst>
            <pc:docMk/>
            <pc:sldMk cId="1671076765" sldId="260"/>
            <ac:picMk id="3" creationId="{152BFB55-9D82-F517-FB4B-4FA03616239F}"/>
          </ac:picMkLst>
        </pc:picChg>
      </pc:sldChg>
      <pc:sldChg chg="addSp delSp modSp add mod">
        <pc:chgData name="WILLIAM TESSITORE" userId="b0c18a73-a138-4b32-92ae-a687ed5dac15" providerId="ADAL" clId="{254B56A9-5424-4D68-B30F-B00B8BF75759}" dt="2023-03-26T09:18:38.419" v="54" actId="1582"/>
        <pc:sldMkLst>
          <pc:docMk/>
          <pc:sldMk cId="3048406854" sldId="296"/>
        </pc:sldMkLst>
        <pc:spChg chg="add del mod">
          <ac:chgData name="WILLIAM TESSITORE" userId="b0c18a73-a138-4b32-92ae-a687ed5dac15" providerId="ADAL" clId="{254B56A9-5424-4D68-B30F-B00B8BF75759}" dt="2023-03-26T09:16:01.878" v="40" actId="478"/>
          <ac:spMkLst>
            <pc:docMk/>
            <pc:sldMk cId="3048406854" sldId="296"/>
            <ac:spMk id="6" creationId="{A05D2802-2739-083D-B8FD-39A0B130BDC0}"/>
          </ac:spMkLst>
        </pc:spChg>
        <pc:spChg chg="add del mod">
          <ac:chgData name="WILLIAM TESSITORE" userId="b0c18a73-a138-4b32-92ae-a687ed5dac15" providerId="ADAL" clId="{254B56A9-5424-4D68-B30F-B00B8BF75759}" dt="2023-03-26T09:16:14.308" v="43"/>
          <ac:spMkLst>
            <pc:docMk/>
            <pc:sldMk cId="3048406854" sldId="296"/>
            <ac:spMk id="7" creationId="{612A3AFC-BE48-5557-E3CA-936C0385D2F3}"/>
          </ac:spMkLst>
        </pc:spChg>
        <pc:spChg chg="add del mod">
          <ac:chgData name="WILLIAM TESSITORE" userId="b0c18a73-a138-4b32-92ae-a687ed5dac15" providerId="ADAL" clId="{254B56A9-5424-4D68-B30F-B00B8BF75759}" dt="2023-03-26T09:18:01.686" v="46"/>
          <ac:spMkLst>
            <pc:docMk/>
            <pc:sldMk cId="3048406854" sldId="296"/>
            <ac:spMk id="8" creationId="{37B4E86C-E240-9FF6-AD21-87FCDAEE2063}"/>
          </ac:spMkLst>
        </pc:spChg>
        <pc:picChg chg="del">
          <ac:chgData name="WILLIAM TESSITORE" userId="b0c18a73-a138-4b32-92ae-a687ed5dac15" providerId="ADAL" clId="{254B56A9-5424-4D68-B30F-B00B8BF75759}" dt="2023-03-26T09:14:33.360" v="6" actId="478"/>
          <ac:picMkLst>
            <pc:docMk/>
            <pc:sldMk cId="3048406854" sldId="296"/>
            <ac:picMk id="3" creationId="{152BFB55-9D82-F517-FB4B-4FA03616239F}"/>
          </ac:picMkLst>
        </pc:picChg>
        <pc:picChg chg="add del">
          <ac:chgData name="WILLIAM TESSITORE" userId="b0c18a73-a138-4b32-92ae-a687ed5dac15" providerId="ADAL" clId="{254B56A9-5424-4D68-B30F-B00B8BF75759}" dt="2023-03-26T09:14:46.497" v="8" actId="22"/>
          <ac:picMkLst>
            <pc:docMk/>
            <pc:sldMk cId="3048406854" sldId="296"/>
            <ac:picMk id="4" creationId="{5F24DB88-84BB-6122-E9A0-B70ED1AF8BFE}"/>
          </ac:picMkLst>
        </pc:picChg>
        <pc:picChg chg="add mod">
          <ac:chgData name="WILLIAM TESSITORE" userId="b0c18a73-a138-4b32-92ae-a687ed5dac15" providerId="ADAL" clId="{254B56A9-5424-4D68-B30F-B00B8BF75759}" dt="2023-03-26T09:18:38.419" v="54" actId="1582"/>
          <ac:picMkLst>
            <pc:docMk/>
            <pc:sldMk cId="3048406854" sldId="296"/>
            <ac:picMk id="10" creationId="{4B673071-5EC8-B101-CA6B-CC9D326B9C09}"/>
          </ac:picMkLst>
        </pc:picChg>
      </pc:sldChg>
      <pc:sldChg chg="addSp delSp modSp add mod ord">
        <pc:chgData name="WILLIAM TESSITORE" userId="b0c18a73-a138-4b32-92ae-a687ed5dac15" providerId="ADAL" clId="{254B56A9-5424-4D68-B30F-B00B8BF75759}" dt="2023-03-26T09:31:45.963" v="150" actId="1076"/>
        <pc:sldMkLst>
          <pc:docMk/>
          <pc:sldMk cId="3695323463" sldId="297"/>
        </pc:sldMkLst>
        <pc:picChg chg="del">
          <ac:chgData name="WILLIAM TESSITORE" userId="b0c18a73-a138-4b32-92ae-a687ed5dac15" providerId="ADAL" clId="{254B56A9-5424-4D68-B30F-B00B8BF75759}" dt="2023-03-26T09:19:34.876" v="59" actId="478"/>
          <ac:picMkLst>
            <pc:docMk/>
            <pc:sldMk cId="3695323463" sldId="297"/>
            <ac:picMk id="3" creationId="{152BFB55-9D82-F517-FB4B-4FA03616239F}"/>
          </ac:picMkLst>
        </pc:picChg>
        <pc:picChg chg="add mod">
          <ac:chgData name="WILLIAM TESSITORE" userId="b0c18a73-a138-4b32-92ae-a687ed5dac15" providerId="ADAL" clId="{254B56A9-5424-4D68-B30F-B00B8BF75759}" dt="2023-03-26T09:31:45.963" v="150" actId="1076"/>
          <ac:picMkLst>
            <pc:docMk/>
            <pc:sldMk cId="3695323463" sldId="297"/>
            <ac:picMk id="4" creationId="{84A2EDA0-362D-A999-A4F9-988ED711D47A}"/>
          </ac:picMkLst>
        </pc:picChg>
        <pc:picChg chg="add mod">
          <ac:chgData name="WILLIAM TESSITORE" userId="b0c18a73-a138-4b32-92ae-a687ed5dac15" providerId="ADAL" clId="{254B56A9-5424-4D68-B30F-B00B8BF75759}" dt="2023-03-26T09:22:01.896" v="80" actId="208"/>
          <ac:picMkLst>
            <pc:docMk/>
            <pc:sldMk cId="3695323463" sldId="297"/>
            <ac:picMk id="5" creationId="{033BDBD4-75C8-720A-2DEF-899691262A2F}"/>
          </ac:picMkLst>
        </pc:picChg>
      </pc:sldChg>
      <pc:sldChg chg="addSp delSp modSp add mod ord">
        <pc:chgData name="WILLIAM TESSITORE" userId="b0c18a73-a138-4b32-92ae-a687ed5dac15" providerId="ADAL" clId="{254B56A9-5424-4D68-B30F-B00B8BF75759}" dt="2023-03-26T09:30:25.186" v="137" actId="20577"/>
        <pc:sldMkLst>
          <pc:docMk/>
          <pc:sldMk cId="4229786363" sldId="298"/>
        </pc:sldMkLst>
        <pc:spChg chg="mod">
          <ac:chgData name="WILLIAM TESSITORE" userId="b0c18a73-a138-4b32-92ae-a687ed5dac15" providerId="ADAL" clId="{254B56A9-5424-4D68-B30F-B00B8BF75759}" dt="2023-03-26T09:30:25.186" v="137" actId="20577"/>
          <ac:spMkLst>
            <pc:docMk/>
            <pc:sldMk cId="4229786363" sldId="298"/>
            <ac:spMk id="11" creationId="{467E9D4C-B62B-01CF-847C-A9EC44C81FD4}"/>
          </ac:spMkLst>
        </pc:spChg>
        <pc:picChg chg="add del">
          <ac:chgData name="WILLIAM TESSITORE" userId="b0c18a73-a138-4b32-92ae-a687ed5dac15" providerId="ADAL" clId="{254B56A9-5424-4D68-B30F-B00B8BF75759}" dt="2023-03-26T09:21:12.616" v="73" actId="21"/>
          <ac:picMkLst>
            <pc:docMk/>
            <pc:sldMk cId="4229786363" sldId="298"/>
            <ac:picMk id="3" creationId="{2A5A91CF-EA3A-E10A-E3AB-ABDEDA70B07C}"/>
          </ac:picMkLst>
        </pc:picChg>
        <pc:picChg chg="add mod">
          <ac:chgData name="WILLIAM TESSITORE" userId="b0c18a73-a138-4b32-92ae-a687ed5dac15" providerId="ADAL" clId="{254B56A9-5424-4D68-B30F-B00B8BF75759}" dt="2023-03-26T09:24:16.483" v="96" actId="1076"/>
          <ac:picMkLst>
            <pc:docMk/>
            <pc:sldMk cId="4229786363" sldId="298"/>
            <ac:picMk id="5" creationId="{BA676909-C81A-965B-3997-6C743EC8169A}"/>
          </ac:picMkLst>
        </pc:picChg>
        <pc:picChg chg="add mod">
          <ac:chgData name="WILLIAM TESSITORE" userId="b0c18a73-a138-4b32-92ae-a687ed5dac15" providerId="ADAL" clId="{254B56A9-5424-4D68-B30F-B00B8BF75759}" dt="2023-03-26T09:24:20.749" v="97" actId="1076"/>
          <ac:picMkLst>
            <pc:docMk/>
            <pc:sldMk cId="4229786363" sldId="298"/>
            <ac:picMk id="7" creationId="{EFEB4F39-CB99-E657-F354-0E474C6C5DE0}"/>
          </ac:picMkLst>
        </pc:picChg>
        <pc:picChg chg="del">
          <ac:chgData name="WILLIAM TESSITORE" userId="b0c18a73-a138-4b32-92ae-a687ed5dac15" providerId="ADAL" clId="{254B56A9-5424-4D68-B30F-B00B8BF75759}" dt="2023-03-26T09:19:58.013" v="66" actId="478"/>
          <ac:picMkLst>
            <pc:docMk/>
            <pc:sldMk cId="4229786363" sldId="298"/>
            <ac:picMk id="10" creationId="{4B673071-5EC8-B101-CA6B-CC9D326B9C09}"/>
          </ac:picMkLst>
        </pc:picChg>
      </pc:sldChg>
      <pc:sldChg chg="add del">
        <pc:chgData name="WILLIAM TESSITORE" userId="b0c18a73-a138-4b32-92ae-a687ed5dac15" providerId="ADAL" clId="{254B56A9-5424-4D68-B30F-B00B8BF75759}" dt="2023-03-26T09:21:08.254" v="71"/>
        <pc:sldMkLst>
          <pc:docMk/>
          <pc:sldMk cId="1623610141" sldId="299"/>
        </pc:sldMkLst>
      </pc:sldChg>
      <pc:sldChg chg="addSp delSp modSp add del mod">
        <pc:chgData name="WILLIAM TESSITORE" userId="b0c18a73-a138-4b32-92ae-a687ed5dac15" providerId="ADAL" clId="{254B56A9-5424-4D68-B30F-B00B8BF75759}" dt="2023-03-26T09:31:28.198" v="149" actId="2696"/>
        <pc:sldMkLst>
          <pc:docMk/>
          <pc:sldMk cId="3174544522" sldId="299"/>
        </pc:sldMkLst>
        <pc:spChg chg="mod">
          <ac:chgData name="WILLIAM TESSITORE" userId="b0c18a73-a138-4b32-92ae-a687ed5dac15" providerId="ADAL" clId="{254B56A9-5424-4D68-B30F-B00B8BF75759}" dt="2023-03-26T09:30:46.986" v="141"/>
          <ac:spMkLst>
            <pc:docMk/>
            <pc:sldMk cId="3174544522" sldId="299"/>
            <ac:spMk id="11" creationId="{467E9D4C-B62B-01CF-847C-A9EC44C81FD4}"/>
          </ac:spMkLst>
        </pc:spChg>
        <pc:picChg chg="add del mod">
          <ac:chgData name="WILLIAM TESSITORE" userId="b0c18a73-a138-4b32-92ae-a687ed5dac15" providerId="ADAL" clId="{254B56A9-5424-4D68-B30F-B00B8BF75759}" dt="2023-03-26T09:31:14.543" v="145" actId="21"/>
          <ac:picMkLst>
            <pc:docMk/>
            <pc:sldMk cId="3174544522" sldId="299"/>
            <ac:picMk id="3" creationId="{4D855C36-61F3-583D-53E3-26CE921EBD18}"/>
          </ac:picMkLst>
        </pc:picChg>
        <pc:picChg chg="add del mod">
          <ac:chgData name="WILLIAM TESSITORE" userId="b0c18a73-a138-4b32-92ae-a687ed5dac15" providerId="ADAL" clId="{254B56A9-5424-4D68-B30F-B00B8BF75759}" dt="2023-03-26T09:31:20.322" v="147" actId="21"/>
          <ac:picMkLst>
            <pc:docMk/>
            <pc:sldMk cId="3174544522" sldId="299"/>
            <ac:picMk id="5" creationId="{F5118115-15D4-B24A-2B1E-BFEE0286ADE0}"/>
          </ac:picMkLst>
        </pc:picChg>
        <pc:cxnChg chg="mod">
          <ac:chgData name="WILLIAM TESSITORE" userId="b0c18a73-a138-4b32-92ae-a687ed5dac15" providerId="ADAL" clId="{254B56A9-5424-4D68-B30F-B00B8BF75759}" dt="2023-03-26T09:29:10.578" v="124" actId="1076"/>
          <ac:cxnSpMkLst>
            <pc:docMk/>
            <pc:sldMk cId="3174544522" sldId="299"/>
            <ac:cxnSpMk id="15" creationId="{C1F496B7-0E34-92F6-A787-9035D45D9534}"/>
          </ac:cxnSpMkLst>
        </pc:cxnChg>
      </pc:sldChg>
      <pc:sldChg chg="modSp add mod">
        <pc:chgData name="WILLIAM TESSITORE" userId="b0c18a73-a138-4b32-92ae-a687ed5dac15" providerId="ADAL" clId="{254B56A9-5424-4D68-B30F-B00B8BF75759}" dt="2023-03-26T09:30:17.004" v="134" actId="14100"/>
        <pc:sldMkLst>
          <pc:docMk/>
          <pc:sldMk cId="136302604" sldId="300"/>
        </pc:sldMkLst>
        <pc:spChg chg="mod">
          <ac:chgData name="WILLIAM TESSITORE" userId="b0c18a73-a138-4b32-92ae-a687ed5dac15" providerId="ADAL" clId="{254B56A9-5424-4D68-B30F-B00B8BF75759}" dt="2023-03-26T09:30:17.004" v="134" actId="14100"/>
          <ac:spMkLst>
            <pc:docMk/>
            <pc:sldMk cId="136302604" sldId="300"/>
            <ac:spMk id="11" creationId="{467E9D4C-B62B-01CF-847C-A9EC44C81FD4}"/>
          </ac:spMkLst>
        </pc:spChg>
      </pc:sldChg>
      <pc:sldChg chg="addSp delSp modSp add mod">
        <pc:chgData name="WILLIAM TESSITORE" userId="b0c18a73-a138-4b32-92ae-a687ed5dac15" providerId="ADAL" clId="{254B56A9-5424-4D68-B30F-B00B8BF75759}" dt="2023-03-26T09:31:23.041" v="148"/>
        <pc:sldMkLst>
          <pc:docMk/>
          <pc:sldMk cId="4022212093" sldId="301"/>
        </pc:sldMkLst>
        <pc:picChg chg="add mod">
          <ac:chgData name="WILLIAM TESSITORE" userId="b0c18a73-a138-4b32-92ae-a687ed5dac15" providerId="ADAL" clId="{254B56A9-5424-4D68-B30F-B00B8BF75759}" dt="2023-03-26T09:31:16.516" v="146"/>
          <ac:picMkLst>
            <pc:docMk/>
            <pc:sldMk cId="4022212093" sldId="301"/>
            <ac:picMk id="2" creationId="{693F06DD-F64B-60E0-0A1C-8DC0BCD1E3CA}"/>
          </ac:picMkLst>
        </pc:picChg>
        <pc:picChg chg="add mod">
          <ac:chgData name="WILLIAM TESSITORE" userId="b0c18a73-a138-4b32-92ae-a687ed5dac15" providerId="ADAL" clId="{254B56A9-5424-4D68-B30F-B00B8BF75759}" dt="2023-03-26T09:31:23.041" v="148"/>
          <ac:picMkLst>
            <pc:docMk/>
            <pc:sldMk cId="4022212093" sldId="301"/>
            <ac:picMk id="3" creationId="{6CF32D74-7113-1C98-386D-8167A54FB035}"/>
          </ac:picMkLst>
        </pc:picChg>
        <pc:picChg chg="del">
          <ac:chgData name="WILLIAM TESSITORE" userId="b0c18a73-a138-4b32-92ae-a687ed5dac15" providerId="ADAL" clId="{254B56A9-5424-4D68-B30F-B00B8BF75759}" dt="2023-03-26T09:31:11.432" v="143" actId="478"/>
          <ac:picMkLst>
            <pc:docMk/>
            <pc:sldMk cId="4022212093" sldId="301"/>
            <ac:picMk id="5" creationId="{BA676909-C81A-965B-3997-6C743EC8169A}"/>
          </ac:picMkLst>
        </pc:picChg>
        <pc:picChg chg="del">
          <ac:chgData name="WILLIAM TESSITORE" userId="b0c18a73-a138-4b32-92ae-a687ed5dac15" providerId="ADAL" clId="{254B56A9-5424-4D68-B30F-B00B8BF75759}" dt="2023-03-26T09:31:11.920" v="144" actId="478"/>
          <ac:picMkLst>
            <pc:docMk/>
            <pc:sldMk cId="4022212093" sldId="301"/>
            <ac:picMk id="7" creationId="{EFEB4F39-CB99-E657-F354-0E474C6C5DE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D6972-3784-6B4C-B9F3-068AC136E076}" type="datetimeFigureOut">
              <a:rPr lang="it-IT" smtClean="0"/>
              <a:t>28/03/23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41A6A-C987-6C42-BA4E-4CB2821A3A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6625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7399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1778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9479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1180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39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4404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40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4503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41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0731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44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3201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3/28/23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8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80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84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47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3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98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8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89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4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4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77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3/28/23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8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9" r:id="rId6"/>
    <p:sldLayoutId id="2147483934" r:id="rId7"/>
    <p:sldLayoutId id="2147483935" r:id="rId8"/>
    <p:sldLayoutId id="2147483936" r:id="rId9"/>
    <p:sldLayoutId id="2147483938" r:id="rId10"/>
    <p:sldLayoutId id="214748393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5FC7160-5B76-46E8-B184-4EBFCA019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7240" y="1625608"/>
            <a:ext cx="2976767" cy="27221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3800"/>
              <a:t>OS161-Virtual Memory with Demand Paging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BC450DD-62A8-5D52-EDC8-3FC8879971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7240" y="4466845"/>
            <a:ext cx="2976767" cy="882904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it-IT" sz="1300"/>
              <a:t>Davide Milone</a:t>
            </a:r>
          </a:p>
          <a:p>
            <a:pPr>
              <a:lnSpc>
                <a:spcPct val="90000"/>
              </a:lnSpc>
            </a:pPr>
            <a:r>
              <a:rPr lang="it-IT" sz="1300"/>
              <a:t>William Tessitore</a:t>
            </a:r>
          </a:p>
          <a:p>
            <a:pPr>
              <a:lnSpc>
                <a:spcPct val="90000"/>
              </a:lnSpc>
            </a:pPr>
            <a:r>
              <a:rPr lang="it-IT" sz="1300"/>
              <a:t>Alessandro Campisi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0C9AF4B-8F47-E92A-38DE-B6B23ED54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946" y="1986094"/>
            <a:ext cx="6665571" cy="3149482"/>
          </a:xfrm>
          <a:prstGeom prst="rect">
            <a:avLst/>
          </a:prstGeom>
        </p:spPr>
      </p:pic>
      <p:sp>
        <p:nvSpPr>
          <p:cNvPr id="47" name="Cross 46">
            <a:extLst>
              <a:ext uri="{FF2B5EF4-FFF2-40B4-BE49-F238E27FC236}">
                <a16:creationId xmlns:a16="http://schemas.microsoft.com/office/drawing/2014/main" id="{56EC6756-249A-354D-B2C0-DA82BEEEC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8518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9B14128-2D03-F14B-8681-9410A28F3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666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3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1/4</a:t>
            </a:r>
            <a:br>
              <a:rPr lang="it-IT" sz="4400" dirty="0"/>
            </a:br>
            <a:endParaRPr lang="it-IT" dirty="0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2E95D6A2-A07E-161C-B87D-5FF824223A1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314450" y="1538494"/>
            <a:ext cx="9563100" cy="4305300"/>
          </a:xfrm>
        </p:spPr>
      </p:pic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EA05ECC2-1296-E270-9670-00B11E1B8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2793" y="2813298"/>
            <a:ext cx="20066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702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6640" y="247326"/>
            <a:ext cx="2653064" cy="70720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Stop </a:t>
            </a:r>
            <a:r>
              <a:rPr lang="it-IT" sz="3600" dirty="0" err="1"/>
              <a:t>process</a:t>
            </a:r>
            <a:br>
              <a:rPr lang="it-IT" sz="4400" dirty="0"/>
            </a:br>
            <a:endParaRPr lang="it-IT" dirty="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DDA94D1C-2A88-C8D4-3AD4-EF5398825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404" y="1942400"/>
            <a:ext cx="2997447" cy="51469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Sys_exit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(0)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8B32FFFF-0A9F-66F8-CC2A-9BFEFAA39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04" y="2457096"/>
            <a:ext cx="6832600" cy="13208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3DF08A00-CA76-8FBF-ED6B-486A13FA5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8400" y="3910891"/>
            <a:ext cx="6350000" cy="28194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0612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2/4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92146AD-11A3-34CE-694D-ADFEA1619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30" y="1628735"/>
            <a:ext cx="9807632" cy="4130794"/>
          </a:xfrm>
          <a:prstGeom prst="rect">
            <a:avLst/>
          </a:prstGeom>
        </p:spPr>
      </p:pic>
      <p:pic>
        <p:nvPicPr>
          <p:cNvPr id="10" name="Immagine 9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17013BF2-9A22-A989-3AD7-2C7A164D4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2490" y="1625095"/>
            <a:ext cx="1632735" cy="130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80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Check PT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A762127-F13C-132F-E6E4-B11915F3BB0E}"/>
              </a:ext>
            </a:extLst>
          </p:cNvPr>
          <p:cNvSpPr txBox="1"/>
          <p:nvPr/>
        </p:nvSpPr>
        <p:spPr>
          <a:xfrm>
            <a:off x="355429" y="1625095"/>
            <a:ext cx="1129426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sz="2400" dirty="0"/>
              <a:t>Page entry </a:t>
            </a:r>
            <a:r>
              <a:rPr lang="it-IT" sz="2400" dirty="0" err="1"/>
              <a:t>validity</a:t>
            </a:r>
            <a:r>
              <a:rPr lang="it-IT" sz="2400" dirty="0"/>
              <a:t> </a:t>
            </a:r>
            <a:r>
              <a:rPr lang="it-IT" sz="2400" dirty="0" err="1"/>
              <a:t>should</a:t>
            </a:r>
            <a:r>
              <a:rPr lang="it-IT" sz="2400" dirty="0"/>
              <a:t> be </a:t>
            </a:r>
            <a:r>
              <a:rPr lang="it-IT" sz="2400" dirty="0" err="1"/>
              <a:t>checked</a:t>
            </a:r>
            <a:r>
              <a:rPr lang="it-IT" sz="2400" dirty="0"/>
              <a:t> to decide </a:t>
            </a:r>
            <a:r>
              <a:rPr lang="it-IT" sz="2400" dirty="0" err="1"/>
              <a:t>how</a:t>
            </a:r>
            <a:r>
              <a:rPr lang="it-IT" sz="2400" dirty="0"/>
              <a:t> to handle the fault</a:t>
            </a:r>
          </a:p>
          <a:p>
            <a:pPr marL="742950" lvl="1" indent="-285750">
              <a:buFontTx/>
              <a:buChar char="-"/>
            </a:pPr>
            <a:r>
              <a:rPr lang="it-IT" sz="2400" dirty="0"/>
              <a:t>Two </a:t>
            </a:r>
            <a:r>
              <a:rPr lang="it-IT" sz="2400" dirty="0" err="1"/>
              <a:t>possibilities</a:t>
            </a:r>
            <a:r>
              <a:rPr lang="it-IT" sz="2400" dirty="0"/>
              <a:t>: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it-IT" sz="2400" dirty="0"/>
              <a:t>TLB fault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it-IT" sz="2400" dirty="0"/>
              <a:t>An </a:t>
            </a:r>
            <a:r>
              <a:rPr lang="it-IT" sz="2400" dirty="0" err="1"/>
              <a:t>actual</a:t>
            </a:r>
            <a:r>
              <a:rPr lang="it-IT" sz="2400" dirty="0"/>
              <a:t> page fault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sz="2400" dirty="0"/>
          </a:p>
          <a:p>
            <a:pPr marL="342900" indent="-342900">
              <a:buFontTx/>
              <a:buChar char="-"/>
            </a:pPr>
            <a:r>
              <a:rPr lang="it-IT" sz="2400" dirty="0" err="1"/>
              <a:t>Valid</a:t>
            </a:r>
            <a:r>
              <a:rPr lang="it-IT" sz="2400" dirty="0"/>
              <a:t>/</a:t>
            </a:r>
            <a:r>
              <a:rPr lang="it-IT" sz="2400" dirty="0" err="1"/>
              <a:t>Invalid</a:t>
            </a:r>
            <a:r>
              <a:rPr lang="it-IT" sz="2400" dirty="0"/>
              <a:t> entry </a:t>
            </a:r>
            <a:r>
              <a:rPr lang="it-IT" sz="2400" dirty="0" err="1"/>
              <a:t>depends</a:t>
            </a:r>
            <a:r>
              <a:rPr lang="it-IT" sz="2400" dirty="0"/>
              <a:t> on the entry </a:t>
            </a:r>
            <a:r>
              <a:rPr lang="it-IT" sz="2400" dirty="0" err="1"/>
              <a:t>content</a:t>
            </a:r>
            <a:r>
              <a:rPr lang="it-IT" sz="2400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sz="2400" dirty="0" err="1"/>
              <a:t>Different</a:t>
            </a:r>
            <a:r>
              <a:rPr lang="it-IT" sz="2400" dirty="0"/>
              <a:t> from </a:t>
            </a:r>
            <a:r>
              <a:rPr lang="it-IT" sz="2400" i="1" dirty="0"/>
              <a:t>NULL</a:t>
            </a:r>
            <a:r>
              <a:rPr lang="it-IT" sz="2400" dirty="0"/>
              <a:t> = frame address (</a:t>
            </a:r>
            <a:r>
              <a:rPr lang="it-IT" sz="2400" dirty="0" err="1"/>
              <a:t>valid</a:t>
            </a:r>
            <a:r>
              <a:rPr lang="it-IT" sz="2400" dirty="0"/>
              <a:t> entry)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sz="2400" dirty="0" err="1"/>
              <a:t>Equal</a:t>
            </a:r>
            <a:r>
              <a:rPr lang="it-IT" sz="2400" dirty="0"/>
              <a:t> to </a:t>
            </a:r>
            <a:r>
              <a:rPr lang="it-IT" sz="2400" i="1" dirty="0"/>
              <a:t>NULL </a:t>
            </a:r>
            <a:r>
              <a:rPr lang="it-IT" sz="2400" dirty="0"/>
              <a:t>= </a:t>
            </a:r>
            <a:r>
              <a:rPr lang="it-IT" sz="2400" dirty="0" err="1"/>
              <a:t>invalid</a:t>
            </a:r>
            <a:r>
              <a:rPr lang="it-IT" sz="2400" dirty="0"/>
              <a:t> entry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7338881-F9C6-410B-F988-D796BFF83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5391" y="5105283"/>
            <a:ext cx="4601217" cy="838317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7960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2/4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92146AD-11A3-34CE-694D-ADFEA1619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30" y="1628735"/>
            <a:ext cx="9807632" cy="413079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3F64683F-DAB8-3588-F964-CD5A48A5F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484" y="2463800"/>
            <a:ext cx="18923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40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9767" y="270771"/>
            <a:ext cx="2486809" cy="57656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TLB update</a:t>
            </a:r>
            <a:br>
              <a:rPr lang="it-IT" sz="4400" dirty="0"/>
            </a:br>
            <a:endParaRPr lang="it-IT" dirty="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E87E0062-C5D7-8DC1-B31A-A13B224B1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272" y="1834707"/>
            <a:ext cx="9172616" cy="318858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TLB_update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(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paddr_t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paddr,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vaddr_t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faultaddress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)</a:t>
            </a:r>
          </a:p>
          <a:p>
            <a:pPr marL="0" indent="0">
              <a:buNone/>
            </a:pPr>
            <a:endParaRPr lang="it-IT" dirty="0">
              <a:solidFill>
                <a:schemeClr val="bg2">
                  <a:lumMod val="75000"/>
                </a:schemeClr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>
              <a:buFont typeface="Wingdings" pitchFamily="2" charset="2"/>
              <a:buChar char="Ø"/>
            </a:pPr>
            <a:r>
              <a:rPr lang="it-IT" dirty="0">
                <a:ea typeface="Ayuthaya" pitchFamily="2" charset="-34"/>
                <a:cs typeface="Ayuthaya" pitchFamily="2" charset="-34"/>
              </a:rPr>
              <a:t>Check the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faultaddress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in TLB</a:t>
            </a:r>
          </a:p>
          <a:p>
            <a:pPr>
              <a:buFont typeface="Wingdings" pitchFamily="2" charset="2"/>
              <a:buChar char="Ø"/>
            </a:pPr>
            <a:r>
              <a:rPr lang="it-IT" dirty="0">
                <a:ea typeface="Ayuthaya" pitchFamily="2" charset="-34"/>
                <a:cs typeface="Ayuthaya" pitchFamily="2" charset="-34"/>
              </a:rPr>
              <a:t>Updates the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physical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address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paddr</a:t>
            </a:r>
            <a:endParaRPr lang="it-IT" dirty="0">
              <a:ea typeface="Ayuthaya" pitchFamily="2" charset="-34"/>
              <a:cs typeface="Ayuthaya" pitchFamily="2" charset="-34"/>
            </a:endParaRPr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D65525A8-37CB-A0FE-167B-291DD09D0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300" y="2654299"/>
            <a:ext cx="5130800" cy="393049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72255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2/4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92146AD-11A3-34CE-694D-ADFEA1619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30" y="1628735"/>
            <a:ext cx="9807632" cy="413079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816F343F-AC54-2C18-ED0E-2E3937802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936" y="3154135"/>
            <a:ext cx="23749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827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523" y="302197"/>
            <a:ext cx="2083048" cy="707201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Swap File</a:t>
            </a:r>
            <a:br>
              <a:rPr lang="it-IT" sz="4400" dirty="0"/>
            </a:br>
            <a:endParaRPr lang="it-IT" dirty="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252CF713-A285-1882-7A95-B18766210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021" y="1930807"/>
            <a:ext cx="9188373" cy="378041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Swappage_trace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()</a:t>
            </a:r>
          </a:p>
          <a:p>
            <a:pPr lvl="1">
              <a:buFont typeface="Wingdings" pitchFamily="2" charset="2"/>
              <a:buChar char="Ø"/>
            </a:pP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Vector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of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virtual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addresses</a:t>
            </a:r>
            <a:endParaRPr lang="it-IT" dirty="0">
              <a:ea typeface="Ayuthaya" pitchFamily="2" charset="-34"/>
              <a:cs typeface="Ayuthaya" pitchFamily="2" charset="-34"/>
            </a:endParaRPr>
          </a:p>
          <a:p>
            <a:pPr lvl="1">
              <a:buFont typeface="Wingdings" pitchFamily="2" charset="2"/>
              <a:buChar char="Ø"/>
            </a:pPr>
            <a:r>
              <a:rPr lang="it-IT" dirty="0" err="1">
                <a:ea typeface="Ayuthaya" pitchFamily="2" charset="-34"/>
                <a:cs typeface="Ayuthaya" pitchFamily="2" charset="-34"/>
              </a:rPr>
              <a:t>Vector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of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offsets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swapfile</a:t>
            </a:r>
            <a:endParaRPr lang="it-IT" dirty="0">
              <a:ea typeface="Ayuthaya" pitchFamily="2" charset="-34"/>
              <a:cs typeface="Ayuthaya" pitchFamily="2" charset="-34"/>
            </a:endParaRPr>
          </a:p>
          <a:p>
            <a:pPr marL="0" indent="0">
              <a:buNone/>
            </a:pPr>
            <a:endParaRPr lang="it-IT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Search_swapped_frame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(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vaddr_t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vaddr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it-IT" dirty="0" err="1">
                <a:ea typeface="Ayuthaya" pitchFamily="2" charset="-34"/>
                <a:cs typeface="Ayuthaya" pitchFamily="2" charset="-34"/>
              </a:rPr>
              <a:t>Search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vaddr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address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in </a:t>
            </a:r>
            <a:r>
              <a:rPr lang="it-IT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Swappage_trace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()</a:t>
            </a:r>
          </a:p>
          <a:p>
            <a:pPr lvl="1">
              <a:buFont typeface="Wingdings" pitchFamily="2" charset="2"/>
              <a:buChar char="Ø"/>
            </a:pPr>
            <a:r>
              <a:rPr lang="it-IT" dirty="0" err="1">
                <a:ea typeface="Ayuthaya" pitchFamily="2" charset="-34"/>
                <a:cs typeface="Ayuthaya" pitchFamily="2" charset="-34"/>
              </a:rPr>
              <a:t>Returns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offset in Swap File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if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the frame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is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present</a:t>
            </a:r>
            <a:endParaRPr lang="it-IT" dirty="0">
              <a:ea typeface="Ayuthaya" pitchFamily="2" charset="-34"/>
              <a:cs typeface="Ayuthaya" pitchFamily="2" charset="-34"/>
            </a:endParaRPr>
          </a:p>
          <a:p>
            <a:pPr lvl="1">
              <a:buFont typeface="Wingdings" pitchFamily="2" charset="2"/>
              <a:buChar char="Ø"/>
            </a:pPr>
            <a:r>
              <a:rPr lang="it-IT" dirty="0" err="1">
                <a:ea typeface="Ayuthaya" pitchFamily="2" charset="-34"/>
                <a:cs typeface="Ayuthaya" pitchFamily="2" charset="-34"/>
              </a:rPr>
              <a:t>Returns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-1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if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is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not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present</a:t>
            </a:r>
            <a:endParaRPr lang="it-IT" dirty="0">
              <a:ea typeface="Ayuthaya" pitchFamily="2" charset="-34"/>
              <a:cs typeface="Ayuthaya" pitchFamily="2" charset="-34"/>
            </a:endParaRPr>
          </a:p>
          <a:p>
            <a:pPr>
              <a:buFontTx/>
              <a:buChar char="-"/>
            </a:pPr>
            <a:endParaRPr lang="it-IT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 descr="Immagine che contiene logo&#10;&#10;Descrizione generata automaticamente">
            <a:extLst>
              <a:ext uri="{FF2B5EF4-FFF2-40B4-BE49-F238E27FC236}">
                <a16:creationId xmlns:a16="http://schemas.microsoft.com/office/drawing/2014/main" id="{406B1DC8-596E-20AF-E5DA-E3129FF55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494" y="2000558"/>
            <a:ext cx="4775200" cy="10541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Freccia destra 4">
            <a:extLst>
              <a:ext uri="{FF2B5EF4-FFF2-40B4-BE49-F238E27FC236}">
                <a16:creationId xmlns:a16="http://schemas.microsoft.com/office/drawing/2014/main" id="{E4E17B38-1EC5-D59F-02D3-5BFFBAB1E0A1}"/>
              </a:ext>
            </a:extLst>
          </p:cNvPr>
          <p:cNvSpPr/>
          <p:nvPr/>
        </p:nvSpPr>
        <p:spPr>
          <a:xfrm>
            <a:off x="5575300" y="2286000"/>
            <a:ext cx="1003300" cy="287327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5994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2/4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92146AD-11A3-34CE-694D-ADFEA16197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030" y="1628735"/>
            <a:ext cx="9807632" cy="4130794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A88A734D-1006-7A9E-A5E6-1A578D600A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7513" y="4460669"/>
            <a:ext cx="19558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002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0" y="203706"/>
            <a:ext cx="3461822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POP </a:t>
            </a:r>
            <a:r>
              <a:rPr lang="it-IT" sz="3600" dirty="0" err="1"/>
              <a:t>FreeFrameList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EE6E5DD0-2A74-E984-BF97-34F46728C39A}"/>
              </a:ext>
            </a:extLst>
          </p:cNvPr>
          <p:cNvSpPr txBox="1"/>
          <p:nvPr/>
        </p:nvSpPr>
        <p:spPr>
          <a:xfrm>
            <a:off x="355429" y="1625095"/>
            <a:ext cx="112942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it-IT" sz="2400" dirty="0"/>
              <a:t>New frame address </a:t>
            </a:r>
            <a:r>
              <a:rPr lang="it-IT" sz="2400" dirty="0" err="1"/>
              <a:t>should</a:t>
            </a:r>
            <a:r>
              <a:rPr lang="it-IT" sz="2400" dirty="0"/>
              <a:t> be </a:t>
            </a:r>
            <a:r>
              <a:rPr lang="it-IT" sz="2400" dirty="0" err="1"/>
              <a:t>popped</a:t>
            </a:r>
            <a:r>
              <a:rPr lang="it-IT" sz="2400" dirty="0"/>
              <a:t> in case of a page fault</a:t>
            </a:r>
          </a:p>
          <a:p>
            <a:pPr marL="342900" indent="-342900">
              <a:buFontTx/>
              <a:buChar char="-"/>
            </a:pPr>
            <a:endParaRPr lang="it-IT" sz="2400" dirty="0"/>
          </a:p>
          <a:p>
            <a:pPr marL="342900" indent="-342900">
              <a:buFontTx/>
              <a:buChar char="-"/>
            </a:pPr>
            <a:r>
              <a:rPr lang="it-IT" sz="2400" dirty="0" err="1"/>
              <a:t>What</a:t>
            </a:r>
            <a:r>
              <a:rPr lang="it-IT" sz="2400" dirty="0"/>
              <a:t> if the free frame list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empty</a:t>
            </a:r>
            <a:r>
              <a:rPr lang="it-IT" sz="2400" dirty="0"/>
              <a:t>?</a:t>
            </a:r>
          </a:p>
          <a:p>
            <a:pPr marL="800100" lvl="1" indent="-342900">
              <a:buFontTx/>
              <a:buChar char="-"/>
            </a:pPr>
            <a:r>
              <a:rPr lang="it-IT" sz="2400" dirty="0" err="1"/>
              <a:t>Need</a:t>
            </a:r>
            <a:r>
              <a:rPr lang="it-IT" sz="2400" dirty="0"/>
              <a:t> to check </a:t>
            </a:r>
            <a:r>
              <a:rPr lang="it-IT" sz="2400" dirty="0" err="1"/>
              <a:t>this</a:t>
            </a:r>
            <a:r>
              <a:rPr lang="it-IT" sz="2400" dirty="0"/>
              <a:t> case and decide </a:t>
            </a:r>
            <a:r>
              <a:rPr lang="it-IT" sz="2400" dirty="0" err="1"/>
              <a:t>how</a:t>
            </a:r>
            <a:r>
              <a:rPr lang="it-IT" sz="2400" dirty="0"/>
              <a:t> to go on</a:t>
            </a:r>
          </a:p>
          <a:p>
            <a:pPr marL="1257300" lvl="2" indent="-342900">
              <a:buFontTx/>
              <a:buChar char="-"/>
            </a:pPr>
            <a:r>
              <a:rPr lang="it-IT" sz="2400" dirty="0"/>
              <a:t>Return </a:t>
            </a:r>
            <a:r>
              <a:rPr lang="it-IT" sz="2400" dirty="0" err="1"/>
              <a:t>value</a:t>
            </a:r>
            <a:r>
              <a:rPr lang="it-IT" sz="2400" dirty="0"/>
              <a:t> from POP </a:t>
            </a:r>
            <a:r>
              <a:rPr lang="it-IT" sz="2400" dirty="0" err="1"/>
              <a:t>function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used</a:t>
            </a:r>
            <a:r>
              <a:rPr lang="it-IT" sz="2400" dirty="0"/>
              <a:t>: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it-IT" sz="2400" dirty="0" err="1"/>
              <a:t>Different</a:t>
            </a:r>
            <a:r>
              <a:rPr lang="it-IT" sz="2400" dirty="0"/>
              <a:t> from </a:t>
            </a:r>
            <a:r>
              <a:rPr lang="it-IT" sz="2400" i="1" dirty="0"/>
              <a:t>NULL</a:t>
            </a:r>
            <a:r>
              <a:rPr lang="it-IT" sz="2400" dirty="0"/>
              <a:t> = frame address </a:t>
            </a:r>
            <a:r>
              <a:rPr lang="it-IT" sz="2400" dirty="0" err="1"/>
              <a:t>available</a:t>
            </a:r>
            <a:endParaRPr lang="it-IT" sz="2400" dirty="0"/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it-IT" sz="2400" dirty="0" err="1"/>
              <a:t>Equal</a:t>
            </a:r>
            <a:r>
              <a:rPr lang="it-IT" sz="2400" dirty="0"/>
              <a:t> to </a:t>
            </a:r>
            <a:r>
              <a:rPr lang="it-IT" sz="2400" i="1" dirty="0"/>
              <a:t>NULL</a:t>
            </a:r>
            <a:r>
              <a:rPr lang="it-IT" sz="2400" dirty="0"/>
              <a:t> = free frame list </a:t>
            </a:r>
            <a:r>
              <a:rPr lang="it-IT" sz="2400" dirty="0" err="1"/>
              <a:t>empty</a:t>
            </a:r>
            <a:r>
              <a:rPr lang="it-IT" sz="2400" dirty="0"/>
              <a:t> (page </a:t>
            </a:r>
            <a:r>
              <a:rPr lang="it-IT" sz="2400" dirty="0" err="1"/>
              <a:t>replacement</a:t>
            </a:r>
            <a:r>
              <a:rPr lang="it-IT" sz="2400" dirty="0"/>
              <a:t>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7E1CC20-3E54-B568-4E20-72E2747F0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443" y="4764486"/>
            <a:ext cx="5287113" cy="1571844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3016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4016" y="262509"/>
            <a:ext cx="2042555" cy="1018609"/>
          </a:xfrm>
        </p:spPr>
        <p:txBody>
          <a:bodyPr>
            <a:normAutofit fontScale="90000"/>
          </a:bodyPr>
          <a:lstStyle/>
          <a:p>
            <a:r>
              <a:rPr lang="it-IT" sz="3600" dirty="0" err="1"/>
              <a:t>Contents</a:t>
            </a:r>
            <a:br>
              <a:rPr lang="it-IT" sz="4400" dirty="0"/>
            </a:br>
            <a:endParaRPr lang="it-IT" dirty="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6ECD4A21-C872-1CCE-ECFF-B4149CB7F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429" y="1435511"/>
            <a:ext cx="11374455" cy="482763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it-IT" dirty="0"/>
              <a:t>Flow chart </a:t>
            </a:r>
            <a:r>
              <a:rPr lang="it-IT" dirty="0" err="1"/>
              <a:t>Algorithms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Memory management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 err="1"/>
              <a:t>Initialization</a:t>
            </a:r>
            <a:endParaRPr lang="it-IT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 err="1"/>
              <a:t>Allocation</a:t>
            </a:r>
            <a:endParaRPr lang="it-IT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/>
              <a:t>De-</a:t>
            </a:r>
            <a:r>
              <a:rPr lang="it-IT" dirty="0" err="1"/>
              <a:t>allocation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Swap management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VM fault</a:t>
            </a:r>
          </a:p>
          <a:p>
            <a:pPr>
              <a:buFont typeface="Wingdings" pitchFamily="2" charset="2"/>
              <a:buChar char="q"/>
            </a:pPr>
            <a:r>
              <a:rPr lang="it-IT" dirty="0"/>
              <a:t>Data </a:t>
            </a:r>
            <a:r>
              <a:rPr lang="it-IT" dirty="0" err="1"/>
              <a:t>structures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Frame </a:t>
            </a:r>
            <a:r>
              <a:rPr lang="it-IT" dirty="0" err="1"/>
              <a:t>Allocator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/>
              <a:t>Allocation</a:t>
            </a:r>
            <a:r>
              <a:rPr lang="it-IT" dirty="0"/>
              <a:t> Size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Page Table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Entry </a:t>
            </a:r>
            <a:r>
              <a:rPr lang="it-IT" dirty="0" err="1"/>
              <a:t>Valid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Free Frame List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Swap File</a:t>
            </a:r>
          </a:p>
          <a:p>
            <a:pPr>
              <a:buFont typeface="Wingdings" pitchFamily="2" charset="2"/>
              <a:buChar char="q"/>
            </a:pPr>
            <a:r>
              <a:rPr lang="it-IT" dirty="0"/>
              <a:t>Test</a:t>
            </a:r>
          </a:p>
          <a:p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193895"/>
            <a:ext cx="2292768" cy="108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136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3/4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73C62F4-9A61-E1AA-B7CD-F71B3DAE0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251" y="1625095"/>
            <a:ext cx="9413175" cy="488149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1703B82-76E7-F6E7-93AA-7FA08FDA5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4242" y="2267279"/>
            <a:ext cx="1363353" cy="61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089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Swap OUT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CD52111A-E75B-490C-8B98-DD8EA559B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423" y="992519"/>
            <a:ext cx="5090959" cy="586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06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1647" y="207220"/>
            <a:ext cx="2292768" cy="70718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Swap out</a:t>
            </a:r>
            <a:br>
              <a:rPr lang="it-IT" sz="4400" dirty="0"/>
            </a:br>
            <a:endParaRPr lang="it-IT" dirty="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74EDC08A-9BEB-ACC7-EA73-C9DDC0CA6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147" y="1621580"/>
            <a:ext cx="8267296" cy="386481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2"/>
                </a:solidFill>
              </a:rPr>
              <a:t>Swap_alloc</a:t>
            </a:r>
            <a:r>
              <a:rPr lang="it-IT" dirty="0"/>
              <a:t>(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vaddr_t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vaddr</a:t>
            </a:r>
            <a:r>
              <a:rPr lang="it-IT" dirty="0"/>
              <a:t>)</a:t>
            </a:r>
          </a:p>
          <a:p>
            <a:pPr lvl="1"/>
            <a:r>
              <a:rPr lang="it-IT" dirty="0" err="1"/>
              <a:t>Search</a:t>
            </a:r>
            <a:r>
              <a:rPr lang="it-IT" dirty="0"/>
              <a:t> 0 in bit </a:t>
            </a:r>
            <a:r>
              <a:rPr lang="it-IT" dirty="0" err="1"/>
              <a:t>map</a:t>
            </a:r>
            <a:r>
              <a:rPr lang="it-IT" dirty="0"/>
              <a:t> </a:t>
            </a:r>
            <a:r>
              <a:rPr lang="it-IT" dirty="0" err="1"/>
              <a:t>structure</a:t>
            </a:r>
            <a:r>
              <a:rPr lang="it-IT" dirty="0"/>
              <a:t> and sets </a:t>
            </a:r>
            <a:r>
              <a:rPr lang="it-IT" dirty="0" err="1"/>
              <a:t>it</a:t>
            </a:r>
            <a:r>
              <a:rPr lang="it-IT" dirty="0"/>
              <a:t> to 1</a:t>
            </a:r>
          </a:p>
          <a:p>
            <a:pPr lvl="1"/>
            <a:r>
              <a:rPr lang="it-IT" dirty="0"/>
              <a:t>Offset </a:t>
            </a:r>
            <a:r>
              <a:rPr lang="it-IT" dirty="0" err="1"/>
              <a:t>computation</a:t>
            </a:r>
            <a:r>
              <a:rPr lang="it-IT" dirty="0"/>
              <a:t> (index*PAGE SIZE)</a:t>
            </a:r>
          </a:p>
          <a:p>
            <a:pPr lvl="1"/>
            <a:r>
              <a:rPr lang="it-IT" dirty="0"/>
              <a:t>Updates </a:t>
            </a:r>
            <a:r>
              <a:rPr lang="it-IT" dirty="0" err="1"/>
              <a:t>swappage_trace</a:t>
            </a:r>
            <a:r>
              <a:rPr lang="it-IT" dirty="0"/>
              <a:t>() (offset and </a:t>
            </a:r>
            <a:r>
              <a:rPr lang="it-IT" dirty="0" err="1"/>
              <a:t>physical</a:t>
            </a:r>
            <a:r>
              <a:rPr lang="it-IT" dirty="0"/>
              <a:t> </a:t>
            </a:r>
            <a:r>
              <a:rPr lang="it-IT" dirty="0" err="1"/>
              <a:t>addrres</a:t>
            </a:r>
            <a:r>
              <a:rPr lang="it-IT" dirty="0"/>
              <a:t>)</a:t>
            </a:r>
          </a:p>
          <a:p>
            <a:pPr marL="0" indent="0">
              <a:buNone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/>
              <a:t>Swap_pageout</a:t>
            </a:r>
            <a:r>
              <a:rPr lang="it-IT" dirty="0"/>
              <a:t>(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vaddr_t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vaddr</a:t>
            </a:r>
            <a:r>
              <a:rPr lang="it-IT" dirty="0"/>
              <a:t>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off_t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swapaddr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Calls </a:t>
            </a:r>
            <a:r>
              <a:rPr lang="it-IT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swap_io</a:t>
            </a:r>
            <a:r>
              <a:rPr lang="it-IT" dirty="0"/>
              <a:t>(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vaddr_t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vaddr</a:t>
            </a:r>
            <a:r>
              <a:rPr lang="it-IT" dirty="0"/>
              <a:t>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off_t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swapaddr</a:t>
            </a:r>
            <a:r>
              <a:rPr lang="it-IT" dirty="0"/>
              <a:t>) </a:t>
            </a:r>
            <a:r>
              <a:rPr lang="it-IT" dirty="0" err="1"/>
              <a:t>function</a:t>
            </a:r>
            <a:endParaRPr lang="it-IT" dirty="0"/>
          </a:p>
          <a:p>
            <a:pPr lvl="2"/>
            <a:r>
              <a:rPr lang="it-IT" dirty="0" err="1"/>
              <a:t>Allocates</a:t>
            </a:r>
            <a:r>
              <a:rPr lang="it-IT" dirty="0"/>
              <a:t> pages in </a:t>
            </a:r>
            <a:r>
              <a:rPr lang="it-IT" dirty="0" err="1"/>
              <a:t>SwapFile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023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3/4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73C62F4-9A61-E1AA-B7CD-F71B3DAE0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251" y="1625095"/>
            <a:ext cx="9413175" cy="488149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BE8C1D4-BF56-6116-20C9-872E45406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5950" y="2927350"/>
            <a:ext cx="1924050" cy="80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040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7100" y="203706"/>
            <a:ext cx="3233222" cy="1446550"/>
          </a:xfrm>
        </p:spPr>
        <p:txBody>
          <a:bodyPr>
            <a:normAutofit fontScale="90000"/>
          </a:bodyPr>
          <a:lstStyle/>
          <a:p>
            <a:r>
              <a:rPr lang="it-IT" sz="3600" dirty="0" err="1"/>
              <a:t>Entry_valid</a:t>
            </a:r>
            <a:r>
              <a:rPr lang="it-IT" sz="3600" dirty="0"/>
              <a:t> update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8435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3/4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73C62F4-9A61-E1AA-B7CD-F71B3DAE0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251" y="1625095"/>
            <a:ext cx="9413175" cy="488149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B504876-BD3F-D8B4-2102-FBB0FC702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6400" y="3429000"/>
            <a:ext cx="1641054" cy="90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5405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RR </a:t>
            </a:r>
            <a:r>
              <a:rPr lang="it-IT" sz="3600" dirty="0" err="1"/>
              <a:t>Algorithm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65B32246-F95A-961D-115C-EB45C7FFC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1892" y="2877262"/>
            <a:ext cx="4292600" cy="23368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60EA184D-F030-6E36-F877-E25AB0DA5423}"/>
              </a:ext>
            </a:extLst>
          </p:cNvPr>
          <p:cNvSpPr txBox="1"/>
          <p:nvPr/>
        </p:nvSpPr>
        <p:spPr>
          <a:xfrm>
            <a:off x="1256577" y="1664999"/>
            <a:ext cx="11294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First IN First OUT </a:t>
            </a:r>
            <a:r>
              <a:rPr lang="it-IT" sz="2400" dirty="0" err="1"/>
              <a:t>Algorithm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44200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3/4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73C62F4-9A61-E1AA-B7CD-F71B3DAE0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251" y="1625095"/>
            <a:ext cx="9413175" cy="488149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798B2524-7FE5-6186-BC7C-492EC7174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3773" y="3963348"/>
            <a:ext cx="1724454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8807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Entry Load TLB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8277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3/4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73C62F4-9A61-E1AA-B7CD-F71B3DAE0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251" y="1625095"/>
            <a:ext cx="9413175" cy="488149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3340FA7-FA23-AC35-F7C5-4A68605AAE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056" y="5627833"/>
            <a:ext cx="1429260" cy="69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667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8A61F44F-3CB8-D9EB-299F-C6B06E70D5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32" b="102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">
            <a:extLst>
              <a:ext uri="{FF2B5EF4-FFF2-40B4-BE49-F238E27FC236}">
                <a16:creationId xmlns:a16="http://schemas.microsoft.com/office/drawing/2014/main" id="{86E439A5-A7E3-5047-A686-06C27A818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17506"/>
            <a:ext cx="10549940" cy="2374362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3A201D0-B6FB-E59C-0273-F57022A3C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4162776"/>
            <a:ext cx="9316409" cy="14538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Flow Chart Algorithms</a:t>
            </a:r>
          </a:p>
        </p:txBody>
      </p:sp>
    </p:spTree>
    <p:extLst>
      <p:ext uri="{BB962C8B-B14F-4D97-AF65-F5344CB8AC3E}">
        <p14:creationId xmlns:p14="http://schemas.microsoft.com/office/powerpoint/2010/main" val="3676709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0418" y="203706"/>
            <a:ext cx="3659904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Load frame from ELF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BBE9F0EC-9394-AB82-A228-7006D720B050}"/>
              </a:ext>
            </a:extLst>
          </p:cNvPr>
          <p:cNvSpPr txBox="1">
            <a:spLocks/>
          </p:cNvSpPr>
          <p:nvPr/>
        </p:nvSpPr>
        <p:spPr>
          <a:xfrm>
            <a:off x="470147" y="1621580"/>
            <a:ext cx="8267296" cy="3864811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2"/>
                </a:solidFill>
              </a:rPr>
              <a:t>Load_elf</a:t>
            </a:r>
            <a:r>
              <a:rPr lang="it-IT" dirty="0">
                <a:solidFill>
                  <a:schemeClr val="tx2"/>
                </a:solidFill>
              </a:rPr>
              <a:t>(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struct</a:t>
            </a:r>
            <a:r>
              <a:rPr lang="it-IT" dirty="0">
                <a:solidFill>
                  <a:schemeClr val="tx2"/>
                </a:solidFill>
              </a:rPr>
              <a:t> </a:t>
            </a:r>
            <a:r>
              <a:rPr lang="it-IT" dirty="0" err="1">
                <a:solidFill>
                  <a:schemeClr val="tx2"/>
                </a:solidFill>
              </a:rPr>
              <a:t>vnode</a:t>
            </a:r>
            <a:r>
              <a:rPr lang="it-IT" dirty="0">
                <a:solidFill>
                  <a:schemeClr val="tx2"/>
                </a:solidFill>
              </a:rPr>
              <a:t> *v,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vaddr_t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>
                <a:solidFill>
                  <a:schemeClr val="tx2"/>
                </a:solidFill>
              </a:rPr>
              <a:t>*</a:t>
            </a:r>
            <a:r>
              <a:rPr lang="it-IT" dirty="0" err="1">
                <a:solidFill>
                  <a:schemeClr val="tx2"/>
                </a:solidFill>
              </a:rPr>
              <a:t>entrypoint</a:t>
            </a:r>
            <a:r>
              <a:rPr lang="it-IT" dirty="0">
                <a:solidFill>
                  <a:schemeClr val="tx2"/>
                </a:solidFill>
              </a:rPr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it-IT" dirty="0" err="1"/>
              <a:t>Reads</a:t>
            </a:r>
            <a:r>
              <a:rPr lang="it-IT" dirty="0"/>
              <a:t> </a:t>
            </a:r>
            <a:r>
              <a:rPr lang="it-IT" dirty="0" err="1"/>
              <a:t>informations</a:t>
            </a:r>
            <a:r>
              <a:rPr lang="it-IT" dirty="0"/>
              <a:t> from ELF FILE </a:t>
            </a:r>
          </a:p>
          <a:p>
            <a:pPr lvl="1">
              <a:buFont typeface="Wingdings" pitchFamily="2" charset="2"/>
              <a:buChar char="Ø"/>
            </a:pPr>
            <a:r>
              <a:rPr lang="it-IT" dirty="0"/>
              <a:t>Calls </a:t>
            </a:r>
            <a:r>
              <a:rPr lang="it-IT" dirty="0" err="1"/>
              <a:t>ad_define_region</a:t>
            </a:r>
            <a:r>
              <a:rPr lang="it-IT" dirty="0"/>
              <a:t>() </a:t>
            </a:r>
            <a:r>
              <a:rPr lang="it-IT" dirty="0" err="1"/>
              <a:t>function</a:t>
            </a:r>
            <a:endParaRPr lang="it-IT" dirty="0"/>
          </a:p>
          <a:p>
            <a:pPr lvl="1">
              <a:buFont typeface="Wingdings" pitchFamily="2" charset="2"/>
              <a:buChar char="Ø"/>
            </a:pPr>
            <a:r>
              <a:rPr lang="it-IT" dirty="0" err="1"/>
              <a:t>Returns</a:t>
            </a:r>
            <a:r>
              <a:rPr lang="it-IT" dirty="0"/>
              <a:t> </a:t>
            </a:r>
            <a:r>
              <a:rPr lang="it-IT" dirty="0" err="1"/>
              <a:t>entrypoint</a:t>
            </a:r>
            <a:endParaRPr lang="it-IT" dirty="0"/>
          </a:p>
          <a:p>
            <a:pPr marL="0" indent="0">
              <a:buNone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2"/>
                </a:solidFill>
              </a:rPr>
              <a:t>Load_page_fromELF</a:t>
            </a:r>
            <a:r>
              <a:rPr lang="it-IT" dirty="0"/>
              <a:t>(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int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/>
              <a:t>offset,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vaddr_t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vaddr</a:t>
            </a:r>
            <a:r>
              <a:rPr lang="it-IT" dirty="0"/>
              <a:t>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size_t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memsize</a:t>
            </a:r>
            <a:r>
              <a:rPr lang="it-IT" dirty="0"/>
              <a:t>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size_t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filesize</a:t>
            </a:r>
            <a:r>
              <a:rPr lang="it-IT" dirty="0"/>
              <a:t>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int</a:t>
            </a:r>
            <a:r>
              <a:rPr lang="it-IT" dirty="0"/>
              <a:t> </a:t>
            </a:r>
            <a:r>
              <a:rPr lang="it-IT" dirty="0" err="1"/>
              <a:t>is_executable</a:t>
            </a:r>
            <a:r>
              <a:rPr lang="it-IT" dirty="0"/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it-IT" dirty="0" err="1"/>
              <a:t>Chech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filesize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grather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memsize</a:t>
            </a:r>
            <a:endParaRPr lang="it-IT" dirty="0"/>
          </a:p>
          <a:p>
            <a:pPr lvl="1">
              <a:buFont typeface="Wingdings" pitchFamily="2" charset="2"/>
              <a:buChar char="Ø"/>
            </a:pPr>
            <a:r>
              <a:rPr lang="it-IT" dirty="0"/>
              <a:t>Set </a:t>
            </a:r>
            <a:r>
              <a:rPr lang="it-IT" dirty="0" err="1"/>
              <a:t>filesize</a:t>
            </a:r>
            <a:r>
              <a:rPr lang="it-IT" dirty="0"/>
              <a:t> </a:t>
            </a:r>
            <a:r>
              <a:rPr lang="it-IT" dirty="0" err="1"/>
              <a:t>value</a:t>
            </a:r>
            <a:endParaRPr lang="it-IT" dirty="0"/>
          </a:p>
          <a:p>
            <a:pPr lvl="1">
              <a:buFont typeface="Wingdings" pitchFamily="2" charset="2"/>
              <a:buChar char="Ø"/>
            </a:pPr>
            <a:r>
              <a:rPr lang="it-IT" dirty="0"/>
              <a:t>Writing </a:t>
            </a:r>
            <a:r>
              <a:rPr lang="it-IT" dirty="0" err="1"/>
              <a:t>memory</a:t>
            </a: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67685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3/4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73C62F4-9A61-E1AA-B7CD-F71B3DAE0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251" y="1625095"/>
            <a:ext cx="9413175" cy="488149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2D4A5EA6-3100-B00D-221E-B65B14126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1483" y="5664595"/>
            <a:ext cx="1224159" cy="91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777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2555" y="203706"/>
            <a:ext cx="3277767" cy="1446550"/>
          </a:xfrm>
        </p:spPr>
        <p:txBody>
          <a:bodyPr>
            <a:normAutofit/>
          </a:bodyPr>
          <a:lstStyle/>
          <a:p>
            <a:r>
              <a:rPr lang="it-IT" sz="3600" dirty="0"/>
              <a:t>Swap IN 1/2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7FB349B6-AEB3-82D2-5579-DE9904BBE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572" y="1287039"/>
            <a:ext cx="4161651" cy="508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322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2555" y="203706"/>
            <a:ext cx="3277767" cy="1446550"/>
          </a:xfrm>
        </p:spPr>
        <p:txBody>
          <a:bodyPr>
            <a:normAutofit/>
          </a:bodyPr>
          <a:lstStyle/>
          <a:p>
            <a:r>
              <a:rPr lang="it-IT" sz="3600" dirty="0"/>
              <a:t>Swap IN 2/2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4" name="Segnaposto contenuto 1">
            <a:extLst>
              <a:ext uri="{FF2B5EF4-FFF2-40B4-BE49-F238E27FC236}">
                <a16:creationId xmlns:a16="http://schemas.microsoft.com/office/drawing/2014/main" id="{EE5093D1-1437-8E8E-DEB0-6D7CAA3FB0A9}"/>
              </a:ext>
            </a:extLst>
          </p:cNvPr>
          <p:cNvSpPr txBox="1">
            <a:spLocks/>
          </p:cNvSpPr>
          <p:nvPr/>
        </p:nvSpPr>
        <p:spPr>
          <a:xfrm>
            <a:off x="470147" y="1621580"/>
            <a:ext cx="7653436" cy="45274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2"/>
                </a:solidFill>
              </a:rPr>
              <a:t>Search_swapped_frame</a:t>
            </a:r>
            <a:r>
              <a:rPr lang="it-IT" dirty="0">
                <a:solidFill>
                  <a:schemeClr val="tx2"/>
                </a:solidFill>
              </a:rPr>
              <a:t>(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vaddr_t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vaddr</a:t>
            </a:r>
            <a:r>
              <a:rPr lang="it-IT" dirty="0">
                <a:solidFill>
                  <a:schemeClr val="tx2"/>
                </a:solidFill>
              </a:rPr>
              <a:t>)</a:t>
            </a:r>
          </a:p>
          <a:p>
            <a:pPr marL="0" indent="0">
              <a:buNone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2"/>
                </a:solidFill>
              </a:rPr>
              <a:t>Swappage_IN</a:t>
            </a:r>
            <a:r>
              <a:rPr lang="it-IT" dirty="0">
                <a:solidFill>
                  <a:schemeClr val="tx2"/>
                </a:solidFill>
              </a:rPr>
              <a:t>(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vaddr_t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vaddr</a:t>
            </a:r>
            <a:r>
              <a:rPr lang="it-IT" dirty="0"/>
              <a:t>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off_t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swapaddr</a:t>
            </a:r>
            <a:r>
              <a:rPr lang="it-IT" dirty="0">
                <a:solidFill>
                  <a:schemeClr val="tx2"/>
                </a:solidFill>
              </a:rPr>
              <a:t>)</a:t>
            </a: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6DBC7D7-B0E0-AEC9-A93E-B31BFE13B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0" y="5206494"/>
            <a:ext cx="4102100" cy="1447800"/>
          </a:xfrm>
          <a:prstGeom prst="rect">
            <a:avLst/>
          </a:prstGeom>
        </p:spPr>
      </p:pic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3C0DFADA-6DBF-1E09-5C4D-930515C6A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3900" y="2274110"/>
            <a:ext cx="7772400" cy="222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5662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3/4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73C62F4-9A61-E1AA-B7CD-F71B3DAE0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251" y="1625095"/>
            <a:ext cx="9413175" cy="488149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5AE0250-58A9-67F7-4E02-377FFF686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4006" y="5549023"/>
            <a:ext cx="1845481" cy="78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186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0418" y="203706"/>
            <a:ext cx="3659904" cy="1446550"/>
          </a:xfrm>
        </p:spPr>
        <p:txBody>
          <a:bodyPr>
            <a:normAutofit fontScale="90000"/>
          </a:bodyPr>
          <a:lstStyle/>
          <a:p>
            <a:r>
              <a:rPr lang="it-IT" sz="3600" dirty="0" err="1"/>
              <a:t>Clean</a:t>
            </a:r>
            <a:r>
              <a:rPr lang="it-IT" sz="3600" dirty="0"/>
              <a:t> Memory frame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1428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4/4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059075DD-F2AB-26EA-5048-B1F195E2A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941" y="2028733"/>
            <a:ext cx="9800218" cy="4170184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10C679AB-32F7-479A-9391-B4CA94B85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2709" y="3713775"/>
            <a:ext cx="16510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8667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Swap In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2" name="Immagine 1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CEBCE793-29F6-003E-6004-0779A8B15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572" y="1287039"/>
            <a:ext cx="4161651" cy="508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592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8A61F44F-3CB8-D9EB-299F-C6B06E70D5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32" b="102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">
            <a:extLst>
              <a:ext uri="{FF2B5EF4-FFF2-40B4-BE49-F238E27FC236}">
                <a16:creationId xmlns:a16="http://schemas.microsoft.com/office/drawing/2014/main" id="{86E439A5-A7E3-5047-A686-06C27A818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17506"/>
            <a:ext cx="10549940" cy="2374362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3A201D0-B6FB-E59C-0273-F57022A3C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4162776"/>
            <a:ext cx="9316409" cy="14538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06192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1829" y="271295"/>
            <a:ext cx="5861303" cy="710691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Frame </a:t>
            </a:r>
            <a:r>
              <a:rPr lang="it-IT" sz="3600" dirty="0" err="1"/>
              <a:t>Allocator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387623"/>
            <a:ext cx="1129426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FRAME ALLOCATOR </a:t>
            </a:r>
            <a:r>
              <a:rPr lang="it-IT" sz="2400" dirty="0">
                <a:highlight>
                  <a:srgbClr val="FF0000"/>
                </a:highlight>
              </a:rPr>
              <a:t>(MODIFICARE)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Performs</a:t>
            </a:r>
            <a:r>
              <a:rPr lang="it-IT" dirty="0"/>
              <a:t> page-to-frame </a:t>
            </a:r>
            <a:r>
              <a:rPr lang="it-IT" dirty="0" err="1"/>
              <a:t>translation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Access </a:t>
            </a:r>
            <a:r>
              <a:rPr lang="it-IT" dirty="0" err="1"/>
              <a:t>through</a:t>
            </a:r>
            <a:r>
              <a:rPr lang="it-IT" dirty="0"/>
              <a:t> the page </a:t>
            </a:r>
            <a:r>
              <a:rPr lang="it-IT" dirty="0" err="1"/>
              <a:t>number</a:t>
            </a:r>
            <a:r>
              <a:rPr lang="it-IT" dirty="0"/>
              <a:t>, the </a:t>
            </a:r>
            <a:r>
              <a:rPr lang="it-IT" dirty="0" err="1"/>
              <a:t>content</a:t>
            </a:r>
            <a:r>
              <a:rPr lang="it-IT" dirty="0"/>
              <a:t> </a:t>
            </a:r>
            <a:r>
              <a:rPr lang="it-IT" dirty="0" err="1"/>
              <a:t>accessed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frame </a:t>
            </a:r>
            <a:r>
              <a:rPr lang="it-IT" dirty="0" err="1"/>
              <a:t>number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Used</a:t>
            </a:r>
            <a:r>
              <a:rPr lang="it-IT" dirty="0"/>
              <a:t> in case of TLB fault</a:t>
            </a:r>
          </a:p>
          <a:p>
            <a:endParaRPr lang="it-IT" sz="2400" dirty="0"/>
          </a:p>
          <a:p>
            <a:r>
              <a:rPr lang="it-IT" sz="2400" dirty="0"/>
              <a:t>FRAME ALLOCATOR - IMPLEMENTATION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Realized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pointer to a «</a:t>
            </a:r>
            <a:r>
              <a:rPr lang="it-IT" dirty="0" err="1"/>
              <a:t>paddr_t</a:t>
            </a:r>
            <a:r>
              <a:rPr lang="it-IT" dirty="0"/>
              <a:t>» </a:t>
            </a:r>
            <a:r>
              <a:rPr lang="it-IT" dirty="0" err="1"/>
              <a:t>variable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Page Table </a:t>
            </a:r>
            <a:r>
              <a:rPr lang="it-IT" dirty="0" err="1"/>
              <a:t>length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dynamic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Each</a:t>
            </a:r>
            <a:r>
              <a:rPr lang="it-IT" dirty="0"/>
              <a:t> entry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variable</a:t>
            </a:r>
            <a:r>
              <a:rPr lang="it-IT" dirty="0"/>
              <a:t> of type </a:t>
            </a:r>
            <a:r>
              <a:rPr lang="it-IT" dirty="0" err="1"/>
              <a:t>paddr_t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Access </a:t>
            </a:r>
            <a:r>
              <a:rPr lang="it-IT" dirty="0" err="1"/>
              <a:t>performed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the page </a:t>
            </a:r>
            <a:r>
              <a:rPr lang="it-IT" dirty="0" err="1"/>
              <a:t>number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page table: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b="0" dirty="0">
                <a:effectLst/>
              </a:rPr>
              <a:t> 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pt_create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nentries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 typeface="Tenorite" panose="00000500000000000000" pitchFamily="2" charset="0"/>
              <a:buChar char="­"/>
            </a:pPr>
            <a:r>
              <a:rPr lang="it-IT" b="0" dirty="0" err="1">
                <a:solidFill>
                  <a:srgbClr val="000000"/>
                </a:solidFill>
                <a:effectLst/>
              </a:rPr>
              <a:t>creates</a:t>
            </a:r>
            <a:r>
              <a:rPr lang="it-IT" b="0" dirty="0">
                <a:solidFill>
                  <a:srgbClr val="000000"/>
                </a:solidFill>
                <a:effectLst/>
              </a:rPr>
              <a:t> the page table by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allocating</a:t>
            </a:r>
            <a:r>
              <a:rPr lang="it-IT" b="0" dirty="0">
                <a:solidFill>
                  <a:srgbClr val="000000"/>
                </a:solidFill>
                <a:effectLst/>
              </a:rPr>
              <a:t> «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nentries</a:t>
            </a:r>
            <a:r>
              <a:rPr lang="it-IT" b="0" dirty="0">
                <a:solidFill>
                  <a:srgbClr val="000000"/>
                </a:solidFill>
                <a:effectLst/>
              </a:rPr>
              <a:t>» entries</a:t>
            </a:r>
          </a:p>
          <a:p>
            <a:pPr lvl="2"/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pt_destroy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pt_dest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b="0" dirty="0" err="1">
                <a:solidFill>
                  <a:srgbClr val="000000"/>
                </a:solidFill>
                <a:effectLst/>
              </a:rPr>
              <a:t>destroys</a:t>
            </a:r>
            <a:r>
              <a:rPr lang="it-IT" b="0" dirty="0">
                <a:solidFill>
                  <a:srgbClr val="000000"/>
                </a:solidFill>
                <a:effectLst/>
              </a:rPr>
              <a:t> the page table «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pt_dest</a:t>
            </a:r>
            <a:r>
              <a:rPr lang="it-IT" dirty="0">
                <a:solidFill>
                  <a:srgbClr val="000000"/>
                </a:solidFill>
              </a:rPr>
              <a:t>»</a:t>
            </a:r>
            <a:r>
              <a:rPr lang="it-IT" b="0" dirty="0">
                <a:solidFill>
                  <a:srgbClr val="000000"/>
                </a:solidFill>
                <a:effectLst/>
              </a:rPr>
              <a:t> by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freeing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resources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allocated</a:t>
            </a: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89942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3813"/>
            <a:ext cx="5740571" cy="1251468"/>
          </a:xfrm>
        </p:spPr>
        <p:txBody>
          <a:bodyPr>
            <a:normAutofit fontScale="90000"/>
          </a:bodyPr>
          <a:lstStyle/>
          <a:p>
            <a:r>
              <a:rPr lang="it-IT" sz="3200" dirty="0"/>
              <a:t>Memory management - </a:t>
            </a:r>
            <a:r>
              <a:rPr lang="it-IT" sz="3200" dirty="0" err="1"/>
              <a:t>Initialization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52BFB55-9D82-F517-FB4B-4FA036162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30" y="1997733"/>
            <a:ext cx="11481141" cy="303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767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1295"/>
            <a:ext cx="5647132" cy="710691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</a:t>
            </a:r>
            <a:r>
              <a:rPr lang="it-IT" sz="3600" dirty="0" err="1"/>
              <a:t>Allocation</a:t>
            </a:r>
            <a:r>
              <a:rPr lang="it-IT" sz="3600" dirty="0"/>
              <a:t> Size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387623"/>
            <a:ext cx="1129426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ALLOCATION SIZE </a:t>
            </a:r>
            <a:r>
              <a:rPr lang="it-IT" sz="2400" dirty="0">
                <a:highlight>
                  <a:srgbClr val="FF0000"/>
                </a:highlight>
              </a:rPr>
              <a:t>(MODIFICARE)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Performs</a:t>
            </a:r>
            <a:r>
              <a:rPr lang="it-IT" dirty="0"/>
              <a:t> page-to-frame </a:t>
            </a:r>
            <a:r>
              <a:rPr lang="it-IT" dirty="0" err="1"/>
              <a:t>translation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Access </a:t>
            </a:r>
            <a:r>
              <a:rPr lang="it-IT" dirty="0" err="1"/>
              <a:t>through</a:t>
            </a:r>
            <a:r>
              <a:rPr lang="it-IT" dirty="0"/>
              <a:t> the page </a:t>
            </a:r>
            <a:r>
              <a:rPr lang="it-IT" dirty="0" err="1"/>
              <a:t>number</a:t>
            </a:r>
            <a:r>
              <a:rPr lang="it-IT" dirty="0"/>
              <a:t>, the </a:t>
            </a:r>
            <a:r>
              <a:rPr lang="it-IT" dirty="0" err="1"/>
              <a:t>content</a:t>
            </a:r>
            <a:r>
              <a:rPr lang="it-IT" dirty="0"/>
              <a:t> </a:t>
            </a:r>
            <a:r>
              <a:rPr lang="it-IT" dirty="0" err="1"/>
              <a:t>accessed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frame </a:t>
            </a:r>
            <a:r>
              <a:rPr lang="it-IT" dirty="0" err="1"/>
              <a:t>number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Used</a:t>
            </a:r>
            <a:r>
              <a:rPr lang="it-IT" dirty="0"/>
              <a:t> in case of TLB fault</a:t>
            </a:r>
          </a:p>
          <a:p>
            <a:endParaRPr lang="it-IT" sz="2400" dirty="0"/>
          </a:p>
          <a:p>
            <a:r>
              <a:rPr lang="it-IT" sz="2400" dirty="0"/>
              <a:t>ALLOCATION SIZE - IMPLEMENTATION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Realized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pointer to a «</a:t>
            </a:r>
            <a:r>
              <a:rPr lang="it-IT" dirty="0" err="1"/>
              <a:t>paddr_t</a:t>
            </a:r>
            <a:r>
              <a:rPr lang="it-IT" dirty="0"/>
              <a:t>» </a:t>
            </a:r>
            <a:r>
              <a:rPr lang="it-IT" dirty="0" err="1"/>
              <a:t>variable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Page Table </a:t>
            </a:r>
            <a:r>
              <a:rPr lang="it-IT" dirty="0" err="1"/>
              <a:t>length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dynamic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Each</a:t>
            </a:r>
            <a:r>
              <a:rPr lang="it-IT" dirty="0"/>
              <a:t> entry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variable</a:t>
            </a:r>
            <a:r>
              <a:rPr lang="it-IT" dirty="0"/>
              <a:t> of type </a:t>
            </a:r>
            <a:r>
              <a:rPr lang="it-IT" dirty="0" err="1"/>
              <a:t>paddr_t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Access </a:t>
            </a:r>
            <a:r>
              <a:rPr lang="it-IT" dirty="0" err="1"/>
              <a:t>performed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the page </a:t>
            </a:r>
            <a:r>
              <a:rPr lang="it-IT" dirty="0" err="1"/>
              <a:t>number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page table: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b="0" dirty="0">
                <a:effectLst/>
              </a:rPr>
              <a:t> 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pt_create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nentries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 typeface="Tenorite" panose="00000500000000000000" pitchFamily="2" charset="0"/>
              <a:buChar char="­"/>
            </a:pPr>
            <a:r>
              <a:rPr lang="it-IT" b="0" dirty="0" err="1">
                <a:solidFill>
                  <a:srgbClr val="000000"/>
                </a:solidFill>
                <a:effectLst/>
              </a:rPr>
              <a:t>creates</a:t>
            </a:r>
            <a:r>
              <a:rPr lang="it-IT" b="0" dirty="0">
                <a:solidFill>
                  <a:srgbClr val="000000"/>
                </a:solidFill>
                <a:effectLst/>
              </a:rPr>
              <a:t> the page table by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allocating</a:t>
            </a:r>
            <a:r>
              <a:rPr lang="it-IT" b="0" dirty="0">
                <a:solidFill>
                  <a:srgbClr val="000000"/>
                </a:solidFill>
                <a:effectLst/>
              </a:rPr>
              <a:t> «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nentries</a:t>
            </a:r>
            <a:r>
              <a:rPr lang="it-IT" b="0" dirty="0">
                <a:solidFill>
                  <a:srgbClr val="000000"/>
                </a:solidFill>
                <a:effectLst/>
              </a:rPr>
              <a:t>» entries</a:t>
            </a:r>
          </a:p>
          <a:p>
            <a:pPr lvl="2"/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pt_destroy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pt_dest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b="0" dirty="0" err="1">
                <a:solidFill>
                  <a:srgbClr val="000000"/>
                </a:solidFill>
                <a:effectLst/>
              </a:rPr>
              <a:t>destroys</a:t>
            </a:r>
            <a:r>
              <a:rPr lang="it-IT" b="0" dirty="0">
                <a:solidFill>
                  <a:srgbClr val="000000"/>
                </a:solidFill>
                <a:effectLst/>
              </a:rPr>
              <a:t> the page table «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pt_dest</a:t>
            </a:r>
            <a:r>
              <a:rPr lang="it-IT" dirty="0">
                <a:solidFill>
                  <a:srgbClr val="000000"/>
                </a:solidFill>
              </a:rPr>
              <a:t>»</a:t>
            </a:r>
            <a:r>
              <a:rPr lang="it-IT" b="0" dirty="0">
                <a:solidFill>
                  <a:srgbClr val="000000"/>
                </a:solidFill>
                <a:effectLst/>
              </a:rPr>
              <a:t> by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freeing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resources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allocated</a:t>
            </a: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231098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216" y="203706"/>
            <a:ext cx="5480106" cy="710691"/>
          </a:xfrm>
        </p:spPr>
        <p:txBody>
          <a:bodyPr>
            <a:normAutofit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Page Table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387623"/>
            <a:ext cx="1129426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PAGE TABLE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Performs</a:t>
            </a:r>
            <a:r>
              <a:rPr lang="it-IT" dirty="0"/>
              <a:t> page-to-frame </a:t>
            </a:r>
            <a:r>
              <a:rPr lang="it-IT" dirty="0" err="1"/>
              <a:t>translation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Access </a:t>
            </a:r>
            <a:r>
              <a:rPr lang="it-IT" dirty="0" err="1"/>
              <a:t>through</a:t>
            </a:r>
            <a:r>
              <a:rPr lang="it-IT" dirty="0"/>
              <a:t> the page </a:t>
            </a:r>
            <a:r>
              <a:rPr lang="it-IT" dirty="0" err="1"/>
              <a:t>number</a:t>
            </a:r>
            <a:r>
              <a:rPr lang="it-IT" dirty="0"/>
              <a:t>, the </a:t>
            </a:r>
            <a:r>
              <a:rPr lang="it-IT" dirty="0" err="1"/>
              <a:t>content</a:t>
            </a:r>
            <a:r>
              <a:rPr lang="it-IT" dirty="0"/>
              <a:t> </a:t>
            </a:r>
            <a:r>
              <a:rPr lang="it-IT" dirty="0" err="1"/>
              <a:t>accessed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frame </a:t>
            </a:r>
            <a:r>
              <a:rPr lang="it-IT" dirty="0" err="1"/>
              <a:t>number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Used</a:t>
            </a:r>
            <a:r>
              <a:rPr lang="it-IT" dirty="0"/>
              <a:t> in case of TLB fault</a:t>
            </a:r>
          </a:p>
          <a:p>
            <a:endParaRPr lang="it-IT" sz="2400" dirty="0"/>
          </a:p>
          <a:p>
            <a:r>
              <a:rPr lang="it-IT" sz="2400" dirty="0"/>
              <a:t>PAGE TABLE - IMPLEMENTATION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Realized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pointer to a «</a:t>
            </a:r>
            <a:r>
              <a:rPr lang="it-IT" dirty="0" err="1"/>
              <a:t>paddr_t</a:t>
            </a:r>
            <a:r>
              <a:rPr lang="it-IT" dirty="0"/>
              <a:t>» </a:t>
            </a:r>
            <a:r>
              <a:rPr lang="it-IT" dirty="0" err="1"/>
              <a:t>variable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Page Table </a:t>
            </a:r>
            <a:r>
              <a:rPr lang="it-IT" dirty="0" err="1"/>
              <a:t>length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dynamic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Each</a:t>
            </a:r>
            <a:r>
              <a:rPr lang="it-IT" dirty="0"/>
              <a:t> entry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variable</a:t>
            </a:r>
            <a:r>
              <a:rPr lang="it-IT" dirty="0"/>
              <a:t> of type </a:t>
            </a:r>
            <a:r>
              <a:rPr lang="it-IT" dirty="0" err="1"/>
              <a:t>paddr_t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Access </a:t>
            </a:r>
            <a:r>
              <a:rPr lang="it-IT" dirty="0" err="1"/>
              <a:t>performed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the page </a:t>
            </a:r>
            <a:r>
              <a:rPr lang="it-IT" dirty="0" err="1"/>
              <a:t>number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page table: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b="0" dirty="0">
                <a:effectLst/>
              </a:rPr>
              <a:t> 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pt_create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nentries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 typeface="Tenorite" panose="00000500000000000000" pitchFamily="2" charset="0"/>
              <a:buChar char="­"/>
            </a:pPr>
            <a:r>
              <a:rPr lang="it-IT" b="0" dirty="0" err="1">
                <a:solidFill>
                  <a:srgbClr val="000000"/>
                </a:solidFill>
                <a:effectLst/>
              </a:rPr>
              <a:t>creates</a:t>
            </a:r>
            <a:r>
              <a:rPr lang="it-IT" b="0" dirty="0">
                <a:solidFill>
                  <a:srgbClr val="000000"/>
                </a:solidFill>
                <a:effectLst/>
              </a:rPr>
              <a:t> the page table by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allocating</a:t>
            </a:r>
            <a:r>
              <a:rPr lang="it-IT" b="0" dirty="0">
                <a:solidFill>
                  <a:srgbClr val="000000"/>
                </a:solidFill>
                <a:effectLst/>
              </a:rPr>
              <a:t> «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nentries</a:t>
            </a:r>
            <a:r>
              <a:rPr lang="it-IT" b="0" dirty="0">
                <a:solidFill>
                  <a:srgbClr val="000000"/>
                </a:solidFill>
                <a:effectLst/>
              </a:rPr>
              <a:t>» entries</a:t>
            </a:r>
          </a:p>
          <a:p>
            <a:pPr lvl="2"/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pt_destroy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pt_dest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b="0" dirty="0" err="1">
                <a:solidFill>
                  <a:srgbClr val="000000"/>
                </a:solidFill>
                <a:effectLst/>
              </a:rPr>
              <a:t>destroys</a:t>
            </a:r>
            <a:r>
              <a:rPr lang="it-IT" b="0" dirty="0">
                <a:solidFill>
                  <a:srgbClr val="000000"/>
                </a:solidFill>
                <a:effectLst/>
              </a:rPr>
              <a:t> the page table «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pt_dest</a:t>
            </a:r>
            <a:r>
              <a:rPr lang="it-IT" dirty="0">
                <a:solidFill>
                  <a:srgbClr val="000000"/>
                </a:solidFill>
              </a:rPr>
              <a:t>»</a:t>
            </a:r>
            <a:r>
              <a:rPr lang="it-IT" b="0" dirty="0">
                <a:solidFill>
                  <a:srgbClr val="000000"/>
                </a:solidFill>
                <a:effectLst/>
              </a:rPr>
              <a:t> by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freeing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resources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allocated</a:t>
            </a: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547263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216" y="203706"/>
            <a:ext cx="5480106" cy="710691"/>
          </a:xfrm>
        </p:spPr>
        <p:txBody>
          <a:bodyPr>
            <a:normAutofit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Page Table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387623"/>
            <a:ext cx="1129426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PAGE TABLE - IMPLEMENTATION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page table:</a:t>
            </a:r>
            <a:endParaRPr lang="it-IT" b="0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get_victim_frame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Tx/>
              <a:buChar char="-"/>
            </a:pPr>
            <a:r>
              <a:rPr lang="it-IT" dirty="0" err="1">
                <a:solidFill>
                  <a:srgbClr val="000000"/>
                </a:solidFill>
              </a:rPr>
              <a:t>returns</a:t>
            </a:r>
            <a:r>
              <a:rPr lang="it-IT" dirty="0">
                <a:solidFill>
                  <a:srgbClr val="000000"/>
                </a:solidFill>
              </a:rPr>
              <a:t> the </a:t>
            </a:r>
            <a:r>
              <a:rPr lang="it-IT" dirty="0" err="1">
                <a:solidFill>
                  <a:srgbClr val="000000"/>
                </a:solidFill>
              </a:rPr>
              <a:t>victim</a:t>
            </a:r>
            <a:r>
              <a:rPr lang="it-IT" dirty="0">
                <a:solidFill>
                  <a:srgbClr val="000000"/>
                </a:solidFill>
              </a:rPr>
              <a:t> frame of </a:t>
            </a:r>
            <a:r>
              <a:rPr lang="it-IT" dirty="0" err="1">
                <a:solidFill>
                  <a:srgbClr val="000000"/>
                </a:solidFill>
              </a:rPr>
              <a:t>page_table</a:t>
            </a:r>
            <a:r>
              <a:rPr lang="it-IT" dirty="0">
                <a:solidFill>
                  <a:srgbClr val="000000"/>
                </a:solidFill>
              </a:rPr>
              <a:t> «</a:t>
            </a:r>
            <a:r>
              <a:rPr lang="it-IT" dirty="0" err="1">
                <a:solidFill>
                  <a:srgbClr val="000000"/>
                </a:solidFill>
              </a:rPr>
              <a:t>pt</a:t>
            </a:r>
            <a:r>
              <a:rPr lang="it-IT" dirty="0">
                <a:solidFill>
                  <a:srgbClr val="000000"/>
                </a:solidFill>
              </a:rPr>
              <a:t>», </a:t>
            </a:r>
            <a:r>
              <a:rPr lang="it-IT" dirty="0" err="1">
                <a:solidFill>
                  <a:srgbClr val="000000"/>
                </a:solidFill>
              </a:rPr>
              <a:t>located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at</a:t>
            </a:r>
            <a:r>
              <a:rPr lang="it-IT" dirty="0">
                <a:solidFill>
                  <a:srgbClr val="000000"/>
                </a:solidFill>
              </a:rPr>
              <a:t> the entry «</a:t>
            </a:r>
            <a:r>
              <a:rPr lang="it-IT" dirty="0" err="1">
                <a:solidFill>
                  <a:srgbClr val="000000"/>
                </a:solidFill>
              </a:rPr>
              <a:t>entry_valid</a:t>
            </a:r>
            <a:r>
              <a:rPr lang="it-IT" dirty="0">
                <a:solidFill>
                  <a:srgbClr val="000000"/>
                </a:solidFill>
              </a:rPr>
              <a:t>»</a:t>
            </a:r>
          </a:p>
          <a:p>
            <a:pPr lvl="2"/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fr-FR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get_victim_pt_index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fr-FR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Tx/>
              <a:buChar char="-"/>
            </a:pPr>
            <a:r>
              <a:rPr lang="fr-FR" dirty="0" err="1">
                <a:solidFill>
                  <a:srgbClr val="000000"/>
                </a:solidFill>
              </a:rPr>
              <a:t>returns</a:t>
            </a:r>
            <a:r>
              <a:rPr lang="fr-FR" dirty="0">
                <a:solidFill>
                  <a:srgbClr val="000000"/>
                </a:solidFill>
              </a:rPr>
              <a:t> the </a:t>
            </a:r>
            <a:r>
              <a:rPr lang="fr-FR" dirty="0" err="1">
                <a:solidFill>
                  <a:srgbClr val="000000"/>
                </a:solidFill>
              </a:rPr>
              <a:t>page_table</a:t>
            </a:r>
            <a:r>
              <a:rPr lang="fr-FR" dirty="0">
                <a:solidFill>
                  <a:srgbClr val="000000"/>
                </a:solidFill>
              </a:rPr>
              <a:t> index </a:t>
            </a:r>
            <a:r>
              <a:rPr lang="fr-FR" dirty="0" err="1">
                <a:solidFill>
                  <a:srgbClr val="000000"/>
                </a:solidFill>
              </a:rPr>
              <a:t>specified</a:t>
            </a:r>
            <a:r>
              <a:rPr lang="fr-FR" dirty="0">
                <a:solidFill>
                  <a:srgbClr val="000000"/>
                </a:solidFill>
              </a:rPr>
              <a:t> by «</a:t>
            </a:r>
            <a:r>
              <a:rPr lang="fr-FR" dirty="0" err="1">
                <a:solidFill>
                  <a:srgbClr val="000000"/>
                </a:solidFill>
              </a:rPr>
              <a:t>entry_valid</a:t>
            </a:r>
            <a:r>
              <a:rPr lang="fr-FR" dirty="0">
                <a:solidFill>
                  <a:srgbClr val="000000"/>
                </a:solidFill>
              </a:rPr>
              <a:t>»</a:t>
            </a:r>
          </a:p>
          <a:p>
            <a:pPr lvl="2"/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get_page_number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virtualaddr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Tx/>
              <a:buChar char="-"/>
            </a:pPr>
            <a:r>
              <a:rPr lang="fr-FR" dirty="0" err="1">
                <a:solidFill>
                  <a:srgbClr val="000000"/>
                </a:solidFill>
              </a:rPr>
              <a:t>returns</a:t>
            </a:r>
            <a:r>
              <a:rPr lang="fr-FR" dirty="0">
                <a:solidFill>
                  <a:srgbClr val="000000"/>
                </a:solidFill>
              </a:rPr>
              <a:t> the page </a:t>
            </a:r>
            <a:r>
              <a:rPr lang="fr-FR" dirty="0" err="1">
                <a:solidFill>
                  <a:srgbClr val="000000"/>
                </a:solidFill>
              </a:rPr>
              <a:t>number</a:t>
            </a:r>
            <a:r>
              <a:rPr lang="fr-FR" dirty="0">
                <a:solidFill>
                  <a:srgbClr val="000000"/>
                </a:solidFill>
              </a:rPr>
              <a:t>, «</a:t>
            </a:r>
            <a:r>
              <a:rPr lang="fr-FR" dirty="0" err="1">
                <a:solidFill>
                  <a:srgbClr val="000000"/>
                </a:solidFill>
              </a:rPr>
              <a:t>virtualaddr</a:t>
            </a:r>
            <a:r>
              <a:rPr lang="fr-FR" dirty="0">
                <a:solidFill>
                  <a:srgbClr val="000000"/>
                </a:solidFill>
              </a:rPr>
              <a:t>» </a:t>
            </a:r>
            <a:r>
              <a:rPr lang="fr-FR" dirty="0" err="1">
                <a:solidFill>
                  <a:srgbClr val="000000"/>
                </a:solidFill>
              </a:rPr>
              <a:t>is</a:t>
            </a:r>
            <a:r>
              <a:rPr lang="fr-FR" dirty="0">
                <a:solidFill>
                  <a:srgbClr val="000000"/>
                </a:solidFill>
              </a:rPr>
              <a:t> the base </a:t>
            </a:r>
            <a:r>
              <a:rPr lang="fr-FR" dirty="0" err="1">
                <a:solidFill>
                  <a:srgbClr val="000000"/>
                </a:solidFill>
              </a:rPr>
              <a:t>virtual</a:t>
            </a:r>
            <a:r>
              <a:rPr lang="fr-FR" dirty="0">
                <a:solidFill>
                  <a:srgbClr val="000000"/>
                </a:solidFill>
              </a:rPr>
              <a:t> </a:t>
            </a:r>
            <a:r>
              <a:rPr lang="fr-FR" dirty="0" err="1">
                <a:solidFill>
                  <a:srgbClr val="000000"/>
                </a:solidFill>
              </a:rPr>
              <a:t>address</a:t>
            </a:r>
            <a:r>
              <a:rPr lang="fr-FR" dirty="0">
                <a:solidFill>
                  <a:srgbClr val="000000"/>
                </a:solidFill>
              </a:rPr>
              <a:t>, «</a:t>
            </a:r>
            <a:r>
              <a:rPr lang="fr-FR" dirty="0" err="1">
                <a:solidFill>
                  <a:srgbClr val="000000"/>
                </a:solidFill>
              </a:rPr>
              <a:t>entry_valid</a:t>
            </a:r>
            <a:r>
              <a:rPr lang="fr-FR" dirty="0">
                <a:solidFill>
                  <a:srgbClr val="000000"/>
                </a:solidFill>
              </a:rPr>
              <a:t>» the offset</a:t>
            </a:r>
          </a:p>
          <a:p>
            <a:pPr lvl="2"/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pt_update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new_frame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nvalidentries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new_pt_index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Tx/>
              <a:buChar char="-"/>
            </a:pP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u</a:t>
            </a:r>
            <a:r>
              <a:rPr lang="it-IT" dirty="0">
                <a:solidFill>
                  <a:srgbClr val="000000"/>
                </a:solidFill>
              </a:rPr>
              <a:t>pdates the page table «</a:t>
            </a:r>
            <a:r>
              <a:rPr lang="it-IT" dirty="0" err="1">
                <a:solidFill>
                  <a:srgbClr val="000000"/>
                </a:solidFill>
              </a:rPr>
              <a:t>pt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at</a:t>
            </a:r>
            <a:r>
              <a:rPr lang="it-IT" dirty="0">
                <a:solidFill>
                  <a:srgbClr val="000000"/>
                </a:solidFill>
              </a:rPr>
              <a:t> the entry «</a:t>
            </a:r>
            <a:r>
              <a:rPr lang="it-IT" dirty="0" err="1">
                <a:solidFill>
                  <a:srgbClr val="000000"/>
                </a:solidFill>
              </a:rPr>
              <a:t>new_pt_index</a:t>
            </a:r>
            <a:r>
              <a:rPr lang="it-IT" dirty="0">
                <a:solidFill>
                  <a:srgbClr val="000000"/>
                </a:solidFill>
              </a:rPr>
              <a:t>» by </a:t>
            </a:r>
            <a:r>
              <a:rPr lang="it-IT" dirty="0" err="1">
                <a:solidFill>
                  <a:srgbClr val="000000"/>
                </a:solidFill>
              </a:rPr>
              <a:t>storing</a:t>
            </a:r>
            <a:r>
              <a:rPr lang="it-IT" dirty="0">
                <a:solidFill>
                  <a:srgbClr val="000000"/>
                </a:solidFill>
              </a:rPr>
              <a:t> «</a:t>
            </a:r>
            <a:r>
              <a:rPr lang="it-IT" dirty="0" err="1">
                <a:solidFill>
                  <a:srgbClr val="000000"/>
                </a:solidFill>
              </a:rPr>
              <a:t>new_frame</a:t>
            </a:r>
            <a:r>
              <a:rPr lang="it-IT" dirty="0">
                <a:solidFill>
                  <a:srgbClr val="000000"/>
                </a:solidFill>
              </a:rPr>
              <a:t>»</a:t>
            </a:r>
          </a:p>
          <a:p>
            <a:pPr marL="1200150" lvl="2" indent="-285750">
              <a:buFontTx/>
              <a:buChar char="-"/>
            </a:pPr>
            <a:r>
              <a:rPr lang="it-IT" dirty="0">
                <a:solidFill>
                  <a:srgbClr val="000000"/>
                </a:solidFill>
              </a:rPr>
              <a:t>«</a:t>
            </a:r>
            <a:r>
              <a:rPr lang="it-IT" dirty="0" err="1">
                <a:solidFill>
                  <a:srgbClr val="000000"/>
                </a:solidFill>
              </a:rPr>
              <a:t>entry_valid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is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updated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as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well</a:t>
            </a:r>
            <a:r>
              <a:rPr lang="it-IT" dirty="0">
                <a:solidFill>
                  <a:srgbClr val="000000"/>
                </a:solidFill>
              </a:rPr>
              <a:t> with «</a:t>
            </a:r>
            <a:r>
              <a:rPr lang="it-IT" dirty="0" err="1">
                <a:solidFill>
                  <a:srgbClr val="000000"/>
                </a:solidFill>
              </a:rPr>
              <a:t>new_pt_index</a:t>
            </a:r>
            <a:r>
              <a:rPr lang="it-IT" dirty="0">
                <a:solidFill>
                  <a:srgbClr val="000000"/>
                </a:solidFill>
              </a:rPr>
              <a:t>»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127487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216" y="203706"/>
            <a:ext cx="5480106" cy="710691"/>
          </a:xfrm>
        </p:spPr>
        <p:txBody>
          <a:bodyPr>
            <a:normAutofit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Entry </a:t>
            </a:r>
            <a:r>
              <a:rPr lang="it-IT" sz="3600" dirty="0" err="1"/>
              <a:t>Valid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430166"/>
            <a:ext cx="11294265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ENTRY VALID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Contains</a:t>
            </a:r>
            <a:r>
              <a:rPr lang="it-IT" dirty="0"/>
              <a:t> the page table index of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valid</a:t>
            </a:r>
            <a:r>
              <a:rPr lang="it-IT" dirty="0"/>
              <a:t> entries 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Used</a:t>
            </a:r>
            <a:r>
              <a:rPr lang="it-IT" dirty="0"/>
              <a:t> to speed up the </a:t>
            </a:r>
            <a:r>
              <a:rPr lang="it-IT" dirty="0" err="1"/>
              <a:t>search</a:t>
            </a:r>
            <a:r>
              <a:rPr lang="it-IT" dirty="0"/>
              <a:t> for a </a:t>
            </a:r>
            <a:r>
              <a:rPr lang="it-IT" dirty="0" err="1"/>
              <a:t>valid</a:t>
            </a:r>
            <a:r>
              <a:rPr lang="it-IT" dirty="0"/>
              <a:t> entry </a:t>
            </a:r>
            <a:r>
              <a:rPr lang="it-IT" dirty="0" err="1"/>
              <a:t>through</a:t>
            </a:r>
            <a:r>
              <a:rPr lang="it-IT" dirty="0"/>
              <a:t> the page table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endParaRPr lang="it-IT" dirty="0"/>
          </a:p>
          <a:p>
            <a:r>
              <a:rPr lang="it-IT" sz="2400" dirty="0"/>
              <a:t>ENTRY VALID – IMPLEMENTATION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Realized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pointer to a «uint8_t» </a:t>
            </a:r>
            <a:r>
              <a:rPr lang="it-IT" dirty="0" err="1"/>
              <a:t>variable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variable</a:t>
            </a:r>
            <a:r>
              <a:rPr lang="it-IT" dirty="0"/>
              <a:t> </a:t>
            </a:r>
            <a:r>
              <a:rPr lang="it-IT" dirty="0" err="1"/>
              <a:t>describes</a:t>
            </a:r>
            <a:r>
              <a:rPr lang="it-IT" dirty="0"/>
              <a:t> a page table index with a </a:t>
            </a:r>
            <a:r>
              <a:rPr lang="it-IT" dirty="0" err="1"/>
              <a:t>valid</a:t>
            </a:r>
            <a:r>
              <a:rPr lang="it-IT" dirty="0"/>
              <a:t> entry</a:t>
            </a:r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length</a:t>
            </a:r>
            <a:r>
              <a:rPr lang="it-IT" dirty="0"/>
              <a:t> matches the </a:t>
            </a:r>
            <a:r>
              <a:rPr lang="it-IT" dirty="0" err="1"/>
              <a:t>number</a:t>
            </a:r>
            <a:r>
              <a:rPr lang="it-IT" dirty="0"/>
              <a:t> of frames </a:t>
            </a:r>
            <a:r>
              <a:rPr lang="it-IT" dirty="0" err="1"/>
              <a:t>allocated</a:t>
            </a:r>
            <a:r>
              <a:rPr lang="it-IT" dirty="0"/>
              <a:t> for user </a:t>
            </a:r>
            <a:r>
              <a:rPr lang="it-IT" dirty="0" err="1"/>
              <a:t>program</a:t>
            </a:r>
            <a:r>
              <a:rPr lang="it-IT" dirty="0"/>
              <a:t> </a:t>
            </a:r>
            <a:r>
              <a:rPr lang="it-IT" dirty="0" err="1"/>
              <a:t>execution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entry </a:t>
            </a:r>
            <a:r>
              <a:rPr lang="it-IT" dirty="0" err="1"/>
              <a:t>valid</a:t>
            </a:r>
            <a:r>
              <a:rPr lang="it-IT" dirty="0"/>
              <a:t> </a:t>
            </a:r>
            <a:r>
              <a:rPr lang="it-IT" dirty="0" err="1"/>
              <a:t>structure</a:t>
            </a:r>
            <a:r>
              <a:rPr lang="it-IT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fr-FR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get_victim_pt_index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fr-FR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dirty="0"/>
              <a:t> 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pt_update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new_frame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nvalidentries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new_pt_index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/>
              <a:t>methods</a:t>
            </a:r>
            <a:r>
              <a:rPr lang="it-IT" dirty="0"/>
              <a:t> are </a:t>
            </a:r>
            <a:r>
              <a:rPr lang="it-IT" dirty="0" err="1"/>
              <a:t>already</a:t>
            </a:r>
            <a:r>
              <a:rPr lang="it-IT" dirty="0"/>
              <a:t> </a:t>
            </a:r>
            <a:r>
              <a:rPr lang="it-IT" dirty="0" err="1"/>
              <a:t>described</a:t>
            </a:r>
            <a:r>
              <a:rPr lang="it-IT" dirty="0"/>
              <a:t> in the </a:t>
            </a:r>
            <a:r>
              <a:rPr lang="it-IT" dirty="0" err="1"/>
              <a:t>previous</a:t>
            </a:r>
            <a:r>
              <a:rPr lang="it-IT" dirty="0"/>
              <a:t> slide</a:t>
            </a:r>
          </a:p>
          <a:p>
            <a:pPr lvl="1"/>
            <a:endParaRPr lang="fr-FR" dirty="0">
              <a:solidFill>
                <a:srgbClr val="000000"/>
              </a:solidFill>
            </a:endParaRPr>
          </a:p>
          <a:p>
            <a:pPr marL="342900" indent="-342900">
              <a:buFont typeface="Tenorite" panose="00000500000000000000" pitchFamily="2" charset="0"/>
              <a:buChar char="­"/>
            </a:pP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endParaRPr lang="it-IT" dirty="0"/>
          </a:p>
          <a:p>
            <a:endParaRPr lang="it-IT" dirty="0"/>
          </a:p>
          <a:p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987252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0680" y="203706"/>
            <a:ext cx="6339642" cy="710691"/>
          </a:xfrm>
        </p:spPr>
        <p:txBody>
          <a:bodyPr>
            <a:normAutofit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Free Frame List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396767"/>
            <a:ext cx="1129426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FREE FRAME LIST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Handles the </a:t>
            </a:r>
            <a:r>
              <a:rPr lang="it-IT" dirty="0" err="1"/>
              <a:t>available</a:t>
            </a:r>
            <a:r>
              <a:rPr lang="it-IT" dirty="0"/>
              <a:t> frame </a:t>
            </a:r>
            <a:r>
              <a:rPr lang="it-IT" dirty="0" err="1"/>
              <a:t>addresses</a:t>
            </a:r>
            <a:r>
              <a:rPr lang="it-IT" dirty="0"/>
              <a:t> </a:t>
            </a:r>
            <a:r>
              <a:rPr lang="it-IT" dirty="0" err="1"/>
              <a:t>provided</a:t>
            </a:r>
            <a:r>
              <a:rPr lang="it-IT" dirty="0"/>
              <a:t> to the </a:t>
            </a:r>
            <a:r>
              <a:rPr lang="it-IT" dirty="0" err="1"/>
              <a:t>process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Works </a:t>
            </a:r>
            <a:r>
              <a:rPr lang="it-IT" dirty="0" err="1"/>
              <a:t>as</a:t>
            </a:r>
            <a:r>
              <a:rPr lang="it-IT" dirty="0"/>
              <a:t> a stack</a:t>
            </a:r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Filled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beginning</a:t>
            </a:r>
            <a:r>
              <a:rPr lang="it-IT" dirty="0"/>
              <a:t>, </a:t>
            </a:r>
            <a:r>
              <a:rPr lang="it-IT" dirty="0" err="1"/>
              <a:t>before</a:t>
            </a:r>
            <a:r>
              <a:rPr lang="it-IT" dirty="0"/>
              <a:t> the </a:t>
            </a:r>
            <a:r>
              <a:rPr lang="it-IT" dirty="0" err="1"/>
              <a:t>process</a:t>
            </a:r>
            <a:r>
              <a:rPr lang="it-IT" dirty="0"/>
              <a:t> starts </a:t>
            </a:r>
            <a:r>
              <a:rPr lang="it-IT" dirty="0" err="1"/>
              <a:t>execution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Gradually</a:t>
            </a:r>
            <a:r>
              <a:rPr lang="it-IT" dirty="0"/>
              <a:t> </a:t>
            </a:r>
            <a:r>
              <a:rPr lang="it-IT" dirty="0" err="1"/>
              <a:t>emptied</a:t>
            </a:r>
            <a:r>
              <a:rPr lang="it-IT" dirty="0"/>
              <a:t>, </a:t>
            </a:r>
            <a:r>
              <a:rPr lang="it-IT" dirty="0" err="1"/>
              <a:t>until</a:t>
            </a:r>
            <a:r>
              <a:rPr lang="it-IT" dirty="0"/>
              <a:t> no more frame are </a:t>
            </a:r>
            <a:r>
              <a:rPr lang="it-IT" dirty="0" err="1"/>
              <a:t>available</a:t>
            </a:r>
            <a:r>
              <a:rPr lang="it-IT" dirty="0"/>
              <a:t> (page </a:t>
            </a:r>
            <a:r>
              <a:rPr lang="it-IT" dirty="0" err="1"/>
              <a:t>replacement</a:t>
            </a:r>
            <a:r>
              <a:rPr lang="it-IT" dirty="0"/>
              <a:t>)</a:t>
            </a:r>
          </a:p>
          <a:p>
            <a:endParaRPr lang="it-IT" sz="1200" dirty="0"/>
          </a:p>
          <a:p>
            <a:endParaRPr lang="it-IT" sz="1200" dirty="0"/>
          </a:p>
          <a:p>
            <a:r>
              <a:rPr lang="it-IT" sz="2400" dirty="0"/>
              <a:t>FREE FRAME LIST- IMPLEMENTATION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Realized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pointer to a «</a:t>
            </a:r>
            <a:r>
              <a:rPr lang="it-IT" dirty="0" err="1"/>
              <a:t>ffl</a:t>
            </a:r>
            <a:r>
              <a:rPr lang="it-IT" dirty="0"/>
              <a:t>» </a:t>
            </a:r>
            <a:r>
              <a:rPr lang="it-IT" dirty="0" err="1"/>
              <a:t>structure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Each</a:t>
            </a:r>
            <a:r>
              <a:rPr lang="it-IT" dirty="0"/>
              <a:t> «</a:t>
            </a:r>
            <a:r>
              <a:rPr lang="it-IT" dirty="0" err="1"/>
              <a:t>ffl</a:t>
            </a:r>
            <a:r>
              <a:rPr lang="it-IT" dirty="0"/>
              <a:t>» </a:t>
            </a:r>
            <a:r>
              <a:rPr lang="it-IT" dirty="0" err="1"/>
              <a:t>structure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composed</a:t>
            </a:r>
            <a:r>
              <a:rPr lang="it-IT" dirty="0"/>
              <a:t> by:</a:t>
            </a:r>
          </a:p>
          <a:p>
            <a:pPr marL="1257300" lvl="2" indent="-342900">
              <a:buFont typeface="+mj-lt"/>
              <a:buAutoNum type="arabicPeriod"/>
            </a:pPr>
            <a:r>
              <a:rPr lang="it-IT" dirty="0"/>
              <a:t>A «</a:t>
            </a:r>
            <a:r>
              <a:rPr lang="it-IT" dirty="0" err="1"/>
              <a:t>paddr_t</a:t>
            </a:r>
            <a:r>
              <a:rPr lang="it-IT" dirty="0"/>
              <a:t>» </a:t>
            </a:r>
            <a:r>
              <a:rPr lang="it-IT" dirty="0" err="1"/>
              <a:t>variable</a:t>
            </a:r>
            <a:r>
              <a:rPr lang="it-IT" dirty="0"/>
              <a:t> </a:t>
            </a:r>
            <a:r>
              <a:rPr lang="it-IT" dirty="0" err="1"/>
              <a:t>representing</a:t>
            </a:r>
            <a:r>
              <a:rPr lang="it-IT" dirty="0"/>
              <a:t> the </a:t>
            </a:r>
            <a:r>
              <a:rPr lang="it-IT" dirty="0" err="1"/>
              <a:t>available</a:t>
            </a:r>
            <a:r>
              <a:rPr lang="it-IT" dirty="0"/>
              <a:t> frame</a:t>
            </a:r>
          </a:p>
          <a:p>
            <a:pPr marL="1257300" lvl="2" indent="-342900">
              <a:buFont typeface="+mj-lt"/>
              <a:buAutoNum type="arabicPeriod"/>
            </a:pPr>
            <a:r>
              <a:rPr lang="it-IT" dirty="0"/>
              <a:t>A pointer to the </a:t>
            </a:r>
            <a:r>
              <a:rPr lang="it-IT" dirty="0" err="1"/>
              <a:t>previous</a:t>
            </a:r>
            <a:r>
              <a:rPr lang="it-IT" dirty="0"/>
              <a:t> «</a:t>
            </a:r>
            <a:r>
              <a:rPr lang="it-IT" dirty="0" err="1"/>
              <a:t>ffl</a:t>
            </a:r>
            <a:r>
              <a:rPr lang="it-IT" dirty="0"/>
              <a:t>» </a:t>
            </a:r>
            <a:r>
              <a:rPr lang="it-IT" dirty="0" err="1"/>
              <a:t>structure</a:t>
            </a:r>
            <a:endParaRPr lang="it-IT" dirty="0"/>
          </a:p>
          <a:p>
            <a:pPr marL="1257300" lvl="2" indent="-342900">
              <a:buFont typeface="+mj-lt"/>
              <a:buAutoNum type="arabicPeriod"/>
            </a:pPr>
            <a:r>
              <a:rPr lang="it-IT" dirty="0"/>
              <a:t>A pointer to the </a:t>
            </a:r>
            <a:r>
              <a:rPr lang="it-IT" dirty="0" err="1"/>
              <a:t>next</a:t>
            </a:r>
            <a:r>
              <a:rPr lang="it-IT" dirty="0"/>
              <a:t> «</a:t>
            </a:r>
            <a:r>
              <a:rPr lang="it-IT" dirty="0" err="1"/>
              <a:t>ffl</a:t>
            </a:r>
            <a:r>
              <a:rPr lang="it-IT" dirty="0"/>
              <a:t>» </a:t>
            </a:r>
            <a:r>
              <a:rPr lang="it-IT" dirty="0" err="1"/>
              <a:t>structure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749140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0680" y="203706"/>
            <a:ext cx="6339642" cy="710691"/>
          </a:xfrm>
        </p:spPr>
        <p:txBody>
          <a:bodyPr>
            <a:normAutofit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Free Frame List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397674"/>
            <a:ext cx="1129426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FREE FRAME LIST- IMPLEMENTATION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free frame list: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ffl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ffl_create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nframes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dirty="0" err="1">
                <a:solidFill>
                  <a:srgbClr val="000000"/>
                </a:solidFill>
              </a:rPr>
              <a:t>Creates</a:t>
            </a:r>
            <a:r>
              <a:rPr lang="it-IT" dirty="0">
                <a:solidFill>
                  <a:srgbClr val="000000"/>
                </a:solidFill>
              </a:rPr>
              <a:t> the free frame list and </a:t>
            </a:r>
            <a:r>
              <a:rPr lang="it-IT" dirty="0" err="1">
                <a:solidFill>
                  <a:srgbClr val="000000"/>
                </a:solidFill>
              </a:rPr>
              <a:t>performs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all</a:t>
            </a:r>
            <a:r>
              <a:rPr lang="it-IT" dirty="0">
                <a:solidFill>
                  <a:srgbClr val="000000"/>
                </a:solidFill>
              </a:rPr>
              <a:t> the links </a:t>
            </a:r>
            <a:r>
              <a:rPr lang="it-IT" dirty="0" err="1">
                <a:solidFill>
                  <a:srgbClr val="000000"/>
                </a:solidFill>
              </a:rPr>
              <a:t>between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adjacent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structures</a:t>
            </a:r>
            <a:r>
              <a:rPr lang="it-IT" dirty="0">
                <a:solidFill>
                  <a:srgbClr val="000000"/>
                </a:solidFill>
              </a:rPr>
              <a:t>, by </a:t>
            </a:r>
            <a:r>
              <a:rPr lang="it-IT" dirty="0" err="1">
                <a:solidFill>
                  <a:srgbClr val="000000"/>
                </a:solidFill>
              </a:rPr>
              <a:t>assigning</a:t>
            </a:r>
            <a:r>
              <a:rPr lang="it-IT" dirty="0">
                <a:solidFill>
                  <a:srgbClr val="000000"/>
                </a:solidFill>
              </a:rPr>
              <a:t> the </a:t>
            </a:r>
            <a:r>
              <a:rPr lang="it-IT" dirty="0" err="1">
                <a:solidFill>
                  <a:srgbClr val="000000"/>
                </a:solidFill>
              </a:rPr>
              <a:t>proper</a:t>
            </a:r>
            <a:r>
              <a:rPr lang="it-IT" dirty="0">
                <a:solidFill>
                  <a:srgbClr val="000000"/>
                </a:solidFill>
              </a:rPr>
              <a:t> address to pointers of </a:t>
            </a:r>
            <a:r>
              <a:rPr lang="it-IT" dirty="0" err="1">
                <a:solidFill>
                  <a:srgbClr val="000000"/>
                </a:solidFill>
              </a:rPr>
              <a:t>next</a:t>
            </a:r>
            <a:r>
              <a:rPr lang="it-IT" dirty="0">
                <a:solidFill>
                  <a:srgbClr val="000000"/>
                </a:solidFill>
              </a:rPr>
              <a:t>/</a:t>
            </a:r>
            <a:r>
              <a:rPr lang="it-IT" dirty="0" err="1">
                <a:solidFill>
                  <a:srgbClr val="000000"/>
                </a:solidFill>
              </a:rPr>
              <a:t>previous</a:t>
            </a:r>
            <a:r>
              <a:rPr lang="it-IT" dirty="0">
                <a:solidFill>
                  <a:srgbClr val="000000"/>
                </a:solidFill>
              </a:rPr>
              <a:t>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structure</a:t>
            </a:r>
            <a:endParaRPr lang="it-IT" dirty="0">
              <a:solidFill>
                <a:srgbClr val="000000"/>
              </a:solidFill>
            </a:endParaRPr>
          </a:p>
          <a:p>
            <a:pPr lvl="2"/>
            <a:endParaRPr lang="it-IT" dirty="0">
              <a:solidFill>
                <a:srgbClr val="00000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ffl_init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ffl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** </a:t>
            </a:r>
            <a:r>
              <a:rPr lang="fr-FR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ffl_init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nframes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dirty="0" err="1">
                <a:solidFill>
                  <a:srgbClr val="000000"/>
                </a:solidFill>
              </a:rPr>
              <a:t>Initializes</a:t>
            </a:r>
            <a:r>
              <a:rPr lang="it-IT" dirty="0">
                <a:solidFill>
                  <a:srgbClr val="000000"/>
                </a:solidFill>
              </a:rPr>
              <a:t> the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structure</a:t>
            </a:r>
            <a:r>
              <a:rPr lang="it-IT" dirty="0">
                <a:solidFill>
                  <a:srgbClr val="000000"/>
                </a:solidFill>
              </a:rPr>
              <a:t> by filling </a:t>
            </a:r>
            <a:r>
              <a:rPr lang="it-IT" dirty="0" err="1">
                <a:solidFill>
                  <a:srgbClr val="000000"/>
                </a:solidFill>
              </a:rPr>
              <a:t>it</a:t>
            </a:r>
            <a:r>
              <a:rPr lang="it-IT" dirty="0">
                <a:solidFill>
                  <a:srgbClr val="000000"/>
                </a:solidFill>
              </a:rPr>
              <a:t> with </a:t>
            </a:r>
            <a:r>
              <a:rPr lang="it-IT" dirty="0" err="1">
                <a:solidFill>
                  <a:srgbClr val="000000"/>
                </a:solidFill>
              </a:rPr>
              <a:t>all</a:t>
            </a:r>
            <a:r>
              <a:rPr lang="it-IT" dirty="0">
                <a:solidFill>
                  <a:srgbClr val="000000"/>
                </a:solidFill>
              </a:rPr>
              <a:t> the frames </a:t>
            </a:r>
            <a:r>
              <a:rPr lang="it-IT" dirty="0" err="1">
                <a:solidFill>
                  <a:srgbClr val="000000"/>
                </a:solidFill>
              </a:rPr>
              <a:t>provided</a:t>
            </a:r>
            <a:r>
              <a:rPr lang="it-IT" dirty="0">
                <a:solidFill>
                  <a:srgbClr val="000000"/>
                </a:solidFill>
              </a:rPr>
              <a:t> to the </a:t>
            </a:r>
            <a:r>
              <a:rPr lang="it-IT" dirty="0" err="1">
                <a:solidFill>
                  <a:srgbClr val="000000"/>
                </a:solidFill>
              </a:rPr>
              <a:t>process</a:t>
            </a:r>
            <a:endParaRPr lang="it-IT" dirty="0">
              <a:solidFill>
                <a:srgbClr val="000000"/>
              </a:solidFill>
            </a:endParaRPr>
          </a:p>
          <a:p>
            <a:pPr lvl="2"/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ffl_push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ffl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**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ffl_push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fr_push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dirty="0">
                <a:solidFill>
                  <a:srgbClr val="000000"/>
                </a:solidFill>
              </a:rPr>
              <a:t>The pointer </a:t>
            </a:r>
            <a:r>
              <a:rPr lang="it-IT" dirty="0" err="1">
                <a:solidFill>
                  <a:srgbClr val="000000"/>
                </a:solidFill>
              </a:rPr>
              <a:t>is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moved</a:t>
            </a:r>
            <a:r>
              <a:rPr lang="it-IT" dirty="0">
                <a:solidFill>
                  <a:srgbClr val="000000"/>
                </a:solidFill>
              </a:rPr>
              <a:t> to the </a:t>
            </a:r>
            <a:r>
              <a:rPr lang="it-IT" dirty="0" err="1">
                <a:solidFill>
                  <a:srgbClr val="000000"/>
                </a:solidFill>
              </a:rPr>
              <a:t>next</a:t>
            </a:r>
            <a:r>
              <a:rPr lang="it-IT" dirty="0">
                <a:solidFill>
                  <a:srgbClr val="000000"/>
                </a:solidFill>
              </a:rPr>
              <a:t>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structure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>
                <a:solidFill>
                  <a:srgbClr val="000000"/>
                </a:solidFill>
              </a:rPr>
              <a:t>then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it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pushes</a:t>
            </a:r>
            <a:r>
              <a:rPr lang="it-IT" dirty="0">
                <a:solidFill>
                  <a:srgbClr val="000000"/>
                </a:solidFill>
              </a:rPr>
              <a:t> to the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top an </a:t>
            </a:r>
            <a:r>
              <a:rPr lang="it-IT" dirty="0" err="1">
                <a:solidFill>
                  <a:srgbClr val="000000"/>
                </a:solidFill>
              </a:rPr>
              <a:t>available</a:t>
            </a:r>
            <a:r>
              <a:rPr lang="it-IT" dirty="0">
                <a:solidFill>
                  <a:srgbClr val="000000"/>
                </a:solidFill>
              </a:rPr>
              <a:t> frame</a:t>
            </a:r>
          </a:p>
          <a:p>
            <a:pPr lvl="2"/>
            <a:endParaRPr lang="it-IT" dirty="0">
              <a:solidFill>
                <a:srgbClr val="00000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ffl_pop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ffl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**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ffl_pop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dirty="0" err="1">
                <a:solidFill>
                  <a:srgbClr val="000000"/>
                </a:solidFill>
              </a:rPr>
              <a:t>Pops</a:t>
            </a:r>
            <a:r>
              <a:rPr lang="it-IT" dirty="0">
                <a:solidFill>
                  <a:srgbClr val="000000"/>
                </a:solidFill>
              </a:rPr>
              <a:t> from the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top a frame to be </a:t>
            </a:r>
            <a:r>
              <a:rPr lang="it-IT" dirty="0" err="1">
                <a:solidFill>
                  <a:srgbClr val="000000"/>
                </a:solidFill>
              </a:rPr>
              <a:t>used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>
                <a:solidFill>
                  <a:srgbClr val="000000"/>
                </a:solidFill>
              </a:rPr>
              <a:t>then</a:t>
            </a:r>
            <a:r>
              <a:rPr lang="it-IT" dirty="0">
                <a:solidFill>
                  <a:srgbClr val="000000"/>
                </a:solidFill>
              </a:rPr>
              <a:t> the pointer </a:t>
            </a:r>
            <a:r>
              <a:rPr lang="it-IT" dirty="0" err="1">
                <a:solidFill>
                  <a:srgbClr val="000000"/>
                </a:solidFill>
              </a:rPr>
              <a:t>is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moved</a:t>
            </a:r>
            <a:r>
              <a:rPr lang="it-IT" dirty="0">
                <a:solidFill>
                  <a:srgbClr val="000000"/>
                </a:solidFill>
              </a:rPr>
              <a:t> to the </a:t>
            </a:r>
            <a:r>
              <a:rPr lang="it-IT" dirty="0" err="1">
                <a:solidFill>
                  <a:srgbClr val="000000"/>
                </a:solidFill>
              </a:rPr>
              <a:t>previous</a:t>
            </a:r>
            <a:r>
              <a:rPr lang="it-IT" dirty="0">
                <a:solidFill>
                  <a:srgbClr val="000000"/>
                </a:solidFill>
              </a:rPr>
              <a:t>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structure</a:t>
            </a:r>
            <a:endParaRPr lang="it-IT" dirty="0">
              <a:solidFill>
                <a:srgbClr val="000000"/>
              </a:solidFill>
            </a:endParaRPr>
          </a:p>
          <a:p>
            <a:pPr lvl="2"/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ffl_destroy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ffl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ffl_dest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b="0" dirty="0" err="1">
                <a:solidFill>
                  <a:srgbClr val="000000"/>
                </a:solidFill>
                <a:effectLst/>
              </a:rPr>
              <a:t>Destroy</a:t>
            </a:r>
            <a:r>
              <a:rPr lang="it-IT" dirty="0" err="1">
                <a:solidFill>
                  <a:srgbClr val="000000"/>
                </a:solidFill>
              </a:rPr>
              <a:t>s</a:t>
            </a:r>
            <a:r>
              <a:rPr lang="it-IT" dirty="0">
                <a:solidFill>
                  <a:srgbClr val="000000"/>
                </a:solidFill>
              </a:rPr>
              <a:t> the free frame list</a:t>
            </a: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78961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3813"/>
            <a:ext cx="5740571" cy="1251468"/>
          </a:xfrm>
        </p:spPr>
        <p:txBody>
          <a:bodyPr>
            <a:normAutofit fontScale="90000"/>
          </a:bodyPr>
          <a:lstStyle/>
          <a:p>
            <a:r>
              <a:rPr lang="it-IT" sz="3200" dirty="0"/>
              <a:t>Memory management - </a:t>
            </a:r>
            <a:r>
              <a:rPr lang="it-IT" sz="3200" dirty="0" err="1"/>
              <a:t>Initialization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4B673071-5EC8-B101-CA6B-CC9D326B9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092" y="1524988"/>
            <a:ext cx="6377816" cy="4746708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48406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3813"/>
            <a:ext cx="5740571" cy="1251468"/>
          </a:xfrm>
        </p:spPr>
        <p:txBody>
          <a:bodyPr>
            <a:normAutofit fontScale="90000"/>
          </a:bodyPr>
          <a:lstStyle/>
          <a:p>
            <a:r>
              <a:rPr lang="it-IT" sz="3200" dirty="0"/>
              <a:t>Memory management - </a:t>
            </a:r>
            <a:r>
              <a:rPr lang="it-IT" sz="3200" dirty="0" err="1"/>
              <a:t>Initialization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84A2EDA0-362D-A999-A4F9-988ED711D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1444355"/>
            <a:ext cx="11294265" cy="300241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033BDBD4-75C8-720A-2DEF-899691262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9555" y="4550815"/>
            <a:ext cx="5932887" cy="1251468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95323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3813"/>
            <a:ext cx="5740571" cy="1251468"/>
          </a:xfrm>
        </p:spPr>
        <p:txBody>
          <a:bodyPr>
            <a:normAutofit fontScale="90000"/>
          </a:bodyPr>
          <a:lstStyle/>
          <a:p>
            <a:r>
              <a:rPr lang="it-IT" sz="3200" dirty="0"/>
              <a:t>Memory management - </a:t>
            </a:r>
            <a:r>
              <a:rPr lang="it-IT" sz="3200" dirty="0" err="1"/>
              <a:t>Initialization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A676909-C81A-965B-3997-6C743EC81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1412183"/>
            <a:ext cx="11294265" cy="304869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FEB4F39-CB99-E657-F354-0E474C6C5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4493" y="4219455"/>
            <a:ext cx="6263014" cy="2334732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29786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3813"/>
            <a:ext cx="5740571" cy="1251468"/>
          </a:xfrm>
        </p:spPr>
        <p:txBody>
          <a:bodyPr>
            <a:normAutofit fontScale="90000"/>
          </a:bodyPr>
          <a:lstStyle/>
          <a:p>
            <a:r>
              <a:rPr lang="it-IT" sz="3200" dirty="0"/>
              <a:t>Memory management - </a:t>
            </a:r>
            <a:r>
              <a:rPr lang="it-IT" sz="3200" dirty="0" err="1"/>
              <a:t>Initialization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693F06DD-F64B-60E0-0A1C-8DC0BCD1E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1437294"/>
            <a:ext cx="11294265" cy="3034927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6CF32D74-7113-1C98-386D-8167A54FB0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9520" y="4870265"/>
            <a:ext cx="7466082" cy="665295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22212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303813"/>
            <a:ext cx="5416107" cy="1251468"/>
          </a:xfrm>
        </p:spPr>
        <p:txBody>
          <a:bodyPr>
            <a:normAutofit/>
          </a:bodyPr>
          <a:lstStyle/>
          <a:p>
            <a:r>
              <a:rPr lang="it-IT" sz="2900" dirty="0"/>
              <a:t>Memory management - </a:t>
            </a:r>
            <a:r>
              <a:rPr lang="it-IT" sz="2900" dirty="0" err="1"/>
              <a:t>Allocation</a:t>
            </a:r>
            <a:endParaRPr lang="it-IT" sz="2900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02604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Madrid R3">
      <a:dk1>
        <a:srgbClr val="000000"/>
      </a:dk1>
      <a:lt1>
        <a:srgbClr val="FFFFFF"/>
      </a:lt1>
      <a:dk2>
        <a:srgbClr val="3A3C45"/>
      </a:dk2>
      <a:lt2>
        <a:srgbClr val="E9EFF1"/>
      </a:lt2>
      <a:accent1>
        <a:srgbClr val="E24400"/>
      </a:accent1>
      <a:accent2>
        <a:srgbClr val="F38E00"/>
      </a:accent2>
      <a:accent3>
        <a:srgbClr val="89B336"/>
      </a:accent3>
      <a:accent4>
        <a:srgbClr val="30B9B9"/>
      </a:accent4>
      <a:accent5>
        <a:srgbClr val="748CF4"/>
      </a:accent5>
      <a:accent6>
        <a:srgbClr val="A673F4"/>
      </a:accent6>
      <a:hlink>
        <a:srgbClr val="008EE6"/>
      </a:hlink>
      <a:folHlink>
        <a:srgbClr val="C1A187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1852</TotalTime>
  <Words>1597</Words>
  <Application>Microsoft Macintosh PowerPoint</Application>
  <PresentationFormat>Widescreen</PresentationFormat>
  <Paragraphs>240</Paragraphs>
  <Slides>45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45</vt:i4>
      </vt:variant>
    </vt:vector>
  </HeadingPairs>
  <TitlesOfParts>
    <vt:vector size="54" baseType="lpstr">
      <vt:lpstr>Arial</vt:lpstr>
      <vt:lpstr>Ayuthaya</vt:lpstr>
      <vt:lpstr>Calibri</vt:lpstr>
      <vt:lpstr>Consolas</vt:lpstr>
      <vt:lpstr>Seaford Display</vt:lpstr>
      <vt:lpstr>System Font Regular</vt:lpstr>
      <vt:lpstr>Tenorite</vt:lpstr>
      <vt:lpstr>Wingdings</vt:lpstr>
      <vt:lpstr>MadridVTI</vt:lpstr>
      <vt:lpstr>OS161-Virtual Memory with Demand Paging</vt:lpstr>
      <vt:lpstr>Contents </vt:lpstr>
      <vt:lpstr>Flow Chart Algorithms</vt:lpstr>
      <vt:lpstr>Memory management - Initialization </vt:lpstr>
      <vt:lpstr>Memory management - Initialization </vt:lpstr>
      <vt:lpstr>Memory management - Initialization </vt:lpstr>
      <vt:lpstr>Memory management - Initialization </vt:lpstr>
      <vt:lpstr>Memory management - Initialization </vt:lpstr>
      <vt:lpstr>Memory management - Allocation</vt:lpstr>
      <vt:lpstr>VM Fault 1/4 </vt:lpstr>
      <vt:lpstr>Stop process </vt:lpstr>
      <vt:lpstr>VM Fault 2/4 </vt:lpstr>
      <vt:lpstr>Check PT </vt:lpstr>
      <vt:lpstr>VM Fault 2/4 </vt:lpstr>
      <vt:lpstr>TLB update </vt:lpstr>
      <vt:lpstr>VM Fault 2/4 </vt:lpstr>
      <vt:lpstr>Swap File </vt:lpstr>
      <vt:lpstr>VM Fault 2/4 </vt:lpstr>
      <vt:lpstr>POP FreeFrameList </vt:lpstr>
      <vt:lpstr>VM Fault 3/4 </vt:lpstr>
      <vt:lpstr>Swap OUT </vt:lpstr>
      <vt:lpstr>Swap out </vt:lpstr>
      <vt:lpstr>VM Fault 3/4 </vt:lpstr>
      <vt:lpstr>Entry_valid update </vt:lpstr>
      <vt:lpstr>VM Fault 3/4 </vt:lpstr>
      <vt:lpstr>RR Algorithm </vt:lpstr>
      <vt:lpstr>VM Fault 3/4 </vt:lpstr>
      <vt:lpstr>Entry Load TLB </vt:lpstr>
      <vt:lpstr>VM Fault 3/4 </vt:lpstr>
      <vt:lpstr>Load frame from ELF </vt:lpstr>
      <vt:lpstr>VM Fault 3/4 </vt:lpstr>
      <vt:lpstr>Swap IN 1/2 </vt:lpstr>
      <vt:lpstr>Swap IN 2/2 </vt:lpstr>
      <vt:lpstr>VM Fault 3/4 </vt:lpstr>
      <vt:lpstr>Clean Memory frame </vt:lpstr>
      <vt:lpstr>VM Fault 4/4 </vt:lpstr>
      <vt:lpstr>Swap In </vt:lpstr>
      <vt:lpstr>Data structures</vt:lpstr>
      <vt:lpstr>Data Structures – Frame Allocator</vt:lpstr>
      <vt:lpstr>Data Structures – Allocation Size</vt:lpstr>
      <vt:lpstr>Data Structures – Page Table</vt:lpstr>
      <vt:lpstr>Data Structures – Page Table</vt:lpstr>
      <vt:lpstr>Data Structures – Entry Valid</vt:lpstr>
      <vt:lpstr>Data Structures – Free Frame List</vt:lpstr>
      <vt:lpstr>Data Structures – Free Frame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OS161-Virtual Memory with Demand Paging</dc:title>
  <dc:creator>MILONE DAVIDE</dc:creator>
  <cp:lastModifiedBy>MILONE DAVIDE</cp:lastModifiedBy>
  <cp:revision>14</cp:revision>
  <dcterms:created xsi:type="dcterms:W3CDTF">2022-11-27T21:49:55Z</dcterms:created>
  <dcterms:modified xsi:type="dcterms:W3CDTF">2023-03-28T21:09:05Z</dcterms:modified>
</cp:coreProperties>
</file>