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8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263" r:id="rId26"/>
    <p:sldId id="303" r:id="rId27"/>
    <p:sldId id="327" r:id="rId28"/>
    <p:sldId id="275" r:id="rId29"/>
    <p:sldId id="274" r:id="rId30"/>
    <p:sldId id="319" r:id="rId31"/>
    <p:sldId id="317" r:id="rId32"/>
    <p:sldId id="320" r:id="rId33"/>
    <p:sldId id="321" r:id="rId34"/>
    <p:sldId id="322" r:id="rId35"/>
    <p:sldId id="323" r:id="rId36"/>
    <p:sldId id="276" r:id="rId37"/>
    <p:sldId id="318" r:id="rId38"/>
    <p:sldId id="277" r:id="rId39"/>
    <p:sldId id="324" r:id="rId40"/>
    <p:sldId id="278" r:id="rId41"/>
    <p:sldId id="279" r:id="rId42"/>
    <p:sldId id="280" r:id="rId43"/>
    <p:sldId id="281" r:id="rId44"/>
    <p:sldId id="282" r:id="rId45"/>
    <p:sldId id="310" r:id="rId46"/>
    <p:sldId id="315" r:id="rId47"/>
    <p:sldId id="311" r:id="rId48"/>
    <p:sldId id="312" r:id="rId49"/>
    <p:sldId id="313" r:id="rId50"/>
    <p:sldId id="314" r:id="rId51"/>
    <p:sldId id="316" r:id="rId52"/>
    <p:sldId id="283" r:id="rId53"/>
    <p:sldId id="284" r:id="rId54"/>
    <p:sldId id="304" r:id="rId55"/>
    <p:sldId id="285" r:id="rId56"/>
    <p:sldId id="286" r:id="rId57"/>
    <p:sldId id="264" r:id="rId58"/>
    <p:sldId id="287" r:id="rId59"/>
    <p:sldId id="265" r:id="rId60"/>
    <p:sldId id="288" r:id="rId61"/>
    <p:sldId id="295" r:id="rId62"/>
    <p:sldId id="294" r:id="rId63"/>
    <p:sldId id="291" r:id="rId64"/>
    <p:sldId id="292" r:id="rId65"/>
    <p:sldId id="289" r:id="rId66"/>
    <p:sldId id="290" r:id="rId6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7" autoAdjust="0"/>
    <p:restoredTop sz="94719"/>
  </p:normalViewPr>
  <p:slideViewPr>
    <p:cSldViewPr snapToGrid="0">
      <p:cViewPr>
        <p:scale>
          <a:sx n="94" d="100"/>
          <a:sy n="94" d="100"/>
        </p:scale>
        <p:origin x="29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16/04/23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4/16/23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56420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7FCE340-5B6F-C2E8-C500-AD41A4CF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92" y="3565573"/>
            <a:ext cx="3016156" cy="2111896"/>
          </a:xfrm>
          <a:prstGeom prst="rect">
            <a:avLst/>
          </a:prstGeom>
        </p:spPr>
      </p:pic>
      <p:pic>
        <p:nvPicPr>
          <p:cNvPr id="8" name="Immagine 7" descr="Immagine che contiene Rettangolo&#10;&#10;Descrizione generata automaticamente">
            <a:extLst>
              <a:ext uri="{FF2B5EF4-FFF2-40B4-BE49-F238E27FC236}">
                <a16:creationId xmlns:a16="http://schemas.microsoft.com/office/drawing/2014/main" id="{4475135F-B2DA-AECE-6D43-8F72E90B9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17" y="2947915"/>
            <a:ext cx="1811490" cy="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7439B94-7DB5-CA1A-409A-32C7A184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29" y="1106870"/>
            <a:ext cx="6217920" cy="55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F07A00F-404A-EA6F-A609-60B2CC466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3" b="6751"/>
          <a:stretch/>
        </p:blipFill>
        <p:spPr>
          <a:xfrm>
            <a:off x="4827945" y="1134222"/>
            <a:ext cx="5809197" cy="552007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(No 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84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1C5929-6676-6CB8-B9EA-00BAEC08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32" y="1699573"/>
            <a:ext cx="6223362" cy="89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 err="1"/>
              <a:t>Table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-   </a:t>
            </a:r>
            <a:r>
              <a:rPr lang="it-IT" b="1" dirty="0"/>
              <a:t>Update </a:t>
            </a:r>
            <a:r>
              <a:rPr lang="it-IT" b="1" dirty="0" err="1"/>
              <a:t>entry_valid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the Page </a:t>
            </a:r>
            <a:r>
              <a:rPr lang="it-IT" b="1" dirty="0" err="1"/>
              <a:t>Table</a:t>
            </a:r>
            <a:r>
              <a:rPr lang="it-IT" dirty="0"/>
              <a:t>;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Update index</a:t>
            </a:r>
            <a:r>
              <a:rPr lang="it-IT" dirty="0"/>
              <a:t>.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4" y="1969478"/>
            <a:ext cx="1121618" cy="1796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40371"/>
            <a:ext cx="1121618" cy="1627657"/>
          </a:xfrm>
          <a:prstGeom prst="bentUpArrow">
            <a:avLst>
              <a:gd name="adj1" fmla="val 10331"/>
              <a:gd name="adj2" fmla="val 11439"/>
              <a:gd name="adj3" fmla="val 2182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D1A73F-6FAD-5B5E-16DF-629B378D2563}"/>
              </a:ext>
            </a:extLst>
          </p:cNvPr>
          <p:cNvSpPr txBox="1"/>
          <p:nvPr/>
        </p:nvSpPr>
        <p:spPr>
          <a:xfrm>
            <a:off x="840543" y="1470300"/>
            <a:ext cx="3618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TLB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</a:t>
            </a:r>
            <a:r>
              <a:rPr lang="it-IT" dirty="0">
                <a:solidFill>
                  <a:srgbClr val="000000"/>
                </a:solidFill>
                <a:latin typeface="Tenorite"/>
              </a:rPr>
              <a:t>R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eplacement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</p:txBody>
      </p:sp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E60E7A0-AABC-D30D-213A-1670FA90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596" y="1997733"/>
            <a:ext cx="3055848" cy="477214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EBDBAC-6F00-426C-C6F9-74ED14C30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39" b="47569"/>
          <a:stretch/>
        </p:blipFill>
        <p:spPr>
          <a:xfrm>
            <a:off x="3857731" y="2542229"/>
            <a:ext cx="7663710" cy="20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F4FA2-D480-B933-E95E-B1C1865AD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1" t="56757" r="18431"/>
          <a:stretch/>
        </p:blipFill>
        <p:spPr>
          <a:xfrm>
            <a:off x="1121985" y="2360950"/>
            <a:ext cx="9175565" cy="16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last of the </a:t>
            </a:r>
            <a:r>
              <a:rPr lang="it-IT" sz="1900" dirty="0" err="1"/>
              <a:t>segment</a:t>
            </a:r>
            <a:r>
              <a:rPr lang="it-IT" sz="1900" dirty="0"/>
              <a:t> or </a:t>
            </a:r>
            <a:r>
              <a:rPr lang="it-IT" sz="1900" dirty="0" err="1"/>
              <a:t>not</a:t>
            </a:r>
            <a:r>
              <a:rPr lang="it-IT" sz="1900" dirty="0"/>
              <a:t>:</a:t>
            </a:r>
          </a:p>
          <a:p>
            <a:r>
              <a:rPr lang="it-IT" sz="1900" dirty="0" err="1"/>
              <a:t>Usually</a:t>
            </a:r>
            <a:r>
              <a:rPr lang="it-IT" sz="1900" dirty="0"/>
              <a:t> </a:t>
            </a:r>
            <a:r>
              <a:rPr lang="it-IT" sz="1900" dirty="0" err="1"/>
              <a:t>what</a:t>
            </a:r>
            <a:r>
              <a:rPr lang="it-IT" sz="1900" dirty="0"/>
              <a:t> </a:t>
            </a:r>
            <a:r>
              <a:rPr lang="it-IT" sz="1900" dirty="0" err="1"/>
              <a:t>happens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the segment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not</a:t>
            </a:r>
            <a:r>
              <a:rPr lang="it-IT" sz="1900" dirty="0"/>
              <a:t> an </a:t>
            </a:r>
            <a:r>
              <a:rPr lang="it-IT" sz="1900" dirty="0" err="1"/>
              <a:t>exact</a:t>
            </a:r>
            <a:r>
              <a:rPr lang="it-IT" sz="1900" dirty="0"/>
              <a:t> multiple of a frame size (4096 BYTES). </a:t>
            </a:r>
          </a:p>
          <a:p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means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implementing</a:t>
            </a:r>
            <a:r>
              <a:rPr lang="it-IT" sz="1900" dirty="0"/>
              <a:t> DEMAND PAGING, so </a:t>
            </a:r>
            <a:r>
              <a:rPr lang="it-IT" sz="1900" dirty="0" err="1"/>
              <a:t>selecting</a:t>
            </a:r>
            <a:r>
              <a:rPr lang="it-IT" sz="1900" dirty="0"/>
              <a:t> </a:t>
            </a:r>
            <a:r>
              <a:rPr lang="it-IT" sz="1900" dirty="0" err="1"/>
              <a:t>only</a:t>
            </a:r>
            <a:r>
              <a:rPr lang="it-IT" sz="1900" dirty="0"/>
              <a:t> a page </a:t>
            </a:r>
            <a:r>
              <a:rPr lang="it-IT" sz="1900" dirty="0" err="1"/>
              <a:t>each</a:t>
            </a:r>
            <a:r>
              <a:rPr lang="it-IT" sz="1900" dirty="0"/>
              <a:t> time, the last page of a segment </a:t>
            </a:r>
            <a:r>
              <a:rPr lang="it-IT" sz="1900" dirty="0" err="1"/>
              <a:t>will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surely</a:t>
            </a:r>
            <a:r>
              <a:rPr lang="it-IT" sz="1900" dirty="0"/>
              <a:t> a </a:t>
            </a:r>
            <a:r>
              <a:rPr lang="it-IT" sz="1900" dirty="0" err="1"/>
              <a:t>dimension</a:t>
            </a:r>
            <a:r>
              <a:rPr lang="it-IT" sz="1900" dirty="0"/>
              <a:t> </a:t>
            </a:r>
            <a:r>
              <a:rPr lang="it-IT" sz="1900" dirty="0" err="1"/>
              <a:t>lower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4096 BYTES and </a:t>
            </a:r>
            <a:r>
              <a:rPr lang="it-IT" sz="1900" dirty="0" err="1"/>
              <a:t>it</a:t>
            </a:r>
            <a:r>
              <a:rPr lang="it-IT" sz="1900" dirty="0"/>
              <a:t> must be </a:t>
            </a:r>
            <a:r>
              <a:rPr lang="it-IT" sz="1900" dirty="0" err="1"/>
              <a:t>guaranteed</a:t>
            </a:r>
            <a:r>
              <a:rPr lang="it-IT" sz="1900" dirty="0"/>
              <a:t> to upload </a:t>
            </a:r>
            <a:r>
              <a:rPr lang="it-IT" sz="1900" dirty="0" err="1"/>
              <a:t>exactly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content</a:t>
            </a:r>
            <a:r>
              <a:rPr lang="it-IT" sz="1900" dirty="0"/>
              <a:t> in </a:t>
            </a:r>
            <a:r>
              <a:rPr lang="it-IT" sz="1900" dirty="0" err="1"/>
              <a:t>order</a:t>
            </a:r>
            <a:r>
              <a:rPr lang="it-IT" sz="1900" dirty="0"/>
              <a:t>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system crash.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314" y="203706"/>
            <a:ext cx="3874258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B450F0F-CA7B-EDBE-4F8D-8B903374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82" y="1982445"/>
            <a:ext cx="7638611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14/14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2093</Words>
  <Application>Microsoft Macintosh PowerPoint</Application>
  <PresentationFormat>Widescreen</PresentationFormat>
  <Paragraphs>295</Paragraphs>
  <Slides>66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76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1/14 </vt:lpstr>
      <vt:lpstr>Stop process </vt:lpstr>
      <vt:lpstr>VM Fault 2/14 </vt:lpstr>
      <vt:lpstr>VM Fault 3/14 </vt:lpstr>
      <vt:lpstr>Check PT </vt:lpstr>
      <vt:lpstr>VM Fault 4/14 </vt:lpstr>
      <vt:lpstr>TLB insert </vt:lpstr>
      <vt:lpstr>VM Fault 5/14 </vt:lpstr>
      <vt:lpstr>Swap File </vt:lpstr>
      <vt:lpstr>VM Fault 6/14 </vt:lpstr>
      <vt:lpstr>POP FreeFrameList </vt:lpstr>
      <vt:lpstr>VM Fault 7/14 </vt:lpstr>
      <vt:lpstr>Swap OUT 1/3</vt:lpstr>
      <vt:lpstr>Swap OUT 2/3 </vt:lpstr>
      <vt:lpstr>Swap OUT 3/3 </vt:lpstr>
      <vt:lpstr>VM Fault 8/14 </vt:lpstr>
      <vt:lpstr>Updating TLB 1/5 </vt:lpstr>
      <vt:lpstr>Updating TLB 2/5 </vt:lpstr>
      <vt:lpstr>Updating TLB 3/5 </vt:lpstr>
      <vt:lpstr>Updating TLB 4/5 </vt:lpstr>
      <vt:lpstr>Updating TLB 5/5 </vt:lpstr>
      <vt:lpstr>TLB update </vt:lpstr>
      <vt:lpstr>Entry_valid update </vt:lpstr>
      <vt:lpstr>Entry_valid update </vt:lpstr>
      <vt:lpstr>VM Fault 9/14 </vt:lpstr>
      <vt:lpstr>TLB update </vt:lpstr>
      <vt:lpstr>RR Algorithm </vt:lpstr>
      <vt:lpstr>VM Fault 10/14 </vt:lpstr>
      <vt:lpstr>Entry Load TLB </vt:lpstr>
      <vt:lpstr>VM Fault 11/14 </vt:lpstr>
      <vt:lpstr>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  Load frame from ELF </vt:lpstr>
      <vt:lpstr>VM Fault 12/14 </vt:lpstr>
      <vt:lpstr>Swap IN 1/2 </vt:lpstr>
      <vt:lpstr>Swap IN 2/2 </vt:lpstr>
      <vt:lpstr>VM Fault 13/14 </vt:lpstr>
      <vt:lpstr>Clean Memory frame </vt:lpstr>
      <vt:lpstr>VM Fault 14/14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31</cp:revision>
  <dcterms:created xsi:type="dcterms:W3CDTF">2022-11-27T21:49:55Z</dcterms:created>
  <dcterms:modified xsi:type="dcterms:W3CDTF">2023-04-16T22:00:15Z</dcterms:modified>
</cp:coreProperties>
</file>