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A4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C2A-A496-4784-A81D-C294153B6AF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7D65-7B67-4E62-81BC-29E77BF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datapath.png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D7D65-7B67-4E62-81BC-29E77BFF32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slowpath.png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D7D65-7B67-4E62-81BC-29E77BFF3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45D6-5CC2-4561-A8DF-2D6C332290F8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64882-1254-41D4-8977-754B8817559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0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83DB-A017-46FF-A777-F0CB39B4EB5C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C437-8295-49CA-80D4-FB03F93A972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4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9228-7BFD-4464-BB8C-EFFF62C8F6F6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E641A-4A8E-47DD-89AA-96F3F8E6CC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3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BA37C-FD1C-4F95-84CF-6B51A49E1F89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204F-D3B9-4A75-9362-047F64E603E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7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5070-1A64-44DC-BF4D-1F6D0B829C31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236F-27ED-46C9-89C9-ADA471A6920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1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 bwMode="auto">
          <a:xfrm>
            <a:off x="377825" y="427038"/>
            <a:ext cx="68072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377825" y="2459038"/>
            <a:ext cx="6807200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750" y="994410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FE1072-2E4F-41BB-92FC-7D410B00742B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1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BC4E10-0C06-4F09-AEA4-9AC954F4B94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48000" y="1011238"/>
            <a:ext cx="660400" cy="1936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eBPF</a:t>
            </a:r>
            <a:r>
              <a:rPr sz="1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7700" y="1985963"/>
            <a:ext cx="463550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58738" indent="-476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PACKET  TYPE?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2450" y="2900363"/>
            <a:ext cx="414338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2700" indent="412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ICMP  ECHO?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6650" y="2058988"/>
            <a:ext cx="266700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IP</a:t>
            </a:r>
            <a:r>
              <a:rPr sz="1100" spc="-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54" name="object 20"/>
          <p:cNvSpPr txBox="1">
            <a:spLocks noChangeArrowheads="1"/>
          </p:cNvSpPr>
          <p:nvPr/>
        </p:nvSpPr>
        <p:spPr bwMode="auto">
          <a:xfrm>
            <a:off x="4129088" y="2060575"/>
            <a:ext cx="2555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cs typeface="Calibri" panose="020F0502020204030204" pitchFamily="34" charset="0"/>
              </a:rPr>
              <a:t>ARP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3375" y="3736975"/>
            <a:ext cx="1154113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GENERATING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REPLY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550" y="4579938"/>
            <a:ext cx="1166813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376238" indent="-3635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REDIRECT REPLY ON  PORT X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2100" y="2890838"/>
            <a:ext cx="207963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4788" y="5705475"/>
            <a:ext cx="560387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TTL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==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1?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6788" y="5654675"/>
            <a:ext cx="227012" cy="1936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29063" y="5649913"/>
            <a:ext cx="207962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9013" y="2905125"/>
            <a:ext cx="227012" cy="1936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0375" y="7910513"/>
            <a:ext cx="766763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44450" indent="-31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NEXT HOP IN  ARP TABLE?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56275" y="7886700"/>
            <a:ext cx="207963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3425" y="7874000"/>
            <a:ext cx="227013" cy="1936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71550" y="6831013"/>
            <a:ext cx="1374775" cy="57943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SEND PACKET TO  SLOWPATH WITH CODE  TTL_EXCEEDED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59438" y="8715375"/>
            <a:ext cx="1374775" cy="576263"/>
          </a:xfrm>
          <a:prstGeom prst="rect">
            <a:avLst/>
          </a:prstGeom>
        </p:spPr>
        <p:txBody>
          <a:bodyPr lIns="0" tIns="1143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88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SEND PACKET TO  SLOWPATH WITH CODE  ARP_LOOKUP_MISS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95888" y="2690813"/>
            <a:ext cx="722312" cy="393700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905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ARP PACKET  TYPE?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0138" y="3551238"/>
            <a:ext cx="1039812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349250" indent="-3365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GENERATING ARP  REPLY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99175" y="5576888"/>
            <a:ext cx="1214438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3688" indent="-280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REDIRECT ARP REPLY  ON PORT X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33813" y="3565525"/>
            <a:ext cx="1136650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UPDATE ARP</a:t>
            </a:r>
            <a:r>
              <a:rPr sz="1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32225" y="4364038"/>
            <a:ext cx="1125538" cy="577850"/>
          </a:xfrm>
          <a:prstGeom prst="rect">
            <a:avLst/>
          </a:prstGeom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NOTIFY SLOWPATH  WITH CODE  ARP_REPLY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43400" y="2663825"/>
            <a:ext cx="631825" cy="1936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ARP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REPLY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94425" y="2690813"/>
            <a:ext cx="815975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dirty="0">
                <a:latin typeface="Calibri"/>
                <a:cs typeface="Calibri"/>
              </a:rPr>
              <a:t>ARP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2733675" y="92075"/>
            <a:ext cx="1371600" cy="412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NEW PACKET ON PORT X</a:t>
            </a:r>
          </a:p>
        </p:txBody>
      </p:sp>
      <p:sp>
        <p:nvSpPr>
          <p:cNvPr id="88" name="Freccia in giù 87"/>
          <p:cNvSpPr/>
          <p:nvPr/>
        </p:nvSpPr>
        <p:spPr>
          <a:xfrm>
            <a:off x="3263900" y="574675"/>
            <a:ext cx="252413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89" name="Rettangolo arrotondato 88"/>
          <p:cNvSpPr/>
          <p:nvPr/>
        </p:nvSpPr>
        <p:spPr>
          <a:xfrm>
            <a:off x="2733675" y="987425"/>
            <a:ext cx="136842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 err="1"/>
              <a:t>eBPF</a:t>
            </a:r>
            <a:r>
              <a:rPr lang="it-IT" sz="1100" dirty="0"/>
              <a:t> code</a:t>
            </a:r>
          </a:p>
        </p:txBody>
      </p:sp>
      <p:sp>
        <p:nvSpPr>
          <p:cNvPr id="90" name="Freccia in giù 89"/>
          <p:cNvSpPr/>
          <p:nvPr/>
        </p:nvSpPr>
        <p:spPr>
          <a:xfrm>
            <a:off x="3268663" y="1460500"/>
            <a:ext cx="252412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91" name="Decisione 90"/>
          <p:cNvSpPr/>
          <p:nvPr/>
        </p:nvSpPr>
        <p:spPr>
          <a:xfrm>
            <a:off x="2755900" y="1827213"/>
            <a:ext cx="1276350" cy="854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PACKET TYPE?</a:t>
            </a:r>
          </a:p>
        </p:txBody>
      </p:sp>
      <p:sp>
        <p:nvSpPr>
          <p:cNvPr id="93" name="Decisione 92"/>
          <p:cNvSpPr/>
          <p:nvPr/>
        </p:nvSpPr>
        <p:spPr>
          <a:xfrm>
            <a:off x="1385888" y="2673350"/>
            <a:ext cx="1276350" cy="854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ICMP ECHO?</a:t>
            </a:r>
          </a:p>
        </p:txBody>
      </p:sp>
      <p:sp>
        <p:nvSpPr>
          <p:cNvPr id="94" name="Decisione 93"/>
          <p:cNvSpPr/>
          <p:nvPr/>
        </p:nvSpPr>
        <p:spPr>
          <a:xfrm>
            <a:off x="4929188" y="2459038"/>
            <a:ext cx="1276350" cy="85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ARP PACKET TYPE?</a:t>
            </a:r>
          </a:p>
        </p:txBody>
      </p:sp>
      <p:cxnSp>
        <p:nvCxnSpPr>
          <p:cNvPr id="96" name="Connettore 4 95"/>
          <p:cNvCxnSpPr>
            <a:stCxn id="91" idx="1"/>
            <a:endCxn id="93" idx="0"/>
          </p:cNvCxnSpPr>
          <p:nvPr/>
        </p:nvCxnSpPr>
        <p:spPr>
          <a:xfrm rot="10800000" flipV="1">
            <a:off x="2024063" y="2254250"/>
            <a:ext cx="731837" cy="4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4 97"/>
          <p:cNvCxnSpPr>
            <a:stCxn id="91" idx="3"/>
            <a:endCxn id="94" idx="0"/>
          </p:cNvCxnSpPr>
          <p:nvPr/>
        </p:nvCxnSpPr>
        <p:spPr>
          <a:xfrm>
            <a:off x="4032250" y="2254250"/>
            <a:ext cx="1535113" cy="204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arrotondato 101"/>
          <p:cNvSpPr/>
          <p:nvPr/>
        </p:nvSpPr>
        <p:spPr>
          <a:xfrm>
            <a:off x="234950" y="3662363"/>
            <a:ext cx="1368425" cy="414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GENERATING REPLY</a:t>
            </a:r>
          </a:p>
        </p:txBody>
      </p:sp>
      <p:sp>
        <p:nvSpPr>
          <p:cNvPr id="103" name="Rettangolo arrotondato 102"/>
          <p:cNvSpPr/>
          <p:nvPr/>
        </p:nvSpPr>
        <p:spPr>
          <a:xfrm>
            <a:off x="234950" y="4430713"/>
            <a:ext cx="1368425" cy="414337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REDIRECT REPLY ON PORT X</a:t>
            </a:r>
          </a:p>
        </p:txBody>
      </p:sp>
      <p:cxnSp>
        <p:nvCxnSpPr>
          <p:cNvPr id="105" name="Connettore 2 104"/>
          <p:cNvCxnSpPr>
            <a:stCxn id="102" idx="2"/>
            <a:endCxn id="103" idx="0"/>
          </p:cNvCxnSpPr>
          <p:nvPr/>
        </p:nvCxnSpPr>
        <p:spPr>
          <a:xfrm>
            <a:off x="919163" y="4076700"/>
            <a:ext cx="0" cy="35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4 107"/>
          <p:cNvCxnSpPr>
            <a:stCxn id="93" idx="1"/>
            <a:endCxn id="102" idx="0"/>
          </p:cNvCxnSpPr>
          <p:nvPr/>
        </p:nvCxnSpPr>
        <p:spPr>
          <a:xfrm rot="10800000" flipV="1">
            <a:off x="919163" y="3100388"/>
            <a:ext cx="466725" cy="561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arrotondato 109"/>
          <p:cNvSpPr/>
          <p:nvPr/>
        </p:nvSpPr>
        <p:spPr>
          <a:xfrm>
            <a:off x="3565525" y="3502025"/>
            <a:ext cx="160020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UPDATE ARP TABLE</a:t>
            </a:r>
          </a:p>
        </p:txBody>
      </p:sp>
      <p:sp>
        <p:nvSpPr>
          <p:cNvPr id="111" name="Rettangolo arrotondato 110"/>
          <p:cNvSpPr/>
          <p:nvPr/>
        </p:nvSpPr>
        <p:spPr>
          <a:xfrm>
            <a:off x="3565525" y="4321175"/>
            <a:ext cx="1600200" cy="554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NOTIFY SLOWPATH WITH CODE SLOWPATH_ARP_REPLY</a:t>
            </a:r>
          </a:p>
        </p:txBody>
      </p:sp>
      <p:sp>
        <p:nvSpPr>
          <p:cNvPr id="112" name="Rettangolo arrotondato 111"/>
          <p:cNvSpPr/>
          <p:nvPr/>
        </p:nvSpPr>
        <p:spPr>
          <a:xfrm>
            <a:off x="5900738" y="3554413"/>
            <a:ext cx="1458912" cy="414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GENERATING ARP REPLY</a:t>
            </a:r>
          </a:p>
        </p:txBody>
      </p:sp>
      <p:sp>
        <p:nvSpPr>
          <p:cNvPr id="113" name="Rettangolo arrotondato 112"/>
          <p:cNvSpPr/>
          <p:nvPr/>
        </p:nvSpPr>
        <p:spPr>
          <a:xfrm>
            <a:off x="5894388" y="4330700"/>
            <a:ext cx="1465262" cy="820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UPDATE ARP TABLE  WITH THE  REQUESTING IP AND  MAC</a:t>
            </a:r>
          </a:p>
        </p:txBody>
      </p:sp>
      <p:sp>
        <p:nvSpPr>
          <p:cNvPr id="114" name="Rettangolo arrotondato 113"/>
          <p:cNvSpPr/>
          <p:nvPr/>
        </p:nvSpPr>
        <p:spPr>
          <a:xfrm>
            <a:off x="5894388" y="5481638"/>
            <a:ext cx="1465262" cy="414337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REDIRECT ARP REPLY ON PORT X</a:t>
            </a:r>
          </a:p>
        </p:txBody>
      </p:sp>
      <p:sp>
        <p:nvSpPr>
          <p:cNvPr id="115" name="Decisione 114"/>
          <p:cNvSpPr/>
          <p:nvPr/>
        </p:nvSpPr>
        <p:spPr>
          <a:xfrm>
            <a:off x="2530475" y="5434013"/>
            <a:ext cx="1336675" cy="85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/>
              <a:t>TTL==1?</a:t>
            </a:r>
            <a:endParaRPr lang="it-IT" sz="1100" dirty="0"/>
          </a:p>
        </p:txBody>
      </p:sp>
      <p:cxnSp>
        <p:nvCxnSpPr>
          <p:cNvPr id="117" name="Connettore 2 116"/>
          <p:cNvCxnSpPr>
            <a:stCxn id="110" idx="2"/>
            <a:endCxn id="111" idx="0"/>
          </p:cNvCxnSpPr>
          <p:nvPr/>
        </p:nvCxnSpPr>
        <p:spPr>
          <a:xfrm>
            <a:off x="4365625" y="3917950"/>
            <a:ext cx="0" cy="4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stCxn id="112" idx="2"/>
            <a:endCxn id="113" idx="0"/>
          </p:cNvCxnSpPr>
          <p:nvPr/>
        </p:nvCxnSpPr>
        <p:spPr>
          <a:xfrm flipH="1">
            <a:off x="6627813" y="3968750"/>
            <a:ext cx="158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4 126"/>
          <p:cNvCxnSpPr>
            <a:stCxn id="94" idx="1"/>
            <a:endCxn id="110" idx="0"/>
          </p:cNvCxnSpPr>
          <p:nvPr/>
        </p:nvCxnSpPr>
        <p:spPr>
          <a:xfrm rot="10800000" flipV="1">
            <a:off x="4365625" y="2886075"/>
            <a:ext cx="563563" cy="61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4 129"/>
          <p:cNvCxnSpPr>
            <a:stCxn id="94" idx="3"/>
            <a:endCxn id="112" idx="0"/>
          </p:cNvCxnSpPr>
          <p:nvPr/>
        </p:nvCxnSpPr>
        <p:spPr>
          <a:xfrm>
            <a:off x="6205538" y="2886075"/>
            <a:ext cx="423862" cy="66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4 131"/>
          <p:cNvCxnSpPr>
            <a:stCxn id="93" idx="3"/>
            <a:endCxn id="115" idx="0"/>
          </p:cNvCxnSpPr>
          <p:nvPr/>
        </p:nvCxnSpPr>
        <p:spPr>
          <a:xfrm>
            <a:off x="2662238" y="3100388"/>
            <a:ext cx="536575" cy="2333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tangolo arrotondato 133"/>
          <p:cNvSpPr/>
          <p:nvPr/>
        </p:nvSpPr>
        <p:spPr>
          <a:xfrm>
            <a:off x="720725" y="6653213"/>
            <a:ext cx="1878013" cy="730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SEND PACKET TO  SLOWPATH WITH CODE  SLOWPATH_TTL_EXCEEDED</a:t>
            </a:r>
          </a:p>
        </p:txBody>
      </p:sp>
      <p:sp>
        <p:nvSpPr>
          <p:cNvPr id="135" name="Rettangolo arrotondato 134"/>
          <p:cNvSpPr/>
          <p:nvPr/>
        </p:nvSpPr>
        <p:spPr>
          <a:xfrm>
            <a:off x="3984625" y="6659563"/>
            <a:ext cx="1843088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2700" indent="15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LOOKUP DEST.  ADDRESS IN  ROUTING TABLE  AND GET OUTPUT  PORT Y</a:t>
            </a:r>
          </a:p>
        </p:txBody>
      </p:sp>
      <p:sp>
        <p:nvSpPr>
          <p:cNvPr id="137" name="Decisione 136"/>
          <p:cNvSpPr/>
          <p:nvPr/>
        </p:nvSpPr>
        <p:spPr>
          <a:xfrm>
            <a:off x="4022725" y="7773988"/>
            <a:ext cx="1766888" cy="85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NEXT HOP IN ARP TABLE?</a:t>
            </a:r>
          </a:p>
        </p:txBody>
      </p:sp>
      <p:sp>
        <p:nvSpPr>
          <p:cNvPr id="138" name="Rettangolo arrotondato 137"/>
          <p:cNvSpPr/>
          <p:nvPr/>
        </p:nvSpPr>
        <p:spPr>
          <a:xfrm>
            <a:off x="5378450" y="8872538"/>
            <a:ext cx="2133600" cy="730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88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SEND PACKET TO  SLOWPATH WITH CODE  SLOWPATH_ARP_LOOKUP_MISS</a:t>
            </a:r>
          </a:p>
        </p:txBody>
      </p:sp>
      <p:sp>
        <p:nvSpPr>
          <p:cNvPr id="139" name="Rettangolo arrotondato 138"/>
          <p:cNvSpPr/>
          <p:nvPr/>
        </p:nvSpPr>
        <p:spPr>
          <a:xfrm>
            <a:off x="2351088" y="8867775"/>
            <a:ext cx="2133600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UPDATE SOURCE AND  DESTINATION MAC,  DECREMENT TTL AND  UPDATE CHECKSUM</a:t>
            </a:r>
          </a:p>
        </p:txBody>
      </p:sp>
      <p:sp>
        <p:nvSpPr>
          <p:cNvPr id="140" name="Rettangolo arrotondato 139"/>
          <p:cNvSpPr/>
          <p:nvPr/>
        </p:nvSpPr>
        <p:spPr>
          <a:xfrm>
            <a:off x="2346325" y="10006013"/>
            <a:ext cx="2138363" cy="414337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09550" indent="-1968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fr-FR" altLang="en-US" sz="1100">
                <a:solidFill>
                  <a:srgbClr val="FFFFFF"/>
                </a:solidFill>
                <a:cs typeface="Calibri" panose="020F0502020204030204" pitchFamily="34" charset="0"/>
              </a:rPr>
              <a:t>REDIRECT PACKET ON PORT Y</a:t>
            </a:r>
          </a:p>
        </p:txBody>
      </p:sp>
      <p:cxnSp>
        <p:nvCxnSpPr>
          <p:cNvPr id="142" name="Connettore 4 141"/>
          <p:cNvCxnSpPr>
            <a:stCxn id="115" idx="1"/>
            <a:endCxn id="134" idx="0"/>
          </p:cNvCxnSpPr>
          <p:nvPr/>
        </p:nvCxnSpPr>
        <p:spPr>
          <a:xfrm rot="10800000" flipV="1">
            <a:off x="1658938" y="5861050"/>
            <a:ext cx="871537" cy="792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4 143"/>
          <p:cNvCxnSpPr>
            <a:stCxn id="115" idx="3"/>
            <a:endCxn id="135" idx="0"/>
          </p:cNvCxnSpPr>
          <p:nvPr/>
        </p:nvCxnSpPr>
        <p:spPr>
          <a:xfrm>
            <a:off x="3867150" y="5861050"/>
            <a:ext cx="1038225" cy="798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4 145"/>
          <p:cNvCxnSpPr>
            <a:stCxn id="137" idx="1"/>
            <a:endCxn id="139" idx="0"/>
          </p:cNvCxnSpPr>
          <p:nvPr/>
        </p:nvCxnSpPr>
        <p:spPr>
          <a:xfrm rot="10800000" flipV="1">
            <a:off x="3417888" y="8199438"/>
            <a:ext cx="604837" cy="668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4 147"/>
          <p:cNvCxnSpPr>
            <a:stCxn id="137" idx="3"/>
            <a:endCxn id="138" idx="0"/>
          </p:cNvCxnSpPr>
          <p:nvPr/>
        </p:nvCxnSpPr>
        <p:spPr>
          <a:xfrm>
            <a:off x="5789613" y="8199438"/>
            <a:ext cx="655637" cy="673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/>
          <p:cNvCxnSpPr>
            <a:stCxn id="135" idx="2"/>
            <a:endCxn id="137" idx="0"/>
          </p:cNvCxnSpPr>
          <p:nvPr/>
        </p:nvCxnSpPr>
        <p:spPr>
          <a:xfrm>
            <a:off x="4905375" y="7389813"/>
            <a:ext cx="0" cy="3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2 162"/>
          <p:cNvCxnSpPr>
            <a:stCxn id="139" idx="2"/>
            <a:endCxn id="140" idx="0"/>
          </p:cNvCxnSpPr>
          <p:nvPr/>
        </p:nvCxnSpPr>
        <p:spPr>
          <a:xfrm flipH="1">
            <a:off x="3414713" y="9598025"/>
            <a:ext cx="3175" cy="4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113" idx="2"/>
            <a:endCxn id="114" idx="0"/>
          </p:cNvCxnSpPr>
          <p:nvPr/>
        </p:nvCxnSpPr>
        <p:spPr>
          <a:xfrm>
            <a:off x="6627813" y="5151438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5"/>
          <p:cNvSpPr txBox="1">
            <a:spLocks noChangeArrowheads="1"/>
          </p:cNvSpPr>
          <p:nvPr/>
        </p:nvSpPr>
        <p:spPr bwMode="auto">
          <a:xfrm>
            <a:off x="2862263" y="1055688"/>
            <a:ext cx="10556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t-IT" altLang="en-US" sz="1100">
                <a:solidFill>
                  <a:srgbClr val="FFFFFF"/>
                </a:solidFill>
                <a:cs typeface="Calibri" panose="020F0502020204030204" pitchFamily="34" charset="0"/>
              </a:rPr>
              <a:t>CONTROL PATH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2051" name="object 10"/>
          <p:cNvSpPr txBox="1">
            <a:spLocks noChangeArrowheads="1"/>
          </p:cNvSpPr>
          <p:nvPr/>
        </p:nvSpPr>
        <p:spPr bwMode="auto">
          <a:xfrm>
            <a:off x="3187700" y="1985963"/>
            <a:ext cx="4635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58738" indent="-476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it-IT" altLang="en-US" sz="1100">
                <a:solidFill>
                  <a:srgbClr val="FFFFFF"/>
                </a:solidFill>
                <a:cs typeface="Calibri" panose="020F0502020204030204" pitchFamily="34" charset="0"/>
              </a:rPr>
              <a:t>CODE TYPE?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2052" name="object 19"/>
          <p:cNvSpPr txBox="1">
            <a:spLocks noChangeArrowheads="1"/>
          </p:cNvSpPr>
          <p:nvPr/>
        </p:nvSpPr>
        <p:spPr bwMode="auto">
          <a:xfrm>
            <a:off x="971550" y="2014538"/>
            <a:ext cx="1676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t-IT" altLang="en-US" sz="1100"/>
              <a:t>SLOWPATH_TTL_EXCEEDED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2053" name="object 20"/>
          <p:cNvSpPr txBox="1">
            <a:spLocks noChangeArrowheads="1"/>
          </p:cNvSpPr>
          <p:nvPr/>
        </p:nvSpPr>
        <p:spPr bwMode="auto">
          <a:xfrm>
            <a:off x="4221163" y="2009775"/>
            <a:ext cx="14081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t-IT" altLang="en-US" sz="1100">
                <a:cs typeface="Calibri" panose="020F0502020204030204" pitchFamily="34" charset="0"/>
              </a:rPr>
              <a:t>SLOWPATH_</a:t>
            </a:r>
            <a:r>
              <a:rPr lang="en-US" altLang="en-US" sz="1100">
                <a:cs typeface="Calibri" panose="020F0502020204030204" pitchFamily="34" charset="0"/>
              </a:rPr>
              <a:t>ARP</a:t>
            </a:r>
            <a:r>
              <a:rPr lang="it-IT" altLang="en-US" sz="1100">
                <a:cs typeface="Calibri" panose="020F0502020204030204" pitchFamily="34" charset="0"/>
              </a:rPr>
              <a:t>_REPLY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550" y="4579938"/>
            <a:ext cx="1166813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376238" indent="-3635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REDIRECT REPLY ON  PORT X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4788" y="5705475"/>
            <a:ext cx="560387" cy="193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TTL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==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1?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44963" y="6249988"/>
            <a:ext cx="1050925" cy="946150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2700" indent="15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LOOKUP DEST.  ADDRESS IN  ROUTING TABLE  AND GET OUTPUT  PORT Y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0375" y="7910513"/>
            <a:ext cx="766763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44450" indent="-31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NEXT HOP IN  ARP TABLE?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66950" y="8715375"/>
            <a:ext cx="1277938" cy="763588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UPDATE SOURCE AND  DESTINATION MAC,  DECREMENT TTL AND  UPDATE CHECKSUM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59438" y="8715375"/>
            <a:ext cx="1374775" cy="576263"/>
          </a:xfrm>
          <a:prstGeom prst="rect">
            <a:avLst/>
          </a:prstGeom>
        </p:spPr>
        <p:txBody>
          <a:bodyPr lIns="0" tIns="1143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88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SEND PACKET TO  SLOWPATH WITH CODE  ARP_LOOKUP_MISS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99175" y="5576888"/>
            <a:ext cx="1214438" cy="395287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3688" indent="-280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en-US" altLang="en-US" sz="1100">
                <a:solidFill>
                  <a:srgbClr val="FFFFFF"/>
                </a:solidFill>
                <a:cs typeface="Calibri" panose="020F0502020204030204" pitchFamily="34" charset="0"/>
              </a:rPr>
              <a:t>REDIRECT ARP REPLY  ON PORT X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88" name="Elaborazione 87"/>
          <p:cNvSpPr/>
          <p:nvPr/>
        </p:nvSpPr>
        <p:spPr>
          <a:xfrm>
            <a:off x="2647950" y="168275"/>
            <a:ext cx="1438275" cy="40163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NEW PACKET FROM </a:t>
            </a:r>
            <a:r>
              <a:rPr lang="it-IT" sz="1100" dirty="0" err="1"/>
              <a:t>eBPF</a:t>
            </a:r>
            <a:r>
              <a:rPr lang="it-IT" sz="1100" dirty="0"/>
              <a:t>  ON PORT X</a:t>
            </a:r>
          </a:p>
        </p:txBody>
      </p:sp>
      <p:sp>
        <p:nvSpPr>
          <p:cNvPr id="89" name="Freccia in giù 88"/>
          <p:cNvSpPr/>
          <p:nvPr/>
        </p:nvSpPr>
        <p:spPr>
          <a:xfrm>
            <a:off x="3251200" y="625475"/>
            <a:ext cx="271463" cy="304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2651125" y="969963"/>
            <a:ext cx="1435100" cy="387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CONTROL PATH</a:t>
            </a:r>
          </a:p>
        </p:txBody>
      </p:sp>
      <p:sp>
        <p:nvSpPr>
          <p:cNvPr id="91" name="Freccia in giù 90"/>
          <p:cNvSpPr/>
          <p:nvPr/>
        </p:nvSpPr>
        <p:spPr>
          <a:xfrm>
            <a:off x="3282950" y="1417638"/>
            <a:ext cx="271463" cy="304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92" name="Decisione 91"/>
          <p:cNvSpPr/>
          <p:nvPr/>
        </p:nvSpPr>
        <p:spPr>
          <a:xfrm>
            <a:off x="2743200" y="1841500"/>
            <a:ext cx="1382713" cy="73501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CODE TYPE?</a:t>
            </a:r>
          </a:p>
        </p:txBody>
      </p:sp>
      <p:cxnSp>
        <p:nvCxnSpPr>
          <p:cNvPr id="94" name="Connettore 4 93"/>
          <p:cNvCxnSpPr>
            <a:cxnSpLocks/>
            <a:stCxn id="92" idx="1"/>
            <a:endCxn id="105" idx="0"/>
          </p:cNvCxnSpPr>
          <p:nvPr/>
        </p:nvCxnSpPr>
        <p:spPr>
          <a:xfrm rot="10800000" flipV="1">
            <a:off x="893763" y="2209800"/>
            <a:ext cx="1849437" cy="54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4 99"/>
          <p:cNvCxnSpPr>
            <a:stCxn id="92" idx="3"/>
            <a:endCxn id="121" idx="0"/>
          </p:cNvCxnSpPr>
          <p:nvPr/>
        </p:nvCxnSpPr>
        <p:spPr>
          <a:xfrm>
            <a:off x="4125913" y="2209800"/>
            <a:ext cx="2335212" cy="74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arrotondato 104"/>
          <p:cNvSpPr/>
          <p:nvPr/>
        </p:nvSpPr>
        <p:spPr>
          <a:xfrm>
            <a:off x="107950" y="2754313"/>
            <a:ext cx="1571625" cy="7159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GENERATE ICMP PACKET WITH TIME_EXCEDEED CODE</a:t>
            </a:r>
          </a:p>
        </p:txBody>
      </p:sp>
      <p:sp>
        <p:nvSpPr>
          <p:cNvPr id="106" name="Rettangolo arrotondato 105"/>
          <p:cNvSpPr/>
          <p:nvPr/>
        </p:nvSpPr>
        <p:spPr>
          <a:xfrm>
            <a:off x="107950" y="3735388"/>
            <a:ext cx="1571625" cy="1231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SET THE PORT IP ADDRESS AS THE NEW SOURCE ADDRESS AND THE OLD SOURCE IP ADDRESS AS THE NEW DEST. ADDRESS </a:t>
            </a:r>
          </a:p>
        </p:txBody>
      </p:sp>
      <p:sp>
        <p:nvSpPr>
          <p:cNvPr id="108" name="Rettangolo arrotondato 107"/>
          <p:cNvSpPr/>
          <p:nvPr/>
        </p:nvSpPr>
        <p:spPr>
          <a:xfrm>
            <a:off x="107950" y="5175250"/>
            <a:ext cx="1571625" cy="793750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SEND ICMP PACKET ON PORT X</a:t>
            </a:r>
          </a:p>
        </p:txBody>
      </p:sp>
      <p:cxnSp>
        <p:nvCxnSpPr>
          <p:cNvPr id="114" name="Connettore 2 113"/>
          <p:cNvCxnSpPr>
            <a:stCxn id="105" idx="2"/>
            <a:endCxn id="106" idx="0"/>
          </p:cNvCxnSpPr>
          <p:nvPr/>
        </p:nvCxnSpPr>
        <p:spPr>
          <a:xfrm flipH="1">
            <a:off x="893763" y="3470275"/>
            <a:ext cx="0" cy="2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106" idx="2"/>
            <a:endCxn id="108" idx="0"/>
          </p:cNvCxnSpPr>
          <p:nvPr/>
        </p:nvCxnSpPr>
        <p:spPr>
          <a:xfrm flipH="1">
            <a:off x="893763" y="4967288"/>
            <a:ext cx="0" cy="2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tangolo arrotondato 120"/>
          <p:cNvSpPr/>
          <p:nvPr/>
        </p:nvSpPr>
        <p:spPr>
          <a:xfrm>
            <a:off x="5675313" y="2959100"/>
            <a:ext cx="1571625" cy="1168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FIND THE PACKET PREVIOUSLY SAVED IN THE MAP STRUCTURE USING AS KEY THE PORT X AND THE SOURCE IP ADDRESS OF THE ARP REPLY</a:t>
            </a:r>
          </a:p>
        </p:txBody>
      </p:sp>
      <p:sp>
        <p:nvSpPr>
          <p:cNvPr id="123" name="Rettangolo arrotondato 122"/>
          <p:cNvSpPr/>
          <p:nvPr/>
        </p:nvSpPr>
        <p:spPr>
          <a:xfrm>
            <a:off x="5675313" y="4437063"/>
            <a:ext cx="1571625" cy="530225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SEND THE FOUND PACKET ON PORT X</a:t>
            </a:r>
          </a:p>
        </p:txBody>
      </p:sp>
      <p:cxnSp>
        <p:nvCxnSpPr>
          <p:cNvPr id="127" name="Connettore 2 126"/>
          <p:cNvCxnSpPr>
            <a:stCxn id="121" idx="2"/>
            <a:endCxn id="123" idx="0"/>
          </p:cNvCxnSpPr>
          <p:nvPr/>
        </p:nvCxnSpPr>
        <p:spPr>
          <a:xfrm flipH="1">
            <a:off x="6461125" y="4127500"/>
            <a:ext cx="0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92" idx="2"/>
            <a:endCxn id="135" idx="0"/>
          </p:cNvCxnSpPr>
          <p:nvPr/>
        </p:nvCxnSpPr>
        <p:spPr>
          <a:xfrm>
            <a:off x="3435350" y="2576513"/>
            <a:ext cx="0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object 20"/>
          <p:cNvSpPr txBox="1">
            <a:spLocks noChangeArrowheads="1"/>
          </p:cNvSpPr>
          <p:nvPr/>
        </p:nvSpPr>
        <p:spPr bwMode="auto">
          <a:xfrm>
            <a:off x="2408238" y="2578100"/>
            <a:ext cx="20526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t-IT" altLang="en-US" sz="1100"/>
              <a:t>SLOWPATH_ARP_LOOKUP_MISS</a:t>
            </a:r>
            <a:endParaRPr lang="en-US" altLang="en-US" sz="1100">
              <a:cs typeface="Calibri" panose="020F0502020204030204" pitchFamily="34" charset="0"/>
            </a:endParaRPr>
          </a:p>
        </p:txBody>
      </p:sp>
      <p:sp>
        <p:nvSpPr>
          <p:cNvPr id="135" name="Rettangolo arrotondato 134"/>
          <p:cNvSpPr/>
          <p:nvPr/>
        </p:nvSpPr>
        <p:spPr>
          <a:xfrm>
            <a:off x="2647950" y="3513138"/>
            <a:ext cx="1573213" cy="1014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RETRIVE THE DEST. IP ADDRESS, THE OUTPUT PORT Y AND THE IP ADDRESS OF PORT Y FROM METADATA</a:t>
            </a:r>
          </a:p>
        </p:txBody>
      </p:sp>
      <p:sp>
        <p:nvSpPr>
          <p:cNvPr id="138" name="Rettangolo arrotondato 137"/>
          <p:cNvSpPr/>
          <p:nvPr/>
        </p:nvSpPr>
        <p:spPr>
          <a:xfrm>
            <a:off x="2647950" y="4895850"/>
            <a:ext cx="1573213" cy="101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GET THE MAC ADDRESS OF PORT Y FROM THE </a:t>
            </a:r>
            <a:r>
              <a:rPr lang="it-IT" sz="1100" dirty="0" err="1"/>
              <a:t>eBPF</a:t>
            </a:r>
            <a:r>
              <a:rPr lang="it-IT" sz="1100" dirty="0"/>
              <a:t> MAP «ROUTER_PORT»</a:t>
            </a:r>
          </a:p>
        </p:txBody>
      </p:sp>
      <p:sp>
        <p:nvSpPr>
          <p:cNvPr id="140" name="Rettangolo arrotondato 139"/>
          <p:cNvSpPr/>
          <p:nvPr/>
        </p:nvSpPr>
        <p:spPr>
          <a:xfrm>
            <a:off x="2647950" y="6126163"/>
            <a:ext cx="1573213" cy="1014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SAVE THE PACKET IN  A MAP STRUCTURE USING AS KEY THE PORT Y AND THE DEST. IP ADDRESS</a:t>
            </a:r>
          </a:p>
        </p:txBody>
      </p:sp>
      <p:sp>
        <p:nvSpPr>
          <p:cNvPr id="141" name="Rettangolo arrotondato 140"/>
          <p:cNvSpPr/>
          <p:nvPr/>
        </p:nvSpPr>
        <p:spPr>
          <a:xfrm>
            <a:off x="2647950" y="7415213"/>
            <a:ext cx="1573213" cy="4032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CREATE AN ARP REQUEST PACKET</a:t>
            </a:r>
          </a:p>
        </p:txBody>
      </p:sp>
      <p:sp>
        <p:nvSpPr>
          <p:cNvPr id="142" name="Rettangolo arrotondato 141"/>
          <p:cNvSpPr/>
          <p:nvPr/>
        </p:nvSpPr>
        <p:spPr>
          <a:xfrm>
            <a:off x="2647950" y="8037513"/>
            <a:ext cx="1573213" cy="793750"/>
          </a:xfrm>
          <a:prstGeom prst="roundRect">
            <a:avLst/>
          </a:prstGeom>
          <a:solidFill>
            <a:srgbClr val="A4A4A4"/>
          </a:solidFill>
          <a:ln>
            <a:solidFill>
              <a:srgbClr val="78787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00" dirty="0"/>
              <a:t>SEND THE ARP REQUEST ON PORT Y</a:t>
            </a:r>
          </a:p>
        </p:txBody>
      </p:sp>
      <p:cxnSp>
        <p:nvCxnSpPr>
          <p:cNvPr id="144" name="Connettore 2 143"/>
          <p:cNvCxnSpPr>
            <a:stCxn id="135" idx="2"/>
            <a:endCxn id="138" idx="0"/>
          </p:cNvCxnSpPr>
          <p:nvPr/>
        </p:nvCxnSpPr>
        <p:spPr>
          <a:xfrm flipH="1">
            <a:off x="3433763" y="4527550"/>
            <a:ext cx="1587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138" idx="2"/>
            <a:endCxn id="140" idx="0"/>
          </p:cNvCxnSpPr>
          <p:nvPr/>
        </p:nvCxnSpPr>
        <p:spPr>
          <a:xfrm flipH="1">
            <a:off x="3433763" y="5910263"/>
            <a:ext cx="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140" idx="2"/>
            <a:endCxn id="141" idx="0"/>
          </p:cNvCxnSpPr>
          <p:nvPr/>
        </p:nvCxnSpPr>
        <p:spPr>
          <a:xfrm>
            <a:off x="3433763" y="7140575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141" idx="2"/>
            <a:endCxn id="142" idx="0"/>
          </p:cNvCxnSpPr>
          <p:nvPr/>
        </p:nvCxnSpPr>
        <p:spPr>
          <a:xfrm>
            <a:off x="3433763" y="7818438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381</Words>
  <Application>Microsoft Office PowerPoint</Application>
  <PresentationFormat>Custom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Fulvio Risso</cp:lastModifiedBy>
  <cp:revision>6</cp:revision>
  <dcterms:created xsi:type="dcterms:W3CDTF">2017-08-24T12:25:34Z</dcterms:created>
  <dcterms:modified xsi:type="dcterms:W3CDTF">2018-08-13T09:12:49Z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2017-08-24T00:00:00Z</vt:filetime>
  </property>
</Properties>
</file>