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76" r:id="rId2"/>
    <p:sldId id="275" r:id="rId3"/>
    <p:sldId id="281" r:id="rId4"/>
    <p:sldId id="259" r:id="rId5"/>
    <p:sldId id="272" r:id="rId6"/>
    <p:sldId id="279" r:id="rId7"/>
    <p:sldId id="284" r:id="rId8"/>
    <p:sldId id="296" r:id="rId9"/>
    <p:sldId id="292" r:id="rId10"/>
    <p:sldId id="286" r:id="rId11"/>
    <p:sldId id="274" r:id="rId12"/>
    <p:sldId id="291" r:id="rId13"/>
    <p:sldId id="295" r:id="rId14"/>
    <p:sldId id="289" r:id="rId15"/>
    <p:sldId id="287" r:id="rId16"/>
    <p:sldId id="290" r:id="rId17"/>
    <p:sldId id="29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9F290B-45B7-8AAC-B05F-742408599017}" name="ALTAMORE DAVIDE" initials="AD" userId="S::s290166@studenti.polito.it::a3ccd59f-c22a-4c32-9bda-e73237aaf95f" providerId="AD"/>
  <p188:author id="{8914AD89-B44E-42F5-965B-07010F3ED868}" name="ROLLE LUCA" initials="RL" userId="S::s304803@studenti.polito.it::55ec9e4d-e346-49a6-b9a8-00c4f7f47d20" providerId="AD"/>
  <p188:author id="{0646D8F7-CBB0-017A-ADDC-A80FAC47F899}" name="CONIGLIONE SIMONE" initials="CS" userId="S::s289554@studenti.polito.it::f28d5cf7-616d-44fb-8891-a869d83f87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DAD"/>
    <a:srgbClr val="FF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EA9B-7327-9733-FB4C-6BE54FF74AD7}" v="761" dt="2022-12-05T22:19:27.200"/>
    <p1510:client id="{30145DB2-4217-EE58-DB87-926990E32C6F}" v="1231" dt="2022-12-04T11:23:26.814"/>
    <p1510:client id="{3BF943AF-2CAA-1401-BCB9-55F7EB7E9E74}" v="2682" dt="2022-12-04T18:50:36.643"/>
    <p1510:client id="{435D2879-543F-D3F0-BEAC-44002A7A205F}" v="1016" dt="2022-12-09T10:04:26.245"/>
    <p1510:client id="{452DC8CE-9C95-E551-E4D2-7F3FD9FCF903}" v="190" dt="2022-12-02T17:41:16.444"/>
    <p1510:client id="{4C035010-0336-461D-D316-C3910B46171C}" v="2167" dt="2022-12-02T14:17:43.854"/>
    <p1510:client id="{4F8D24EA-2230-EE18-6F94-38970F7C350D}" v="978" dt="2022-12-10T12:03:21.406"/>
    <p1510:client id="{57797479-9C3E-46FE-AE6E-C56B9F91CDDD}" v="46" dt="2022-12-02T17:30:49.038"/>
    <p1510:client id="{5BBACB6B-6763-2F2D-BEAA-5DFF128D57D0}" v="331" dt="2022-12-02T18:10:58.434"/>
    <p1510:client id="{5E9D8C67-414F-B948-7915-3945A9B3D8D1}" v="21" dt="2022-12-09T11:46:44.108"/>
    <p1510:client id="{62B70908-A56C-E1DE-E8B4-BCAFEEAE217A}" v="206" dt="2022-12-08T10:47:29.424"/>
    <p1510:client id="{702A2DFF-4EDE-20DB-0C3A-1B8ECFB50E68}" v="2" dt="2022-12-01T12:55:38.359"/>
    <p1510:client id="{755A842E-3551-07AB-ED69-F6FC7BDF094D}" v="4953" dt="2022-12-04T11:46:35.332"/>
    <p1510:client id="{7AA3668F-BBFC-DFC0-9DFC-AA1B499C1E85}" v="126" dt="2022-12-01T13:12:15.004"/>
    <p1510:client id="{89CCE373-54F9-55A8-1D6C-B56B0AEC9047}" v="294" dt="2022-12-02T08:11:20.297"/>
    <p1510:client id="{8E8668F8-EA18-89BF-D6AC-698FA8EB0D08}" v="140" dt="2022-12-07T08:41:16.034"/>
    <p1510:client id="{8FE09746-93FB-9E52-BE2A-9725AD200171}" v="656" dt="2022-12-04T12:17:24.531"/>
    <p1510:client id="{90293049-B52F-0595-D9F7-7D5CC0F01D37}" v="73" dt="2022-12-09T11:16:16.307"/>
    <p1510:client id="{94947406-C9C3-D2B4-235B-0ADCB436BBEC}" v="582" dt="2022-12-02T16:57:08.704"/>
    <p1510:client id="{A6273F18-DC38-A532-C99B-B559C22BD7F1}" v="2574" dt="2022-12-02T10:59:51.128"/>
    <p1510:client id="{B91E7163-3170-31E3-776D-B4EC2CDA1F0A}" v="853" dt="2022-12-03T12:10:56.308"/>
    <p1510:client id="{C4BE67A3-0E66-D2AA-5A43-B3B80C8537A9}" v="3109" dt="2022-12-06T11:21:14.091"/>
    <p1510:client id="{C749DC00-1794-FC3B-6677-1828927ACB07}" v="212" dt="2022-12-10T09:40:50.865"/>
    <p1510:client id="{D036B977-B7D7-9DCA-79F2-F866DCBB8098}" v="1855" dt="2022-12-02T10:43:09.846"/>
    <p1510:client id="{D2253F9E-03A4-3DB1-575A-BB40DF55BE02}" v="1335" dt="2022-12-02T19:41:21.123"/>
    <p1510:client id="{D2769D31-7111-71E7-F736-86EA22A5404F}" v="506" dt="2022-12-05T10:04:49.851"/>
    <p1510:client id="{DC9821FD-39EF-82C3-D981-13B3D28EEEF2}" v="385" dt="2022-12-02T10:53:12.606"/>
    <p1510:client id="{E2FC7ED9-F99F-64F5-B0B9-F909F4F93F0C}" v="5006" dt="2022-12-03T12:13:37.825"/>
    <p1510:client id="{E5A25548-1493-59EA-8408-823ACFEF60FA}" v="1203" dt="2022-12-04T10:59:42.144"/>
    <p1510:client id="{E8A4DED8-81CB-CC90-53F9-0C88FC98DF2C}" v="2" dt="2022-12-10T13:03:30.475"/>
    <p1510:client id="{F135A89F-31A6-F25D-2F2D-5363DB6AE5C2}" v="276" dt="2022-12-06T10:18:27.748"/>
    <p1510:client id="{F23BF614-E303-75BD-C6BF-7F2BC33C71D7}" v="541" dt="2022-12-06T12:24:36.019"/>
    <p1510:client id="{F93D744F-8539-1EA1-2EBB-ADF2750A8C22}" v="1043" dt="2022-12-10T11:41:57.637"/>
    <p1510:client id="{FB97F427-451D-DCC9-0EAF-4A5B7D559073}" v="3604" dt="2022-12-04T14:54:2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4D23B4-D913-A465-BC20-1893AD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81" y="2215860"/>
            <a:ext cx="6828896" cy="24308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400">
                <a:latin typeface="Century Gothic"/>
              </a:rPr>
              <a:t>OS161 - SHELL PROJECT</a:t>
            </a:r>
            <a:br>
              <a:rPr lang="de-DE" sz="4400">
                <a:latin typeface="Century Gothic"/>
              </a:rPr>
            </a:b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Operating Systems</a:t>
            </a: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2021/2022 Project C2</a:t>
            </a:r>
            <a:endParaRPr lang="it-IT" sz="4400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AA6CE3-0DEA-AF96-6E86-FFE65308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35" y="5104192"/>
            <a:ext cx="5188034" cy="10899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1800" err="1">
                <a:latin typeface="Century Gothic"/>
              </a:rPr>
              <a:t>Altamore</a:t>
            </a:r>
            <a:r>
              <a:rPr lang="de-DE" sz="1800">
                <a:latin typeface="Century Gothic"/>
              </a:rPr>
              <a:t> Davide (s290166)</a:t>
            </a:r>
            <a:endParaRPr lang="de-DE" sz="1800">
              <a:ea typeface="+mn-lt"/>
              <a:cs typeface="+mn-lt"/>
            </a:endParaRPr>
          </a:p>
          <a:p>
            <a:r>
              <a:rPr lang="de-DE" sz="1800" err="1">
                <a:latin typeface="Century Gothic"/>
              </a:rPr>
              <a:t>Coniglione</a:t>
            </a:r>
            <a:r>
              <a:rPr lang="de-DE" sz="1800">
                <a:latin typeface="Century Gothic"/>
              </a:rPr>
              <a:t> Simone (s289554)</a:t>
            </a:r>
            <a:endParaRPr lang="en-US" sz="1800">
              <a:ea typeface="+mn-lt"/>
              <a:cs typeface="+mn-lt"/>
            </a:endParaRPr>
          </a:p>
          <a:p>
            <a:r>
              <a:rPr lang="de-DE" sz="1800">
                <a:latin typeface="Century Gothic"/>
              </a:rPr>
              <a:t>Rolle Luca (s304803)</a:t>
            </a:r>
            <a:endParaRPr lang="it-IT" sz="1800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8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4E63DFB8-1BAE-591D-94CE-C6CBDAA88F4E}"/>
              </a:ext>
            </a:extLst>
          </p:cNvPr>
          <p:cNvSpPr>
            <a:spLocks noGrp="1"/>
          </p:cNvSpPr>
          <p:nvPr/>
        </p:nvSpPr>
        <p:spPr>
          <a:xfrm>
            <a:off x="364921" y="315041"/>
            <a:ext cx="6631067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–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arguments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management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D61440D-1DE3-5038-FF46-4B405EF9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85" y="180289"/>
            <a:ext cx="4460380" cy="654035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80AD9FE-BC77-AD33-74C4-070C397A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038723"/>
            <a:ext cx="6153943" cy="522290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b="1" dirty="0">
                <a:latin typeface="Century Gothic"/>
                <a:cs typeface="Calibri" panose="020F0502020204030204"/>
              </a:rPr>
              <a:t>Kernel buffer</a:t>
            </a:r>
            <a:r>
              <a:rPr lang="en-US" sz="1800" dirty="0">
                <a:latin typeface="Century Gothic"/>
                <a:cs typeface="Calibri" panose="020F0502020204030204"/>
              </a:rPr>
              <a:t> – array inside kernel heap to support the arguments passing (it is placed at address </a:t>
            </a:r>
            <a:r>
              <a:rPr lang="en-US" sz="1800" b="1" dirty="0">
                <a:solidFill>
                  <a:srgbClr val="FFFF00"/>
                </a:solidFill>
                <a:latin typeface="Century Gothic"/>
                <a:cs typeface="Calibri" panose="020F0502020204030204"/>
              </a:rPr>
              <a:t>A</a:t>
            </a:r>
            <a:r>
              <a:rPr lang="en-US" sz="1800" dirty="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/>
            <a:r>
              <a:rPr lang="en-US" sz="1800" b="1" dirty="0">
                <a:latin typeface="Century Gothic"/>
                <a:cs typeface="Calibri" panose="020F0502020204030204"/>
              </a:rPr>
              <a:t>User stack</a:t>
            </a:r>
            <a:r>
              <a:rPr lang="en-US" sz="1800" dirty="0">
                <a:latin typeface="Century Gothic"/>
                <a:cs typeface="Calibri" panose="020F0502020204030204"/>
              </a:rPr>
              <a:t> – specific memory region in the process address space starting at </a:t>
            </a:r>
            <a:r>
              <a:rPr lang="en-US" sz="1800" b="1" dirty="0">
                <a:solidFill>
                  <a:srgbClr val="FFFF00"/>
                </a:solidFill>
                <a:latin typeface="Century Gothic"/>
                <a:cs typeface="Calibri" panose="020F0502020204030204"/>
              </a:rPr>
              <a:t>B</a:t>
            </a:r>
            <a:r>
              <a:rPr lang="en-US" sz="1800" b="1" dirty="0">
                <a:latin typeface="Century Gothic"/>
                <a:cs typeface="Calibri" panose="020F0502020204030204"/>
              </a:rPr>
              <a:t> </a:t>
            </a:r>
            <a:r>
              <a:rPr lang="en-US" sz="1800" dirty="0">
                <a:latin typeface="Century Gothic"/>
                <a:cs typeface="Calibri" panose="020F0502020204030204"/>
              </a:rPr>
              <a:t>address.</a:t>
            </a:r>
          </a:p>
          <a:p>
            <a:pPr marL="285750" indent="-285750"/>
            <a:r>
              <a:rPr lang="en-US" sz="1800" dirty="0">
                <a:latin typeface="Century Gothic"/>
                <a:cs typeface="Calibri" panose="020F0502020204030204"/>
              </a:rPr>
              <a:t>Data should be organized in multiple of 4 bytes. Since 1 char occupies 1 byte, a </a:t>
            </a:r>
            <a:r>
              <a:rPr lang="en-US" sz="1800" i="1" dirty="0">
                <a:solidFill>
                  <a:schemeClr val="accent2"/>
                </a:solidFill>
                <a:latin typeface="Century Gothic"/>
                <a:cs typeface="Calibri" panose="020F0502020204030204"/>
              </a:rPr>
              <a:t>0-padding</a:t>
            </a:r>
            <a:r>
              <a:rPr lang="en-US" sz="1800" dirty="0">
                <a:latin typeface="Century Gothic"/>
                <a:cs typeface="Calibri" panose="020F0502020204030204"/>
              </a:rPr>
              <a:t> of the arguments is needed.</a:t>
            </a:r>
          </a:p>
          <a:p>
            <a:pPr marL="285750" indent="-285750"/>
            <a:r>
              <a:rPr lang="en-US" sz="1800" dirty="0">
                <a:latin typeface="Century Gothic"/>
                <a:cs typeface="Calibri" panose="020F0502020204030204"/>
              </a:rPr>
              <a:t>The </a:t>
            </a:r>
            <a:r>
              <a:rPr lang="en-US" sz="1800" i="1" dirty="0">
                <a:solidFill>
                  <a:schemeClr val="accent2"/>
                </a:solidFill>
                <a:latin typeface="Century Gothic"/>
                <a:cs typeface="Calibri" panose="020F0502020204030204"/>
              </a:rPr>
              <a:t>last argument</a:t>
            </a:r>
            <a:r>
              <a:rPr lang="en-US" sz="1800" dirty="0">
                <a:latin typeface="Century Gothic"/>
                <a:cs typeface="Calibri" panose="020F0502020204030204"/>
              </a:rPr>
              <a:t> should be NULL to identify the number of valid arguments passed.</a:t>
            </a:r>
          </a:p>
          <a:p>
            <a:pPr marL="285750" indent="-285750"/>
            <a:r>
              <a:rPr lang="en-US" sz="1800" dirty="0">
                <a:latin typeface="Century Gothic"/>
                <a:cs typeface="Calibri" panose="020F0502020204030204"/>
              </a:rPr>
              <a:t>Arguments passing steps:</a:t>
            </a:r>
          </a:p>
          <a:p>
            <a:pPr marL="857250" lvl="1" indent="-342900">
              <a:buAutoNum type="arabicPeriod"/>
            </a:pPr>
            <a:r>
              <a:rPr lang="en-US" sz="1600" dirty="0">
                <a:latin typeface="Century Gothic"/>
                <a:cs typeface="Calibri" panose="020F0502020204030204"/>
              </a:rPr>
              <a:t>Fill the kernel buffer with padded arguments and pointers.</a:t>
            </a:r>
          </a:p>
          <a:p>
            <a:pPr marL="857250" lvl="1" indent="-342900">
              <a:buAutoNum type="arabicPeriod"/>
            </a:pPr>
            <a:r>
              <a:rPr lang="en-US" sz="1600" dirty="0">
                <a:latin typeface="Century Gothic"/>
                <a:cs typeface="Calibri" panose="020F0502020204030204"/>
              </a:rPr>
              <a:t>Modify the pointers to match the arguments positions inside the stack (to allow the next step).</a:t>
            </a:r>
          </a:p>
          <a:p>
            <a:pPr marL="857250" lvl="1" indent="-342900">
              <a:buAutoNum type="arabicPeriod"/>
            </a:pPr>
            <a:r>
              <a:rPr lang="en-US" sz="1600" dirty="0">
                <a:latin typeface="Century Gothic"/>
                <a:cs typeface="Calibri" panose="020F0502020204030204"/>
              </a:rPr>
              <a:t>Copy the whole kernel buffer inside the user stack.</a:t>
            </a:r>
          </a:p>
          <a:p>
            <a:pPr marL="857250" lvl="1" indent="-342900">
              <a:buAutoNum type="arabicPeriod"/>
            </a:pPr>
            <a:r>
              <a:rPr lang="en-US" sz="1600" dirty="0">
                <a:latin typeface="Century Gothic"/>
                <a:cs typeface="Calibri" panose="020F0502020204030204"/>
              </a:rPr>
              <a:t>Pass the initial stack position (</a:t>
            </a:r>
            <a:r>
              <a:rPr lang="en-US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B-32</a:t>
            </a:r>
            <a:r>
              <a:rPr lang="en-US" sz="1600" dirty="0">
                <a:latin typeface="Century Gothic"/>
                <a:cs typeface="Calibri" panose="020F0502020204030204"/>
              </a:rPr>
              <a:t> on side) to </a:t>
            </a:r>
            <a:r>
              <a:rPr lang="en-US" sz="16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US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US" sz="1600" dirty="0">
                <a:latin typeface="Century Gothic"/>
                <a:cs typeface="Calibri" panose="020F0502020204030204"/>
              </a:rPr>
              <a:t> as the </a:t>
            </a:r>
            <a:r>
              <a:rPr lang="en-US" sz="1600" dirty="0">
                <a:latin typeface="Century Gothic"/>
                <a:ea typeface="+mn-lt"/>
                <a:cs typeface="+mn-lt"/>
              </a:rPr>
              <a:t>address of the </a:t>
            </a:r>
            <a:r>
              <a:rPr lang="en-US" sz="1600" dirty="0" err="1">
                <a:latin typeface="Century Gothic"/>
                <a:ea typeface="+mn-lt"/>
                <a:cs typeface="+mn-lt"/>
              </a:rPr>
              <a:t>userspace</a:t>
            </a:r>
            <a:r>
              <a:rPr lang="en-US" sz="1600" dirty="0">
                <a:latin typeface="Century Gothic"/>
                <a:ea typeface="+mn-lt"/>
                <a:cs typeface="+mn-lt"/>
              </a:rPr>
              <a:t> where find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326148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A98557BD-0063-199F-5F56-E1466C78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955146"/>
          </a:xfrm>
        </p:spPr>
        <p:txBody>
          <a:bodyPr/>
          <a:lstStyle/>
          <a:p>
            <a:r>
              <a:rPr lang="it-IT">
                <a:latin typeface="Century Gothic"/>
                <a:cs typeface="Calibri Light"/>
              </a:rPr>
              <a:t>File Handling</a:t>
            </a:r>
            <a:endParaRPr lang="it-IT">
              <a:latin typeface="Century Gothic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C43993-FF52-ABA1-2DB5-2EB3F1AD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74"/>
            <a:ext cx="8217693" cy="5584929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Century Gothic"/>
                <a:cs typeface="Calibri"/>
              </a:rPr>
              <a:t>Each opened file is associated to an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structure to manage it.</a:t>
            </a:r>
            <a:endParaRPr lang="it-IT" sz="1800">
              <a:latin typeface="Century Gothic"/>
              <a:cs typeface="Calibri"/>
            </a:endParaRPr>
          </a:p>
          <a:p>
            <a:pPr lvl="1"/>
            <a:r>
              <a:rPr lang="en-US" sz="1500" u="sng" err="1">
                <a:latin typeface="Century Gothic"/>
                <a:cs typeface="Calibri"/>
              </a:rPr>
              <a:t>openfile</a:t>
            </a:r>
            <a:r>
              <a:rPr lang="en-US" sz="1500" u="sng">
                <a:latin typeface="Century Gothic"/>
                <a:cs typeface="Calibri"/>
              </a:rPr>
              <a:t> </a:t>
            </a:r>
            <a:r>
              <a:rPr lang="en-US" sz="1500">
                <a:latin typeface="Century Gothic"/>
                <a:cs typeface="Calibri"/>
              </a:rPr>
              <a:t>= { </a:t>
            </a:r>
            <a:r>
              <a:rPr lang="en-US" sz="1500" err="1">
                <a:latin typeface="Century Gothic"/>
                <a:cs typeface="Calibri"/>
              </a:rPr>
              <a:t>vnode</a:t>
            </a:r>
            <a:r>
              <a:rPr lang="en-US" sz="1500">
                <a:latin typeface="Century Gothic"/>
                <a:cs typeface="Calibri"/>
              </a:rPr>
              <a:t>, flag, offset, semaphore, </a:t>
            </a:r>
            <a:r>
              <a:rPr lang="en-US" sz="1500" err="1">
                <a:latin typeface="Century Gothic"/>
                <a:cs typeface="Calibri"/>
              </a:rPr>
              <a:t>refcount</a:t>
            </a:r>
            <a:r>
              <a:rPr lang="en-US" sz="1500">
                <a:latin typeface="Century Gothic"/>
                <a:cs typeface="Calibri"/>
              </a:rPr>
              <a:t> }</a:t>
            </a:r>
          </a:p>
          <a:p>
            <a:r>
              <a:rPr lang="en-US" sz="1800">
                <a:latin typeface="Century Gothic"/>
                <a:cs typeface="Calibri"/>
              </a:rPr>
              <a:t>A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 i="1">
                <a:latin typeface="Century Gothic"/>
                <a:cs typeface="Calibri"/>
              </a:rPr>
              <a:t> </a:t>
            </a:r>
            <a:r>
              <a:rPr lang="en-US" sz="1800">
                <a:latin typeface="Century Gothic"/>
                <a:cs typeface="Calibri"/>
              </a:rPr>
              <a:t>is an array of pointers to 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 indexed by means of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File Descriptor FD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For each process, a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is exploited to collect opened files.</a:t>
            </a:r>
          </a:p>
          <a:p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structs are collected in 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system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located in kernel address space.</a:t>
            </a:r>
          </a:p>
          <a:p>
            <a:r>
              <a:rPr lang="en-US" sz="1800">
                <a:latin typeface="Century Gothic"/>
                <a:cs typeface="Calibri"/>
              </a:rPr>
              <a:t>Each 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 in system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can be pointed by more than one process by means of the FD of each process-owned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File management has been achieved by these system calls:</a:t>
            </a:r>
          </a:p>
          <a:p>
            <a:pPr lvl="1"/>
            <a:r>
              <a:rPr lang="en-US" sz="1800">
                <a:latin typeface="Century Gothic"/>
                <a:cs typeface="Calibri"/>
              </a:rPr>
              <a:t> 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open, close, read, write, dup2,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,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chdir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US" sz="1800" i="1">
                <a:latin typeface="Century Gothic"/>
                <a:cs typeface="Calibri"/>
              </a:rPr>
              <a:t>&amp;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getcwd</a:t>
            </a:r>
            <a:endParaRPr lang="en-US" sz="1800" i="1">
              <a:solidFill>
                <a:schemeClr val="accent2"/>
              </a:solidFill>
              <a:latin typeface="Century Gothic"/>
              <a:cs typeface="Calibri"/>
            </a:endParaRPr>
          </a:p>
          <a:p>
            <a:r>
              <a:rPr lang="en-US" sz="1800">
                <a:latin typeface="Century Gothic"/>
                <a:cs typeface="Calibri"/>
              </a:rPr>
              <a:t>First three items of each 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 are called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console files</a:t>
            </a:r>
            <a:r>
              <a:rPr lang="en-US" sz="1800">
                <a:latin typeface="Century Gothic"/>
                <a:cs typeface="Calibri"/>
              </a:rPr>
              <a:t>. They need to be initialized in 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runprogram</a:t>
            </a:r>
            <a:r>
              <a:rPr lang="en-US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US" sz="1800">
                <a:latin typeface="Century Gothic"/>
                <a:ea typeface="+mn-lt"/>
                <a:cs typeface="+mn-lt"/>
              </a:rPr>
              <a:t>, which is called when the kernel executes the command that creates the first user process. And next forked processes will just inherit these three standard items.</a:t>
            </a:r>
          </a:p>
          <a:p>
            <a:pPr lvl="1"/>
            <a:r>
              <a:rPr lang="en-US" sz="1500">
                <a:latin typeface="Century Gothic"/>
                <a:cs typeface="Calibri"/>
              </a:rPr>
              <a:t>STD_INPUT (FD = 0)</a:t>
            </a:r>
            <a:endParaRPr lang="en-US" sz="15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STD_OUTPUT (FD = 1)</a:t>
            </a:r>
            <a:endParaRPr lang="en-US" sz="15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STD_ERROR (FD = 2)</a:t>
            </a: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324C19B2-B1F2-8429-5EB5-FE8A1077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732" y="249766"/>
            <a:ext cx="2440953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621882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517487" y="1482219"/>
            <a:ext cx="9771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b="1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VNODE</a:t>
            </a:r>
            <a:r>
              <a:rPr lang="en-GB" b="1" dirty="0">
                <a:latin typeface="Century Gothic"/>
                <a:ea typeface="+mn-lt"/>
                <a:cs typeface="+mn-lt"/>
              </a:rPr>
              <a:t> is an abstract low-level representation of a file.</a:t>
            </a:r>
            <a:r>
              <a:rPr lang="en-GB" dirty="0">
                <a:latin typeface="Century Gothic"/>
                <a:ea typeface="+mn-lt"/>
                <a:cs typeface="+mn-lt"/>
              </a:rPr>
              <a:t> Indeed, it is the main support for the file handling in the OS. The associated functions are:</a:t>
            </a:r>
            <a:endParaRPr lang="it-IT" dirty="0"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vfs_open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 - generates 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vnode</a:t>
            </a:r>
            <a:r>
              <a:rPr lang="en-GB" dirty="0">
                <a:latin typeface="Century Gothic"/>
                <a:ea typeface="+mn-lt"/>
                <a:cs typeface="+mn-lt"/>
              </a:rPr>
              <a:t> structure associated to the file to open.</a:t>
            </a:r>
          </a:p>
          <a:p>
            <a:pPr marL="742950" lvl="1" indent="-285750">
              <a:buFont typeface="Wingdings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vfs_close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 - closes the opened </a:t>
            </a:r>
            <a:r>
              <a:rPr lang="en-GB" dirty="0" err="1">
                <a:latin typeface="Century Gothic"/>
                <a:ea typeface="+mn-lt"/>
                <a:cs typeface="+mn-lt"/>
              </a:rPr>
              <a:t>vnode</a:t>
            </a:r>
            <a:r>
              <a:rPr lang="en-GB" dirty="0">
                <a:latin typeface="Century Gothic"/>
                <a:ea typeface="+mn-lt"/>
                <a:cs typeface="+mn-lt"/>
              </a:rPr>
              <a:t> structure.</a:t>
            </a:r>
          </a:p>
          <a:p>
            <a:pPr marL="742950" lvl="1" indent="-285750">
              <a:buFont typeface="Wingdings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vfs_chdir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 - changes the working directory (both </a:t>
            </a:r>
            <a:r>
              <a:rPr lang="en-GB" dirty="0" err="1">
                <a:latin typeface="Century Gothic"/>
                <a:ea typeface="+mn-lt"/>
                <a:cs typeface="+mn-lt"/>
              </a:rPr>
              <a:t>vnode</a:t>
            </a:r>
            <a:r>
              <a:rPr lang="en-GB" dirty="0">
                <a:latin typeface="Century Gothic"/>
                <a:ea typeface="+mn-lt"/>
                <a:cs typeface="+mn-lt"/>
              </a:rPr>
              <a:t> and string with pathname) of the current process. </a:t>
            </a:r>
          </a:p>
          <a:p>
            <a:pPr marL="742950" lvl="1" indent="-285750">
              <a:buFont typeface="Wingdings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 - gets the working directory (both </a:t>
            </a:r>
            <a:r>
              <a:rPr lang="en-GB" dirty="0" err="1">
                <a:latin typeface="Century Gothic"/>
                <a:ea typeface="+mn-lt"/>
                <a:cs typeface="+mn-lt"/>
              </a:rPr>
              <a:t>vnode</a:t>
            </a:r>
            <a:r>
              <a:rPr lang="en-GB" dirty="0">
                <a:latin typeface="Century Gothic"/>
                <a:ea typeface="+mn-lt"/>
                <a:cs typeface="+mn-lt"/>
              </a:rPr>
              <a:t> and string with pathname) of the current process.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3F72C96-791A-79A4-EF99-0AC2546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333375"/>
            <a:ext cx="10515600" cy="955146"/>
          </a:xfrm>
        </p:spPr>
        <p:txBody>
          <a:bodyPr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Some support structures</a:t>
            </a:r>
            <a:endParaRPr lang="en-GB">
              <a:latin typeface="Century Gothic"/>
              <a:ea typeface="Calibri Light"/>
              <a:cs typeface="Calibri 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18092-48C7-D43E-8108-681126B004B2}"/>
              </a:ext>
            </a:extLst>
          </p:cNvPr>
          <p:cNvSpPr txBox="1"/>
          <p:nvPr/>
        </p:nvSpPr>
        <p:spPr>
          <a:xfrm>
            <a:off x="2656694" y="4115545"/>
            <a:ext cx="92740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dirty="0">
                <a:latin typeface="Century Gothic"/>
                <a:ea typeface="Calibri"/>
                <a:cs typeface="Calibri"/>
              </a:rPr>
              <a:t> 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UIO</a:t>
            </a:r>
            <a:r>
              <a:rPr lang="en-GB" dirty="0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 </a:t>
            </a:r>
            <a:r>
              <a:rPr lang="en-GB" b="1" dirty="0">
                <a:solidFill>
                  <a:srgbClr val="FFFFFF"/>
                </a:solidFill>
                <a:latin typeface="Century Gothic"/>
                <a:ea typeface="Calibri"/>
                <a:cs typeface="Calibri"/>
              </a:rPr>
              <a:t>is</a:t>
            </a:r>
            <a:r>
              <a:rPr lang="en-GB" b="1" dirty="0">
                <a:latin typeface="Century Gothic"/>
                <a:ea typeface="Calibri"/>
                <a:cs typeface="Calibri"/>
              </a:rPr>
              <a:t> </a:t>
            </a:r>
            <a:r>
              <a:rPr lang="en-GB" b="1" dirty="0">
                <a:latin typeface="Century Gothic"/>
                <a:ea typeface="+mn-lt"/>
                <a:cs typeface="+mn-lt"/>
              </a:rPr>
              <a:t>an abstraction used to manage blocks of data moved around by the kernel.</a:t>
            </a:r>
            <a:r>
              <a:rPr lang="en-GB" dirty="0">
                <a:latin typeface="Century Gothic"/>
                <a:ea typeface="+mn-lt"/>
                <a:cs typeface="+mn-lt"/>
              </a:rPr>
              <a:t> Indeed, it can be used to 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read/write on a file</a:t>
            </a:r>
            <a:r>
              <a:rPr lang="en-GB" dirty="0">
                <a:latin typeface="Century Gothic"/>
                <a:ea typeface="+mn-lt"/>
                <a:cs typeface="+mn-lt"/>
              </a:rPr>
              <a:t>. On regard the functions are:</a:t>
            </a:r>
            <a:endParaRPr lang="it-IT" dirty="0"/>
          </a:p>
          <a:p>
            <a:pPr marL="742950" indent="-285750">
              <a:buFont typeface="Wingdings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VOP_READ()</a:t>
            </a:r>
            <a:r>
              <a:rPr lang="en-GB" dirty="0">
                <a:latin typeface="Century Gothic"/>
                <a:ea typeface="+mn-lt"/>
                <a:cs typeface="+mn-lt"/>
              </a:rPr>
              <a:t> - reads data from file at offset previously specified and store it into </a:t>
            </a:r>
            <a:r>
              <a:rPr lang="en-GB" dirty="0" err="1">
                <a:latin typeface="Century Gothic"/>
                <a:ea typeface="+mn-lt"/>
                <a:cs typeface="+mn-lt"/>
              </a:rPr>
              <a:t>uio</a:t>
            </a:r>
            <a:r>
              <a:rPr lang="en-GB" dirty="0">
                <a:latin typeface="Century Gothic"/>
                <a:ea typeface="+mn-lt"/>
                <a:cs typeface="+mn-lt"/>
              </a:rPr>
              <a:t>. Offset and </a:t>
            </a:r>
            <a:r>
              <a:rPr lang="en-GB" dirty="0" err="1">
                <a:latin typeface="Century Gothic"/>
                <a:ea typeface="+mn-lt"/>
                <a:cs typeface="+mn-lt"/>
              </a:rPr>
              <a:t>resid</a:t>
            </a:r>
            <a:r>
              <a:rPr lang="en-GB" dirty="0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742950" indent="-285750">
              <a:buFont typeface="Wingdings,Sans-Serif"/>
              <a:buChar char="§"/>
            </a:pPr>
            <a:r>
              <a:rPr lang="en-GB" dirty="0">
                <a:latin typeface="Century Gothic"/>
                <a:ea typeface="+mn-lt"/>
                <a:cs typeface="+mn-lt"/>
              </a:rPr>
              <a:t> 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VOP_WRITE()</a:t>
            </a:r>
            <a:r>
              <a:rPr lang="en-GB" dirty="0">
                <a:latin typeface="Century Gothic"/>
                <a:ea typeface="+mn-lt"/>
                <a:cs typeface="+mn-lt"/>
              </a:rPr>
              <a:t> - writes data from </a:t>
            </a:r>
            <a:r>
              <a:rPr lang="en-GB" dirty="0" err="1">
                <a:latin typeface="Century Gothic"/>
                <a:ea typeface="+mn-lt"/>
                <a:cs typeface="+mn-lt"/>
              </a:rPr>
              <a:t>uio</a:t>
            </a:r>
            <a:r>
              <a:rPr lang="en-GB" dirty="0">
                <a:latin typeface="Century Gothic"/>
                <a:ea typeface="+mn-lt"/>
                <a:cs typeface="+mn-lt"/>
              </a:rPr>
              <a:t> (previously filled) to file at offset previously specified. Offset and </a:t>
            </a:r>
            <a:r>
              <a:rPr lang="en-GB" dirty="0" err="1">
                <a:latin typeface="Century Gothic"/>
                <a:ea typeface="+mn-lt"/>
                <a:cs typeface="+mn-lt"/>
              </a:rPr>
              <a:t>resid</a:t>
            </a:r>
            <a:r>
              <a:rPr lang="en-GB" dirty="0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914400" lvl="1"/>
            <a:endParaRPr lang="en-GB" dirty="0">
              <a:latin typeface="Century Gothic"/>
              <a:ea typeface="+mn-lt"/>
              <a:cs typeface="+mn-lt"/>
            </a:endParaRPr>
          </a:p>
          <a:p>
            <a:pPr marL="457200">
              <a:buFont typeface="Arial"/>
              <a:buChar char="•"/>
            </a:pPr>
            <a:endParaRPr lang="en-GB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59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52" y="275036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open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23317" y="1014685"/>
            <a:ext cx="109542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entury Gothic"/>
                <a:cs typeface="Calibri"/>
              </a:rPr>
              <a:t>The open system call permits to open a file specified by its own pathname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filename</a:t>
            </a:r>
            <a:r>
              <a:rPr lang="en-GB" i="1" dirty="0">
                <a:latin typeface="Century Gothic"/>
                <a:cs typeface="Calibri"/>
              </a:rPr>
              <a:t> </a:t>
            </a:r>
            <a:r>
              <a:rPr lang="en-GB" dirty="0">
                <a:latin typeface="Century Gothic"/>
                <a:cs typeface="Calibri"/>
              </a:rPr>
              <a:t>in a way determined by the 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flags</a:t>
            </a:r>
            <a:r>
              <a:rPr lang="en-GB" dirty="0">
                <a:latin typeface="Century Gothic"/>
                <a:cs typeface="Calibri"/>
              </a:rPr>
              <a:t> argument. This last should be one of the following: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O_RDONLY</a:t>
            </a:r>
            <a:r>
              <a:rPr lang="en-GB" i="1" dirty="0">
                <a:latin typeface="Century Gothic"/>
                <a:cs typeface="Calibri"/>
              </a:rPr>
              <a:t>,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O_WRONLY</a:t>
            </a:r>
            <a:r>
              <a:rPr lang="en-GB" i="1" dirty="0">
                <a:latin typeface="Century Gothic"/>
                <a:cs typeface="Calibri"/>
              </a:rPr>
              <a:t> &amp;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O_RDWR</a:t>
            </a:r>
          </a:p>
          <a:p>
            <a:r>
              <a:rPr lang="en-GB" dirty="0">
                <a:latin typeface="Century Gothic"/>
                <a:cs typeface="Calibri"/>
              </a:rPr>
              <a:t>More specific open options can be applied by properly OR the following flags: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O_CREAT</a:t>
            </a:r>
            <a:r>
              <a:rPr lang="en-GB" i="1" dirty="0">
                <a:latin typeface="Century Gothic"/>
                <a:cs typeface="Calibri"/>
              </a:rPr>
              <a:t>,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O_EXCL</a:t>
            </a:r>
            <a:r>
              <a:rPr lang="en-GB" i="1" dirty="0">
                <a:latin typeface="Century Gothic"/>
                <a:cs typeface="Calibri"/>
              </a:rPr>
              <a:t>, 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O_TRUNC</a:t>
            </a:r>
            <a:r>
              <a:rPr lang="en-GB" i="1" dirty="0">
                <a:latin typeface="Century Gothic"/>
                <a:cs typeface="Calibri"/>
              </a:rPr>
              <a:t> &amp;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O_APPEND</a:t>
            </a:r>
          </a:p>
          <a:p>
            <a:r>
              <a:rPr lang="en-GB" dirty="0">
                <a:latin typeface="Century Gothic"/>
                <a:cs typeface="Calibri"/>
              </a:rPr>
              <a:t>The main aim is to create an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 dirty="0">
                <a:latin typeface="Century Gothic"/>
                <a:cs typeface="Calibri"/>
              </a:rPr>
              <a:t> associated to the target file and make it available to the process through the </a:t>
            </a:r>
            <a:r>
              <a:rPr lang="en-GB" dirty="0" err="1">
                <a:latin typeface="Century Gothic"/>
                <a:cs typeface="Calibri"/>
              </a:rPr>
              <a:t>filetable</a:t>
            </a:r>
            <a:r>
              <a:rPr lang="en-GB" dirty="0">
                <a:latin typeface="Century Gothic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A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cs typeface="Calibri"/>
              </a:rPr>
              <a:t>vnode</a:t>
            </a:r>
            <a:r>
              <a:rPr lang="en-GB" dirty="0">
                <a:latin typeface="Century Gothic"/>
                <a:cs typeface="Calibri"/>
              </a:rPr>
              <a:t> object associated to the passed file is obtained by </a:t>
            </a:r>
            <a:r>
              <a:rPr lang="en-GB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vfs_open</a:t>
            </a:r>
            <a:r>
              <a:rPr lang="en-GB" i="1" dirty="0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  <a:r>
              <a:rPr lang="en-GB" dirty="0">
                <a:latin typeface="Century Gothic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The </a:t>
            </a:r>
            <a:r>
              <a:rPr lang="en-GB" dirty="0" err="1">
                <a:latin typeface="Century Gothic"/>
                <a:cs typeface="Calibri"/>
              </a:rPr>
              <a:t>openfile</a:t>
            </a:r>
            <a:r>
              <a:rPr lang="en-GB" dirty="0">
                <a:latin typeface="Century Gothic"/>
                <a:cs typeface="Calibri"/>
              </a:rPr>
              <a:t> struct in the system file table is properly filled to manage the opened file.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The </a:t>
            </a:r>
            <a:r>
              <a:rPr lang="en-GB" dirty="0" err="1">
                <a:latin typeface="Century Gothic"/>
                <a:cs typeface="Calibri"/>
              </a:rPr>
              <a:t>openfile</a:t>
            </a:r>
            <a:r>
              <a:rPr lang="en-GB" dirty="0">
                <a:latin typeface="Century Gothic"/>
                <a:cs typeface="Calibri"/>
              </a:rPr>
              <a:t> pointer is placed in the process' </a:t>
            </a:r>
            <a:r>
              <a:rPr lang="en-GB" dirty="0" err="1">
                <a:latin typeface="Century Gothic"/>
                <a:cs typeface="Calibri"/>
              </a:rPr>
              <a:t>filetable</a:t>
            </a:r>
            <a:r>
              <a:rPr lang="en-GB" dirty="0">
                <a:latin typeface="Century Gothic"/>
                <a:cs typeface="Calibri"/>
              </a:rPr>
              <a:t> at the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first free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 dirty="0">
                <a:latin typeface="Century Gothic"/>
                <a:cs typeface="Calibri"/>
              </a:rPr>
              <a:t>.</a:t>
            </a:r>
          </a:p>
          <a:p>
            <a:r>
              <a:rPr lang="en-GB" dirty="0">
                <a:latin typeface="Century Gothic"/>
                <a:cs typeface="Calibri"/>
              </a:rPr>
              <a:t>On success, the open system call returns the file descriptor manageable by other system calls such as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close</a:t>
            </a:r>
            <a:r>
              <a:rPr lang="en-GB" dirty="0">
                <a:latin typeface="Century Gothic"/>
                <a:cs typeface="Calibri"/>
              </a:rPr>
              <a:t>,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read</a:t>
            </a:r>
            <a:r>
              <a:rPr lang="en-GB" dirty="0">
                <a:latin typeface="Century Gothic"/>
                <a:cs typeface="Calibri"/>
              </a:rPr>
              <a:t>,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write</a:t>
            </a:r>
            <a:r>
              <a:rPr lang="en-GB" dirty="0">
                <a:latin typeface="Century Gothic"/>
                <a:cs typeface="Calibri"/>
              </a:rPr>
              <a:t>,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dup2 </a:t>
            </a:r>
            <a:r>
              <a:rPr lang="en-GB" dirty="0">
                <a:latin typeface="Century Gothic"/>
                <a:cs typeface="Calibri"/>
              </a:rPr>
              <a:t>and 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GB" dirty="0">
                <a:latin typeface="Century Gothic"/>
                <a:cs typeface="Calibri"/>
              </a:rPr>
              <a:t> while on error it returns 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dirty="0">
                <a:latin typeface="Century Gothic"/>
                <a:cs typeface="Calibri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229130" y="392205"/>
            <a:ext cx="5489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open(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filename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flags)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423452" y="452567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close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236113"/>
            <a:ext cx="85836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entury Gothic"/>
                <a:ea typeface="+mn-lt"/>
                <a:cs typeface="+mn-lt"/>
              </a:rPr>
              <a:t>The close system call is performed to close the file specified through its file descriptor in the 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 dirty="0">
                <a:latin typeface="Century Gothic"/>
                <a:ea typeface="+mn-lt"/>
                <a:cs typeface="+mn-lt"/>
              </a:rPr>
              <a:t> argument. Since multiple opens are allowed, the target file is removed from 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filetable</a:t>
            </a:r>
            <a:r>
              <a:rPr lang="en-GB" dirty="0">
                <a:latin typeface="Century Gothic"/>
                <a:ea typeface="+mn-lt"/>
                <a:cs typeface="+mn-lt"/>
              </a:rPr>
              <a:t> only if its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refcount</a:t>
            </a:r>
            <a:r>
              <a:rPr lang="en-GB" dirty="0">
                <a:latin typeface="Century Gothic"/>
                <a:ea typeface="+mn-lt"/>
                <a:cs typeface="+mn-lt"/>
              </a:rPr>
              <a:t> is 0 </a:t>
            </a:r>
            <a:r>
              <a:rPr lang="en-GB" b="1" i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(*)</a:t>
            </a:r>
            <a:r>
              <a:rPr lang="en-GB" dirty="0">
                <a:latin typeface="Century Gothic"/>
                <a:ea typeface="+mn-lt"/>
                <a:cs typeface="+mn-lt"/>
              </a:rPr>
              <a:t>, otherwise it is just decremented.</a:t>
            </a:r>
            <a:endParaRPr lang="en-GB" dirty="0">
              <a:latin typeface="Century Gothic"/>
              <a:cs typeface="Calibri"/>
            </a:endParaRPr>
          </a:p>
          <a:p>
            <a:r>
              <a:rPr lang="en-GB" dirty="0">
                <a:latin typeface="Century Gothic"/>
                <a:ea typeface="+mn-lt"/>
                <a:cs typeface="+mn-lt"/>
              </a:rPr>
              <a:t>On success, it returns 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 dirty="0">
                <a:latin typeface="Century Gothic"/>
                <a:ea typeface="+mn-lt"/>
                <a:cs typeface="+mn-lt"/>
              </a:rPr>
              <a:t>, whereas on error it returns 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dirty="0">
                <a:latin typeface="Century Gothic"/>
                <a:ea typeface="+mn-lt"/>
                <a:cs typeface="+mn-lt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6399336" y="4648571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close(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C114A0-9806-1F07-1AB4-FA7455205D64}"/>
              </a:ext>
            </a:extLst>
          </p:cNvPr>
          <p:cNvSpPr txBox="1"/>
          <p:nvPr/>
        </p:nvSpPr>
        <p:spPr>
          <a:xfrm>
            <a:off x="307448" y="4896640"/>
            <a:ext cx="241723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>
                <a:solidFill>
                  <a:srgbClr val="FF0000"/>
                </a:solidFill>
                <a:latin typeface="Century Gothic"/>
                <a:cs typeface="Calibri"/>
              </a:rPr>
              <a:t>(*) </a:t>
            </a:r>
            <a:r>
              <a:rPr lang="it-IT" b="1" i="1" err="1">
                <a:solidFill>
                  <a:srgbClr val="FF0000"/>
                </a:solidFill>
                <a:latin typeface="Century Gothic"/>
                <a:cs typeface="Calibri"/>
              </a:rPr>
              <a:t>refcount</a:t>
            </a:r>
            <a:endParaRPr lang="it-IT" b="1" i="1">
              <a:solidFill>
                <a:srgbClr val="FF0000"/>
              </a:solidFill>
              <a:latin typeface="Century Gothic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number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of pointers to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openfile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present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 in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filetable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If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0, 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file can be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closed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6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7" y="5719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read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464568" y="1279269"/>
            <a:ext cx="81976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read system call allows to read the file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previously opened in O_RDONLY or O_RDWR mode</a:t>
            </a:r>
            <a:r>
              <a:rPr lang="en-GB">
                <a:latin typeface="Century Gothic"/>
                <a:cs typeface="Calibri"/>
              </a:rPr>
              <a:t> 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It reads at most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buflen</a:t>
            </a:r>
            <a:r>
              <a:rPr lang="en-GB">
                <a:latin typeface="Century Gothic"/>
                <a:cs typeface="Calibri"/>
              </a:rPr>
              <a:t> characters starting by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offset</a:t>
            </a:r>
            <a:r>
              <a:rPr lang="en-GB">
                <a:latin typeface="Century Gothic"/>
                <a:cs typeface="Calibri"/>
              </a:rPr>
              <a:t> of the file set in the related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 and store them in the space pointed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On success, the read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number of bytes effectively read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  <a:endParaRPr lang="en-GB" i="1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250047" y="688538"/>
            <a:ext cx="6018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read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94081" y="3906240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write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216237" y="4741887"/>
            <a:ext cx="89036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The write system call is performed to write the file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previously opened in O_WRONLY or O_RDWR mode</a:t>
            </a:r>
            <a:r>
              <a:rPr lang="en-GB" i="1">
                <a:latin typeface="Century Gothic"/>
                <a:ea typeface="+mn-lt"/>
                <a:cs typeface="+mn-lt"/>
              </a:rPr>
              <a:t> </a:t>
            </a:r>
            <a:r>
              <a:rPr lang="en-GB">
                <a:latin typeface="Century Gothic"/>
                <a:ea typeface="+mn-lt"/>
                <a:cs typeface="+mn-lt"/>
              </a:rPr>
              <a:t>and specified by 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It writes at most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 characters stored where 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 argument points starting by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offset</a:t>
            </a:r>
            <a:r>
              <a:rPr lang="en-GB">
                <a:latin typeface="Century Gothic"/>
                <a:ea typeface="+mn-lt"/>
                <a:cs typeface="+mn-lt"/>
              </a:rPr>
              <a:t> position set in the correspondent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 structure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On success, the write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number of bytes effectively written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GB">
              <a:solidFill>
                <a:schemeClr val="accent2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4597679" y="4029136"/>
            <a:ext cx="6879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write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41D569-E77B-FB92-688E-14E7AF5E525C}"/>
              </a:ext>
            </a:extLst>
          </p:cNvPr>
          <p:cNvSpPr txBox="1"/>
          <p:nvPr/>
        </p:nvSpPr>
        <p:spPr>
          <a:xfrm>
            <a:off x="8755134" y="2382073"/>
            <a:ext cx="33640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Read and </a:t>
            </a:r>
            <a:r>
              <a:rPr lang="it-IT" dirty="0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write</a:t>
            </a:r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lang="it-IT" dirty="0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operations</a:t>
            </a:r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are </a:t>
            </a:r>
            <a:r>
              <a:rPr lang="it-IT" dirty="0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performed</a:t>
            </a:r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by </a:t>
            </a:r>
            <a:r>
              <a:rPr lang="it-IT" i="1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VOP_READ</a:t>
            </a:r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and </a:t>
            </a:r>
            <a:r>
              <a:rPr lang="it-IT" i="1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VOP_WRITE</a:t>
            </a:r>
            <a:r>
              <a:rPr lang="it-IT" dirty="0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.</a:t>
            </a:r>
            <a:endParaRPr lang="it-IT" dirty="0">
              <a:solidFill>
                <a:srgbClr val="FF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392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523" y="263753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dup2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07442" y="1027914"/>
            <a:ext cx="109916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dup2 system call permits to duplicate the file descriptor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oldfd</a:t>
            </a:r>
            <a:r>
              <a:rPr lang="en-GB">
                <a:latin typeface="Century Gothic"/>
                <a:cs typeface="Calibri"/>
              </a:rPr>
              <a:t> argument) onto a new one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 argument).</a:t>
            </a:r>
          </a:p>
          <a:p>
            <a:r>
              <a:rPr lang="en-GB">
                <a:latin typeface="Century Gothic"/>
                <a:cs typeface="Calibri"/>
              </a:rPr>
              <a:t>Therefore,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process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 will have two pointers to the same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 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system file table</a:t>
            </a:r>
            <a:r>
              <a:rPr lang="en-GB">
                <a:latin typeface="Century Gothic"/>
                <a:cs typeface="Calibri"/>
              </a:rPr>
              <a:t>. 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refcount</a:t>
            </a:r>
            <a:r>
              <a:rPr lang="en-GB">
                <a:latin typeface="Century Gothic"/>
                <a:cs typeface="Calibri"/>
              </a:rPr>
              <a:t> is consequently updated (see below figure). On success, the dup2 system call returns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3336161" y="393528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dup2(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oldfd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newfd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3650246" y="291140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lseek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114368" y="3522158"/>
            <a:ext cx="8623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is exploited to move the current seek position of the file specified by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 accordingly to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 argument (to update the offset of the pointed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) and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whence</a:t>
            </a:r>
            <a:r>
              <a:rPr lang="en-GB">
                <a:latin typeface="Century Gothic"/>
                <a:ea typeface="+mn-lt"/>
                <a:cs typeface="+mn-lt"/>
              </a:rPr>
              <a:t> argument which specifies from where the seek should be done: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SEEK_SET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beginning</a:t>
            </a:r>
            <a:r>
              <a:rPr lang="en-GB">
                <a:latin typeface="Century Gothic"/>
                <a:ea typeface="+mn-lt"/>
                <a:cs typeface="+mn-lt"/>
              </a:rPr>
              <a:t> 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&gt; offset =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 err="1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SEEK_CUR 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value</a:t>
            </a:r>
            <a:r>
              <a:rPr lang="en-GB">
                <a:latin typeface="Century Gothic"/>
                <a:ea typeface="+mn-lt"/>
                <a:cs typeface="+mn-lt"/>
              </a:rPr>
              <a:t> of the pointer)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&gt; offset = offset +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err="1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SEEK_END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end</a:t>
            </a:r>
            <a:r>
              <a:rPr lang="en-GB">
                <a:latin typeface="Century Gothic"/>
                <a:ea typeface="+mn-lt"/>
                <a:cs typeface="+mn-lt"/>
              </a:rPr>
              <a:t> of the 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&gt; offset =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filesize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+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>
              <a:solidFill>
                <a:schemeClr val="bg2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Note that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 argument could be negative.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returns the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new offset of the pointer from the beginning of the file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665271" y="3034301"/>
            <a:ext cx="57157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lseek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pos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whence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FEA13C8-97DF-E828-B49A-6C9E6BF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0" y="2681287"/>
            <a:ext cx="22625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00" y="3814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chdir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559817" y="1120519"/>
            <a:ext cx="110551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allows to change the current process' directory with the one specified 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pathname</a:t>
            </a:r>
            <a:r>
              <a:rPr lang="en-GB">
                <a:latin typeface="Century Gothic"/>
                <a:cs typeface="Calibri"/>
              </a:rPr>
              <a:t> argument. On this regard the proc structure's fields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 and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p_cwdpath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[]</a:t>
            </a:r>
            <a:r>
              <a:rPr lang="en-GB">
                <a:latin typeface="Century Gothic"/>
                <a:cs typeface="Calibri"/>
              </a:rPr>
              <a:t> are set up.</a:t>
            </a:r>
            <a:endParaRPr lang="en-GB" i="1">
              <a:latin typeface="Century Gothic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This operation is performed at all by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vfs_chdir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Translate the directory pathname in a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object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vfs_lookup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latin typeface="Century Gothic"/>
                <a:cs typeface="Calibri"/>
              </a:rPr>
              <a:t>This last is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associated to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field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vfs_setcurdir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Pathname is parsed (to properly detect relative and absolute path) and 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p_cwdpath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is set up with the new evaluated absolute path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set_cwd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On success, 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0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673380" y="498039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chdir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pathname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83497" y="3906239"/>
            <a:ext cx="1952702" cy="64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getcwd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09316" y="4773636"/>
            <a:ext cx="923168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getcwd</a:t>
            </a:r>
            <a:r>
              <a:rPr lang="en-GB">
                <a:latin typeface="Century Gothic"/>
                <a:ea typeface="+mn-lt"/>
                <a:cs typeface="+mn-lt"/>
              </a:rPr>
              <a:t> system call permits to retrieve the current working directory by setting accordingly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uio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 structure</a:t>
            </a:r>
            <a:r>
              <a:rPr lang="en-GB">
                <a:latin typeface="Century Gothic"/>
                <a:ea typeface="+mn-lt"/>
                <a:cs typeface="+mn-lt"/>
              </a:rPr>
              <a:t> and using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 function, then store it in the space pointed 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 argument with length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This operation is performed by reading the 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p_cwdpath</a:t>
            </a:r>
            <a:r>
              <a:rPr lang="en-GB">
                <a:latin typeface="Century Gothic"/>
                <a:ea typeface="+mn-lt"/>
                <a:cs typeface="+mn-lt"/>
              </a:rPr>
              <a:t> field of the current proc structure previously set. 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getcwd</a:t>
            </a:r>
            <a:r>
              <a:rPr lang="en-GB">
                <a:latin typeface="Century Gothic"/>
                <a:ea typeface="+mn-lt"/>
                <a:cs typeface="+mn-lt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434448" y="4039718"/>
            <a:ext cx="4996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getcwd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 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40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5DD659-B57F-B70E-4578-62E882C2EB8C}"/>
              </a:ext>
            </a:extLst>
          </p:cNvPr>
          <p:cNvSpPr txBox="1"/>
          <p:nvPr/>
        </p:nvSpPr>
        <p:spPr>
          <a:xfrm>
            <a:off x="3571875" y="2833687"/>
            <a:ext cx="5229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>
                <a:latin typeface="Century Gothic"/>
                <a:ea typeface="Calibri"/>
                <a:cs typeface="Calibri"/>
              </a:rPr>
              <a:t>THANKS FOR YOUR ATTENTION!!!</a:t>
            </a:r>
            <a:endParaRPr lang="it-IT" sz="36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102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448BC-EA25-853C-D23C-D6181FD4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85428"/>
            <a:ext cx="9833548" cy="732897"/>
          </a:xfrm>
        </p:spPr>
        <p:txBody>
          <a:bodyPr anchor="b">
            <a:normAutofit/>
          </a:bodyPr>
          <a:lstStyle/>
          <a:p>
            <a:pPr algn="ctr"/>
            <a:r>
              <a:rPr lang="it-IT" err="1">
                <a:latin typeface="Century Gothic"/>
                <a:cs typeface="Calibri Light"/>
              </a:rPr>
              <a:t>What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it-IT" err="1">
                <a:latin typeface="Century Gothic"/>
                <a:cs typeface="Calibri Light"/>
              </a:rPr>
              <a:t>is</a:t>
            </a:r>
            <a:r>
              <a:rPr lang="it-IT">
                <a:latin typeface="Century Gothic"/>
                <a:cs typeface="Calibri Light"/>
              </a:rPr>
              <a:t> OS161?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871CC-7AEF-5366-3640-86CFA2C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79"/>
            <a:ext cx="9833548" cy="30114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Century Gothic"/>
              </a:rPr>
              <a:t>Open-source UNIX-like operating system.</a:t>
            </a:r>
          </a:p>
          <a:p>
            <a:r>
              <a:rPr lang="en-GB">
                <a:latin typeface="Century Gothic"/>
              </a:rPr>
              <a:t>Run on a 32-bit MIPS architecture.</a:t>
            </a:r>
          </a:p>
          <a:p>
            <a:r>
              <a:rPr lang="en-GB">
                <a:latin typeface="Century Gothic"/>
              </a:rPr>
              <a:t>Allow to customize the system calls and kernel operations.</a:t>
            </a:r>
          </a:p>
          <a:p>
            <a:endParaRPr lang="en-GB"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>
                <a:latin typeface="Century Gothic"/>
              </a:rPr>
              <a:t>Our implementation was designed to work as a simple shell and support most of the common system calls useful to work on terminal, manage files and add processes.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04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A9171E8-4B8D-F3FB-0DC5-BD7B4D8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latin typeface="Century Gothic"/>
              </a:rPr>
              <a:t>Project C2: SHELL</a:t>
            </a:r>
            <a:endParaRPr lang="it-IT" sz="3600">
              <a:latin typeface="Century Gothic"/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B685E-21D3-95C2-6D6D-264CF610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686" y="1010618"/>
            <a:ext cx="6137683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000">
                <a:latin typeface="Century Gothic"/>
                <a:cs typeface="Calibri" panose="020F0502020204030204"/>
              </a:rPr>
              <a:t>Shell features</a:t>
            </a:r>
          </a:p>
          <a:p>
            <a:pPr marL="285750" indent="-285750"/>
            <a:r>
              <a:rPr lang="en-GB" sz="2000">
                <a:latin typeface="Century Gothic"/>
                <a:ea typeface="+mn-lt"/>
                <a:cs typeface="+mn-lt"/>
              </a:rPr>
              <a:t>Implement 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process</a:t>
            </a:r>
            <a:r>
              <a:rPr lang="en-GB" sz="2000">
                <a:latin typeface="Century Gothic"/>
                <a:ea typeface="+mn-lt"/>
                <a:cs typeface="+mn-lt"/>
              </a:rPr>
              <a:t> and 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file</a:t>
            </a:r>
            <a:r>
              <a:rPr lang="en-GB" sz="2000">
                <a:latin typeface="Century Gothic"/>
                <a:ea typeface="+mn-lt"/>
                <a:cs typeface="+mn-lt"/>
              </a:rPr>
              <a:t> handling.</a:t>
            </a:r>
            <a:endParaRPr lang="en-GB" sz="2000">
              <a:latin typeface="Century Gothic"/>
              <a:cs typeface="Calibri" panose="020F0502020204030204"/>
            </a:endParaRPr>
          </a:p>
          <a:p>
            <a:pPr marL="285750" indent="-285750"/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calls</a:t>
            </a:r>
            <a:r>
              <a:rPr lang="en-GB" sz="2000">
                <a:latin typeface="Century Gothic"/>
                <a:cs typeface="Calibri" panose="020F0502020204030204"/>
              </a:rPr>
              <a:t>: special procedures that interfaces user programs and kernel</a:t>
            </a:r>
            <a:endParaRPr lang="en-GB">
              <a:cs typeface="Calibri"/>
            </a:endParaRP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fork – to create new runnable processes</a:t>
            </a:r>
          </a:p>
          <a:p>
            <a:pPr lvl="1"/>
            <a:r>
              <a:rPr lang="en-GB" sz="2000" err="1">
                <a:latin typeface="Century Gothic"/>
                <a:cs typeface="Calibri" panose="020F0502020204030204"/>
              </a:rPr>
              <a:t>getpid</a:t>
            </a:r>
            <a:r>
              <a:rPr lang="en-GB" sz="2000">
                <a:latin typeface="Century Gothic"/>
                <a:cs typeface="Calibri" panose="020F0502020204030204"/>
              </a:rPr>
              <a:t> – to find the current process identifier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wait &amp; exit – to manage synchronisation between processes</a:t>
            </a:r>
          </a:p>
          <a:p>
            <a:pPr lvl="1"/>
            <a:r>
              <a:rPr lang="en-GB" sz="2000" err="1">
                <a:latin typeface="Century Gothic"/>
                <a:ea typeface="+mn-lt"/>
                <a:cs typeface="+mn-lt"/>
              </a:rPr>
              <a:t>execv</a:t>
            </a:r>
            <a:r>
              <a:rPr lang="en-GB" sz="2000">
                <a:latin typeface="Century Gothic"/>
                <a:ea typeface="+mn-lt"/>
                <a:cs typeface="+mn-lt"/>
              </a:rPr>
              <a:t> – to replace the executable code of a running process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open, read, write, close, </a:t>
            </a:r>
            <a:r>
              <a:rPr lang="en-GB" sz="2000" err="1">
                <a:latin typeface="Century Gothic"/>
                <a:cs typeface="Calibri" panose="020F0502020204030204"/>
              </a:rPr>
              <a:t>lseek</a:t>
            </a:r>
            <a:r>
              <a:rPr lang="en-GB" sz="2000">
                <a:latin typeface="Century Gothic"/>
                <a:cs typeface="Calibri" panose="020F0502020204030204"/>
              </a:rPr>
              <a:t>, dup2, </a:t>
            </a:r>
            <a:r>
              <a:rPr lang="en-GB" sz="2000" err="1">
                <a:latin typeface="Century Gothic"/>
                <a:cs typeface="Calibri" panose="020F0502020204030204"/>
              </a:rPr>
              <a:t>chdir</a:t>
            </a:r>
            <a:r>
              <a:rPr lang="en-GB" sz="2000">
                <a:latin typeface="Century Gothic"/>
                <a:cs typeface="Calibri" panose="020F0502020204030204"/>
              </a:rPr>
              <a:t> &amp; </a:t>
            </a:r>
            <a:r>
              <a:rPr lang="en-GB" sz="2000" err="1">
                <a:latin typeface="Century Gothic"/>
                <a:cs typeface="Calibri" panose="020F0502020204030204"/>
              </a:rPr>
              <a:t>getcwd</a:t>
            </a:r>
            <a:r>
              <a:rPr lang="en-GB" sz="2000">
                <a:latin typeface="Century Gothic"/>
                <a:cs typeface="Calibri" panose="020F0502020204030204"/>
              </a:rPr>
              <a:t> – to handle file operations</a:t>
            </a:r>
          </a:p>
          <a:p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Manage error-case operations</a:t>
            </a:r>
            <a:r>
              <a:rPr lang="en-GB" sz="2000">
                <a:latin typeface="Century Gothic"/>
                <a:cs typeface="Calibri" panose="020F0502020204030204"/>
              </a:rPr>
              <a:t> to avoid system crash</a:t>
            </a:r>
          </a:p>
        </p:txBody>
      </p:sp>
    </p:spTree>
    <p:extLst>
      <p:ext uri="{BB962C8B-B14F-4D97-AF65-F5344CB8AC3E}">
        <p14:creationId xmlns:p14="http://schemas.microsoft.com/office/powerpoint/2010/main" val="379708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56950"/>
            <a:ext cx="9833548" cy="754063"/>
          </a:xfrm>
        </p:spPr>
        <p:txBody>
          <a:bodyPr anchor="b">
            <a:normAutofit/>
          </a:bodyPr>
          <a:lstStyle/>
          <a:p>
            <a:pPr algn="ctr"/>
            <a:r>
              <a:rPr lang="it-IT" sz="3600">
                <a:latin typeface="Century Gothic"/>
                <a:cs typeface="Calibri Light"/>
              </a:rPr>
              <a:t>How to handle a system call</a:t>
            </a:r>
            <a:endParaRPr lang="it-IT" sz="360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6" y="1810243"/>
            <a:ext cx="10616714" cy="4207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Century Gothic"/>
                <a:ea typeface="+mn-lt"/>
                <a:cs typeface="+mn-lt"/>
              </a:rPr>
              <a:t>The system has a trap handling function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mips_trap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sz="1800">
                <a:latin typeface="Century Gothic"/>
                <a:ea typeface="+mn-lt"/>
                <a:cs typeface="+mn-lt"/>
              </a:rPr>
              <a:t> that is called by the assembly language exception handler once the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trapframe</a:t>
            </a:r>
            <a:r>
              <a:rPr lang="en-GB" sz="1800">
                <a:latin typeface="Century Gothic"/>
                <a:ea typeface="+mn-lt"/>
                <a:cs typeface="+mn-lt"/>
              </a:rPr>
              <a:t> has been set up.</a:t>
            </a:r>
            <a:endParaRPr lang="en-GB">
              <a:latin typeface="Century Gothic"/>
              <a:ea typeface="+mn-lt"/>
              <a:cs typeface="+mn-lt"/>
            </a:endParaRPr>
          </a:p>
          <a:p>
            <a:pPr lvl="1"/>
            <a:r>
              <a:rPr lang="en-GB" sz="1600" u="sng" err="1">
                <a:latin typeface="Century Gothic"/>
                <a:cs typeface="Calibri" panose="020F0502020204030204"/>
              </a:rPr>
              <a:t>Trapframe</a:t>
            </a:r>
            <a:endParaRPr lang="en-GB" sz="1600" u="sng">
              <a:latin typeface="Century Gothic"/>
              <a:cs typeface="Calibri" panose="020F0502020204030204"/>
            </a:endParaRP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Set of 32-bit registers which are given to the assembly runnable code</a:t>
            </a: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Registers used to store inputs and outputs of the system calls</a:t>
            </a:r>
            <a:endParaRPr lang="en-GB" sz="1500">
              <a:latin typeface="Century Gothic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A possible cause of trap is 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 call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>
                <a:latin typeface="Century Gothic"/>
                <a:cs typeface="Calibri" panose="020F0502020204030204"/>
              </a:rPr>
              <a:t>In that case, the trap handler calls the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 dispatcher</a:t>
            </a:r>
            <a:r>
              <a:rPr lang="en-GB" sz="1800">
                <a:latin typeface="Century Gothic"/>
                <a:cs typeface="Calibri" panose="020F0502020204030204"/>
              </a:rPr>
              <a:t> passing also the 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keeps information about the code of the system call to execute and the arguments to pass to it.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After the system call execution, the return value is collected in the 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(with a special management for 64 bits values).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17" y="71788"/>
            <a:ext cx="8764631" cy="1325563"/>
          </a:xfrm>
        </p:spPr>
        <p:txBody>
          <a:bodyPr anchor="b"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Process</a:t>
            </a:r>
            <a:r>
              <a:rPr lang="it-IT" sz="3600">
                <a:latin typeface="Century Gothic"/>
                <a:cs typeface="Calibri Light"/>
              </a:rPr>
              <a:t> </a:t>
            </a:r>
            <a:r>
              <a:rPr lang="en-GB" sz="3600">
                <a:latin typeface="Century Gothic"/>
                <a:cs typeface="Calibri Light"/>
              </a:rPr>
              <a:t>handling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656715"/>
            <a:ext cx="7182054" cy="4838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Processes features: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Processes are single-threaded.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The OS supports multi-process programming (limited by a maximum related to the memory implementation).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New processes are created by forking.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To keep track of running processes, OS adopts 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 table</a:t>
            </a:r>
            <a:r>
              <a:rPr lang="en-GB" sz="1800">
                <a:latin typeface="Century Gothic"/>
                <a:cs typeface="Calibri" panose="020F0502020204030204"/>
              </a:rPr>
              <a:t>, a shared table of pointers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 structures: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Each process is defined by its own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 struct containing its main parameters, needed to handle process operation.</a:t>
            </a:r>
            <a:endParaRPr lang="en-GB" sz="18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The process table is indexed by an integer number called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PID</a:t>
            </a:r>
            <a:r>
              <a:rPr lang="en-GB" sz="1800">
                <a:latin typeface="Century Gothic"/>
                <a:cs typeface="Calibri" panose="020F0502020204030204"/>
              </a:rPr>
              <a:t> (that means for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 IDentifier</a:t>
            </a:r>
            <a:r>
              <a:rPr lang="en-GB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Proc struct takes advantage of two global items: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semaphore</a:t>
            </a:r>
            <a:endParaRPr lang="en-GB" sz="160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counter of the active processes</a:t>
            </a:r>
            <a:endParaRPr lang="en-GB" sz="16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magine 10">
            <a:extLst>
              <a:ext uri="{FF2B5EF4-FFF2-40B4-BE49-F238E27FC236}">
                <a16:creationId xmlns:a16="http://schemas.microsoft.com/office/drawing/2014/main" id="{826F7BAE-F78B-2B74-8CAF-933881A0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71950"/>
            <a:ext cx="2743200" cy="38327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44C775-82B0-EF2B-F770-F26922C57FB8}"/>
              </a:ext>
            </a:extLst>
          </p:cNvPr>
          <p:cNvSpPr txBox="1"/>
          <p:nvPr/>
        </p:nvSpPr>
        <p:spPr>
          <a:xfrm>
            <a:off x="8636788" y="3569094"/>
            <a:ext cx="32039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latin typeface="Calibri Light"/>
                <a:cs typeface="Calibri Light"/>
              </a:rPr>
              <a:t>struct </a:t>
            </a:r>
            <a:r>
              <a:rPr lang="en-GB" i="1">
                <a:solidFill>
                  <a:schemeClr val="accent2"/>
                </a:solidFill>
                <a:latin typeface="Calibri Light"/>
                <a:cs typeface="Calibri Light"/>
              </a:rPr>
              <a:t>proc</a:t>
            </a:r>
            <a:r>
              <a:rPr lang="en-GB">
                <a:latin typeface="Calibri Light"/>
                <a:cs typeface="Calibri Light"/>
              </a:rPr>
              <a:t> </a:t>
            </a:r>
            <a:r>
              <a:rPr lang="en-GB" i="1">
                <a:latin typeface="Calibri Light"/>
                <a:cs typeface="Calibri Light"/>
              </a:rPr>
              <a:t>{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Process name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Semaphore</a:t>
            </a:r>
          </a:p>
          <a:p>
            <a:r>
              <a:rPr lang="en-GB" i="1">
                <a:latin typeface="Calibri Light"/>
                <a:cs typeface="Calibri Light"/>
              </a:rPr>
              <a:t>      Number of threads ​</a:t>
            </a:r>
          </a:p>
          <a:p>
            <a:r>
              <a:rPr lang="en-GB" i="1">
                <a:latin typeface="Calibri Light"/>
                <a:cs typeface="Calibri Light"/>
              </a:rPr>
              <a:t>      CWD's string &amp; </a:t>
            </a:r>
            <a:r>
              <a:rPr lang="en-GB" i="1" err="1">
                <a:latin typeface="Calibri Light"/>
                <a:cs typeface="Calibri Light"/>
              </a:rPr>
              <a:t>vnode</a:t>
            </a:r>
            <a:r>
              <a:rPr lang="en-GB" i="1">
                <a:latin typeface="Calibri Light"/>
                <a:cs typeface="Calibri Light"/>
              </a:rPr>
              <a:t> ​</a:t>
            </a:r>
            <a:endParaRPr lang="en-GB">
              <a:cs typeface="Calibri" panose="020F0502020204030204"/>
            </a:endParaRP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Filetable</a:t>
            </a:r>
            <a:r>
              <a:rPr lang="en-GB" i="1">
                <a:latin typeface="Calibri Light"/>
                <a:cs typeface="Calibri Light"/>
              </a:rPr>
              <a:t> ​</a:t>
            </a: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 ​&amp; Parent 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​</a:t>
            </a:r>
          </a:p>
          <a:p>
            <a:r>
              <a:rPr lang="en-GB" i="1">
                <a:latin typeface="Calibri Light"/>
                <a:cs typeface="Calibri Light"/>
              </a:rPr>
              <a:t>      Wait &amp; Exit control variables </a:t>
            </a:r>
          </a:p>
          <a:p>
            <a:r>
              <a:rPr lang="en-GB" i="1">
                <a:latin typeface="Calibri Light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23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6" y="454953"/>
            <a:ext cx="5335632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fork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55067" y="1194602"/>
            <a:ext cx="10890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fork system call creates a new process that runs in parallel an exact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copy</a:t>
            </a:r>
            <a:r>
              <a:rPr lang="en-GB">
                <a:latin typeface="Century Gothic"/>
                <a:cs typeface="Calibri"/>
              </a:rPr>
              <a:t> of the code in execution.</a:t>
            </a: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process, beside the executable code, </a:t>
            </a:r>
            <a:r>
              <a:rPr lang="en-GB" i="1" u="sng">
                <a:latin typeface="Century Gothic"/>
                <a:cs typeface="Calibri"/>
              </a:rPr>
              <a:t>inherits</a:t>
            </a:r>
            <a:r>
              <a:rPr lang="en-GB">
                <a:latin typeface="Century Gothic"/>
                <a:cs typeface="Calibri"/>
              </a:rPr>
              <a:t> some elements of its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as: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address space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latin typeface="Century Gothic"/>
                <a:cs typeface="Calibri"/>
              </a:rPr>
              <a:t>trapframe</a:t>
            </a:r>
            <a:endParaRPr lang="en-GB">
              <a:latin typeface="Century Gothic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file table and </a:t>
            </a:r>
            <a:r>
              <a:rPr lang="en-GB" err="1">
                <a:latin typeface="Century Gothic"/>
                <a:cs typeface="Calibri"/>
              </a:rPr>
              <a:t>cwd</a:t>
            </a:r>
            <a:r>
              <a:rPr lang="en-GB">
                <a:latin typeface="Century Gothic"/>
                <a:cs typeface="Calibri"/>
              </a:rPr>
              <a:t> information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There are also </a:t>
            </a:r>
            <a:r>
              <a:rPr lang="en-GB" i="1" u="sng">
                <a:latin typeface="Century Gothic"/>
                <a:cs typeface="Calibri"/>
              </a:rPr>
              <a:t>no-inherited</a:t>
            </a:r>
            <a:r>
              <a:rPr lang="en-GB">
                <a:latin typeface="Century Gothic"/>
                <a:cs typeface="Calibri"/>
              </a:rPr>
              <a:t> elements: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PID (that will be the first free slot in </a:t>
            </a:r>
            <a:r>
              <a:rPr lang="en-GB" err="1">
                <a:latin typeface="Century Gothic"/>
                <a:cs typeface="Calibri"/>
              </a:rPr>
              <a:t>proctable</a:t>
            </a:r>
            <a:r>
              <a:rPr lang="en-GB">
                <a:latin typeface="Century Gothic"/>
                <a:cs typeface="Calibri"/>
              </a:rPr>
              <a:t>)</a:t>
            </a:r>
            <a:endParaRPr lang="en-GB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parent PID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return value (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0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in child process and</a:t>
            </a:r>
            <a:r>
              <a:rPr lang="en-GB" i="1">
                <a:latin typeface="Century Gothic"/>
                <a:cs typeface="Calibri"/>
              </a:rPr>
              <a:t> 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child </a:t>
            </a:r>
            <a:r>
              <a:rPr lang="en-GB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pid</a:t>
            </a:r>
            <a:r>
              <a:rPr lang="en-GB">
                <a:latin typeface="Century Gothic"/>
                <a:cs typeface="Calibri"/>
              </a:rPr>
              <a:t> in parent process)</a:t>
            </a:r>
            <a:endParaRPr lang="en-GB">
              <a:cs typeface="Calibri"/>
            </a:endParaRPr>
          </a:p>
          <a:p>
            <a:r>
              <a:rPr lang="en-GB">
                <a:latin typeface="Century Gothic"/>
                <a:cs typeface="Calibri"/>
              </a:rPr>
              <a:t>At the end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thread_fork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 makes the child process' thread runnable that enters user mode by means of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enter_forked_process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923895" y="571499"/>
            <a:ext cx="23521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fork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254742" y="4681936"/>
            <a:ext cx="1737300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getpid</a:t>
            </a:r>
            <a:endParaRPr lang="it-IT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491435"/>
            <a:ext cx="85836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 </a:t>
            </a:r>
            <a:r>
              <a:rPr lang="en-GB" err="1">
                <a:latin typeface="Century Gothic"/>
                <a:ea typeface="+mn-lt"/>
                <a:cs typeface="+mn-lt"/>
              </a:rPr>
              <a:t>getpid</a:t>
            </a:r>
            <a:r>
              <a:rPr lang="en-GB">
                <a:latin typeface="Century Gothic"/>
                <a:ea typeface="+mn-lt"/>
                <a:cs typeface="+mn-lt"/>
              </a:rPr>
              <a:t> system call is used to retrieve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process PID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When called by a process, the return value is the process identifier set previously inside the proc struct.</a:t>
            </a:r>
            <a:endParaRPr lang="en-US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7241644" y="4804832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getpid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19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61432-548C-0254-D797-F762DB4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5" y="484945"/>
            <a:ext cx="349682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C917F-9523-9695-4762-98FE410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2" y="1239955"/>
            <a:ext cx="10768454" cy="256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exit system call terminates the execution of a process with a specified exit code.</a:t>
            </a:r>
            <a:endParaRPr lang="it-IT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In more detail:</a:t>
            </a:r>
          </a:p>
          <a:p>
            <a:r>
              <a:rPr lang="en-GB" sz="1800">
                <a:latin typeface="Century Gothic"/>
                <a:cs typeface="Calibri"/>
              </a:rPr>
              <a:t>The pointer to the proc structure is set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NULL</a:t>
            </a:r>
            <a:r>
              <a:rPr lang="en-GB" sz="1800">
                <a:latin typeface="Century Gothic"/>
                <a:cs typeface="Calibri"/>
              </a:rPr>
              <a:t>, so the correspondent PID is available again.</a:t>
            </a:r>
            <a:endParaRPr lang="it-IT" sz="1800">
              <a:latin typeface="Calibri" panose="020F0502020204030204"/>
              <a:cs typeface="Calibri"/>
            </a:endParaRPr>
          </a:p>
          <a:p>
            <a:r>
              <a:rPr lang="en-GB" sz="1800">
                <a:latin typeface="Century Gothic"/>
                <a:cs typeface="Calibri"/>
              </a:rPr>
              <a:t>The running thread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detaches itself</a:t>
            </a:r>
            <a:r>
              <a:rPr lang="en-GB" sz="1800">
                <a:latin typeface="Century Gothic"/>
                <a:cs typeface="Calibri"/>
              </a:rPr>
              <a:t> from the process, thus stop running on the processor. The thread becomes zombie and subsequentially will be removed by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exorcise()</a:t>
            </a:r>
            <a:r>
              <a:rPr lang="en-GB" sz="1800">
                <a:latin typeface="Century Gothic"/>
                <a:cs typeface="Calibri"/>
              </a:rPr>
              <a:t> function.</a:t>
            </a:r>
            <a:endParaRPr lang="it-IT" sz="1800"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proc structure field</a:t>
            </a:r>
            <a:r>
              <a:rPr lang="en-GB" sz="1800" i="1">
                <a:latin typeface="Century Gothic"/>
                <a:cs typeface="Calibri"/>
              </a:rPr>
              <a:t> 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int 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exitcode</a:t>
            </a:r>
            <a:r>
              <a:rPr lang="en-GB" sz="1800">
                <a:latin typeface="Century Gothic"/>
                <a:cs typeface="Calibri"/>
              </a:rPr>
              <a:t> is set to share it with an eventual parent process that waits for it.</a:t>
            </a:r>
            <a:endParaRPr lang="en-GB"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5DF3DAD-8170-D540-7D24-982E41FA4F3F}"/>
              </a:ext>
            </a:extLst>
          </p:cNvPr>
          <p:cNvSpPr txBox="1">
            <a:spLocks/>
          </p:cNvSpPr>
          <p:nvPr/>
        </p:nvSpPr>
        <p:spPr>
          <a:xfrm>
            <a:off x="2774740" y="4453590"/>
            <a:ext cx="9294893" cy="21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</a:t>
            </a:r>
            <a:r>
              <a:rPr lang="en-GB" sz="1800" err="1">
                <a:latin typeface="Century Gothic"/>
                <a:cs typeface="Calibri"/>
              </a:rPr>
              <a:t>waitpid</a:t>
            </a:r>
            <a:r>
              <a:rPr lang="en-GB" sz="1800">
                <a:latin typeface="Century Gothic"/>
                <a:cs typeface="Calibri"/>
              </a:rPr>
              <a:t> system call can be used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synchronise</a:t>
            </a:r>
            <a:r>
              <a:rPr lang="en-GB" sz="1800">
                <a:latin typeface="Century Gothic"/>
                <a:cs typeface="Calibri"/>
              </a:rPr>
              <a:t> two processes: the calling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sz="1800">
                <a:latin typeface="Century Gothic"/>
                <a:cs typeface="Calibri"/>
              </a:rPr>
              <a:t>) enters an idle status waiting for the exit command, called by the second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sz="1800">
                <a:latin typeface="Century Gothic"/>
                <a:cs typeface="Calibri"/>
              </a:rPr>
              <a:t>).</a:t>
            </a:r>
            <a:endParaRPr lang="it-IT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calling process can wait only for one of its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own children </a:t>
            </a:r>
            <a:r>
              <a:rPr lang="en-GB" sz="1800">
                <a:latin typeface="Century Gothic"/>
                <a:cs typeface="Calibri"/>
              </a:rPr>
              <a:t>at a time.</a:t>
            </a:r>
            <a:endParaRPr lang="en-GB" sz="1800">
              <a:solidFill>
                <a:schemeClr val="accent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</a:t>
            </a:r>
            <a:r>
              <a:rPr lang="en-GB" sz="1800">
                <a:latin typeface="Century Gothic"/>
                <a:ea typeface="+mn-lt"/>
                <a:cs typeface="+mn-lt"/>
              </a:rPr>
              <a:t> </a:t>
            </a:r>
            <a:r>
              <a:rPr lang="en-GB" sz="1800" err="1">
                <a:latin typeface="Century Gothic"/>
                <a:ea typeface="+mn-lt"/>
                <a:cs typeface="+mn-lt"/>
              </a:rPr>
              <a:t>waitpid</a:t>
            </a:r>
            <a:r>
              <a:rPr lang="en-GB" sz="1800">
                <a:latin typeface="Century Gothic"/>
                <a:ea typeface="+mn-lt"/>
                <a:cs typeface="+mn-lt"/>
              </a:rPr>
              <a:t> system call acquires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exit status</a:t>
            </a:r>
            <a:r>
              <a:rPr lang="en-GB" sz="1800">
                <a:latin typeface="Century Gothic"/>
                <a:ea typeface="+mn-lt"/>
                <a:cs typeface="+mn-lt"/>
              </a:rPr>
              <a:t> when the exit system call terminates, then destroy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child process</a:t>
            </a:r>
            <a:r>
              <a:rPr lang="en-GB" sz="1800">
                <a:latin typeface="Century Gothic"/>
                <a:ea typeface="+mn-lt"/>
                <a:cs typeface="+mn-lt"/>
              </a:rPr>
              <a:t> which has been already detached from the processor, thus its address space and proc structure are cleared (the memory is freed).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19B459-23A5-ED55-0290-D6F3DDD3E559}"/>
              </a:ext>
            </a:extLst>
          </p:cNvPr>
          <p:cNvSpPr txBox="1"/>
          <p:nvPr/>
        </p:nvSpPr>
        <p:spPr>
          <a:xfrm>
            <a:off x="5027656" y="3855924"/>
            <a:ext cx="65229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waitpid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pid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*status,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options)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5DCA28-6B79-FCA5-A58B-202D4036B177}"/>
              </a:ext>
            </a:extLst>
          </p:cNvPr>
          <p:cNvSpPr txBox="1"/>
          <p:nvPr/>
        </p:nvSpPr>
        <p:spPr>
          <a:xfrm>
            <a:off x="3626925" y="608241"/>
            <a:ext cx="32724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>
                <a:latin typeface="Consolas"/>
                <a:ea typeface="+mn-lt"/>
                <a:cs typeface="+mn-lt"/>
              </a:rPr>
              <a:t>void exit(int exitcode)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68E72A19-9D5F-3059-AA79-3363D77AECD8}"/>
              </a:ext>
            </a:extLst>
          </p:cNvPr>
          <p:cNvSpPr txBox="1">
            <a:spLocks/>
          </p:cNvSpPr>
          <p:nvPr/>
        </p:nvSpPr>
        <p:spPr>
          <a:xfrm>
            <a:off x="1930573" y="3724929"/>
            <a:ext cx="3625469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7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80099BD8-C0F7-D2AD-E0EB-633E7B8A9901}"/>
              </a:ext>
            </a:extLst>
          </p:cNvPr>
          <p:cNvSpPr txBox="1">
            <a:spLocks/>
          </p:cNvSpPr>
          <p:nvPr/>
        </p:nvSpPr>
        <p:spPr>
          <a:xfrm>
            <a:off x="212842" y="700279"/>
            <a:ext cx="4802086" cy="584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 &amp;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012D7-5B2F-F3D6-AB7B-77A5B57FA6D4}"/>
              </a:ext>
            </a:extLst>
          </p:cNvPr>
          <p:cNvSpPr/>
          <p:nvPr/>
        </p:nvSpPr>
        <p:spPr>
          <a:xfrm>
            <a:off x="2990790" y="2172809"/>
            <a:ext cx="1745937" cy="854735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waitpid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(child_1 </a:t>
            </a:r>
            <a:r>
              <a:rPr lang="it-IT" err="1">
                <a:solidFill>
                  <a:srgbClr val="000000"/>
                </a:solidFill>
                <a:cs typeface="Calibri"/>
              </a:rPr>
              <a:t>pid</a:t>
            </a:r>
            <a:r>
              <a:rPr lang="it-IT">
                <a:solidFill>
                  <a:srgbClr val="000000"/>
                </a:solidFill>
                <a:cs typeface="Calibri"/>
              </a:rPr>
              <a:t>)</a:t>
            </a:r>
            <a:endParaRPr lang="it-IT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996948D-C3D8-088E-58D7-95A509C06C01}"/>
              </a:ext>
            </a:extLst>
          </p:cNvPr>
          <p:cNvSpPr/>
          <p:nvPr/>
        </p:nvSpPr>
        <p:spPr>
          <a:xfrm>
            <a:off x="2990790" y="3653347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exit(7)</a:t>
            </a:r>
            <a:endParaRPr lang="it-IT" err="1">
              <a:solidFill>
                <a:srgbClr val="0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CEB712-5685-001B-F05E-68AD0F2CA20A}"/>
              </a:ext>
            </a:extLst>
          </p:cNvPr>
          <p:cNvSpPr/>
          <p:nvPr/>
        </p:nvSpPr>
        <p:spPr>
          <a:xfrm>
            <a:off x="2990790" y="4760364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chemeClr val="bg1"/>
                </a:solidFill>
                <a:cs typeface="Calibri"/>
              </a:rPr>
              <a:t>exit(1)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16921E-DBA8-091D-7F83-983B1F461456}"/>
              </a:ext>
            </a:extLst>
          </p:cNvPr>
          <p:cNvSpPr/>
          <p:nvPr/>
        </p:nvSpPr>
        <p:spPr>
          <a:xfrm>
            <a:off x="765750" y="2163944"/>
            <a:ext cx="1465580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F529B4B-E0E6-FC8F-C589-76C4E921CC82}"/>
              </a:ext>
            </a:extLst>
          </p:cNvPr>
          <p:cNvCxnSpPr/>
          <p:nvPr/>
        </p:nvCxnSpPr>
        <p:spPr>
          <a:xfrm>
            <a:off x="1435675" y="3024354"/>
            <a:ext cx="10583" cy="2195524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C25728D-495A-2E6C-3A11-13AA3FE366D7}"/>
              </a:ext>
            </a:extLst>
          </p:cNvPr>
          <p:cNvCxnSpPr/>
          <p:nvPr/>
        </p:nvCxnSpPr>
        <p:spPr>
          <a:xfrm>
            <a:off x="1439836" y="5181979"/>
            <a:ext cx="1534373" cy="26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F6E343-B951-994A-7ABB-0DC845836784}"/>
              </a:ext>
            </a:extLst>
          </p:cNvPr>
          <p:cNvCxnSpPr>
            <a:cxnSpLocks/>
          </p:cNvCxnSpPr>
          <p:nvPr/>
        </p:nvCxnSpPr>
        <p:spPr>
          <a:xfrm>
            <a:off x="1454249" y="4089625"/>
            <a:ext cx="1523267" cy="82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1788AB5-047F-D93D-C133-ECA6174047AC}"/>
              </a:ext>
            </a:extLst>
          </p:cNvPr>
          <p:cNvCxnSpPr>
            <a:cxnSpLocks/>
          </p:cNvCxnSpPr>
          <p:nvPr/>
        </p:nvCxnSpPr>
        <p:spPr>
          <a:xfrm>
            <a:off x="4765544" y="519503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6ECF55-9D48-9323-0669-A2CA26638DE8}"/>
              </a:ext>
            </a:extLst>
          </p:cNvPr>
          <p:cNvSpPr/>
          <p:nvPr/>
        </p:nvSpPr>
        <p:spPr>
          <a:xfrm>
            <a:off x="6264634" y="4768350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chemeClr val="bg1"/>
                </a:solidFill>
                <a:cs typeface="Calibri"/>
              </a:rPr>
              <a:t>Process</a:t>
            </a:r>
            <a:r>
              <a:rPr lang="it-IT" sz="1600">
                <a:solidFill>
                  <a:schemeClr val="bg1"/>
                </a:solidFill>
                <a:cs typeface="Calibri"/>
              </a:rPr>
              <a:t> </a:t>
            </a:r>
            <a:r>
              <a:rPr lang="it-IT" sz="1600" err="1">
                <a:solidFill>
                  <a:schemeClr val="bg1"/>
                </a:solidFill>
                <a:cs typeface="Calibri"/>
              </a:rPr>
              <a:t>detached</a:t>
            </a:r>
            <a:endParaRPr lang="it-IT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Set </a:t>
            </a:r>
            <a:r>
              <a:rPr lang="it-IT" sz="1600" err="1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exitcode</a:t>
            </a:r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 =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41CD2B2-FAA6-4ECA-8391-9DCBDC3AB576}"/>
              </a:ext>
            </a:extLst>
          </p:cNvPr>
          <p:cNvSpPr/>
          <p:nvPr/>
        </p:nvSpPr>
        <p:spPr>
          <a:xfrm>
            <a:off x="6225695" y="2124885"/>
            <a:ext cx="1745938" cy="876300"/>
          </a:xfrm>
          <a:prstGeom prst="rect">
            <a:avLst/>
          </a:prstGeom>
          <a:solidFill>
            <a:srgbClr val="F7ADAD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</a:t>
            </a:r>
            <a:r>
              <a:rPr lang="it-IT">
                <a:solidFill>
                  <a:srgbClr val="000000"/>
                </a:solidFill>
                <a:cs typeface="Calibri"/>
              </a:rPr>
              <a:t> on </a:t>
            </a:r>
            <a:r>
              <a:rPr lang="it-IT" err="1">
                <a:solidFill>
                  <a:srgbClr val="000000"/>
                </a:solidFill>
                <a:cs typeface="Calibri"/>
              </a:rPr>
              <a:t>sem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</a:t>
            </a:r>
            <a:r>
              <a:rPr lang="it-IT" err="1">
                <a:solidFill>
                  <a:srgbClr val="000000"/>
                </a:solidFill>
                <a:cs typeface="Calibri"/>
              </a:rPr>
              <a:t>idle</a:t>
            </a:r>
            <a:r>
              <a:rPr lang="it-IT">
                <a:solidFill>
                  <a:srgbClr val="000000"/>
                </a:solidFill>
                <a:cs typeface="Calibri"/>
              </a:rPr>
              <a:t> state)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542C6F0-EBB2-B16C-C622-AF4DB3D0ADC9}"/>
              </a:ext>
            </a:extLst>
          </p:cNvPr>
          <p:cNvSpPr/>
          <p:nvPr/>
        </p:nvSpPr>
        <p:spPr>
          <a:xfrm>
            <a:off x="6232883" y="3653346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detached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it-IT" sz="1600">
                <a:solidFill>
                  <a:srgbClr val="000000"/>
                </a:solidFill>
                <a:cs typeface="Calibri"/>
              </a:rPr>
              <a:t>Set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exitcode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= 7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685BA8B-0EB7-F6C9-6F6D-61DB84FB5D78}"/>
              </a:ext>
            </a:extLst>
          </p:cNvPr>
          <p:cNvCxnSpPr>
            <a:cxnSpLocks/>
          </p:cNvCxnSpPr>
          <p:nvPr/>
        </p:nvCxnSpPr>
        <p:spPr>
          <a:xfrm flipH="1" flipV="1">
            <a:off x="7097084" y="3057804"/>
            <a:ext cx="2302" cy="549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D3F0B95-3767-86CB-7200-06817B26693B}"/>
              </a:ext>
            </a:extLst>
          </p:cNvPr>
          <p:cNvCxnSpPr>
            <a:cxnSpLocks/>
          </p:cNvCxnSpPr>
          <p:nvPr/>
        </p:nvCxnSpPr>
        <p:spPr>
          <a:xfrm>
            <a:off x="2239633" y="2586073"/>
            <a:ext cx="740903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051BB3-6F11-A85F-3D04-7174C4B9D71C}"/>
              </a:ext>
            </a:extLst>
          </p:cNvPr>
          <p:cNvCxnSpPr>
            <a:cxnSpLocks/>
          </p:cNvCxnSpPr>
          <p:nvPr/>
        </p:nvCxnSpPr>
        <p:spPr>
          <a:xfrm>
            <a:off x="4765543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CDBD537-7747-A59F-2EF7-D69177139CA6}"/>
              </a:ext>
            </a:extLst>
          </p:cNvPr>
          <p:cNvCxnSpPr>
            <a:cxnSpLocks/>
          </p:cNvCxnSpPr>
          <p:nvPr/>
        </p:nvCxnSpPr>
        <p:spPr>
          <a:xfrm>
            <a:off x="7971694" y="258607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378A5195-964C-E73A-06EB-1B90036E370C}"/>
              </a:ext>
            </a:extLst>
          </p:cNvPr>
          <p:cNvSpPr/>
          <p:nvPr/>
        </p:nvSpPr>
        <p:spPr>
          <a:xfrm>
            <a:off x="9431846" y="2124884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Returned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status = 7</a:t>
            </a:r>
          </a:p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Destroy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proc child_1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FC218D3-0854-2E87-A403-748B882EAD8F}"/>
              </a:ext>
            </a:extLst>
          </p:cNvPr>
          <p:cNvSpPr/>
          <p:nvPr/>
        </p:nvSpPr>
        <p:spPr>
          <a:xfrm>
            <a:off x="9431845" y="361021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destroyed</a:t>
            </a:r>
          </a:p>
          <a:p>
            <a:pPr algn="ctr"/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Memory 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freed</a:t>
            </a:r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D7E1CA5-18EE-EDD6-9ACC-067D5CF2B0AE}"/>
              </a:ext>
            </a:extLst>
          </p:cNvPr>
          <p:cNvSpPr/>
          <p:nvPr/>
        </p:nvSpPr>
        <p:spPr>
          <a:xfrm>
            <a:off x="9442429" y="477238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zombie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EB456BF-A335-4FC5-14A1-F2F87E14FC65}"/>
              </a:ext>
            </a:extLst>
          </p:cNvPr>
          <p:cNvCxnSpPr>
            <a:cxnSpLocks/>
          </p:cNvCxnSpPr>
          <p:nvPr/>
        </p:nvCxnSpPr>
        <p:spPr>
          <a:xfrm>
            <a:off x="7978882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2EFC7D-67DB-03BC-81BB-116D0440D00E}"/>
              </a:ext>
            </a:extLst>
          </p:cNvPr>
          <p:cNvCxnSpPr>
            <a:cxnSpLocks/>
          </p:cNvCxnSpPr>
          <p:nvPr/>
        </p:nvCxnSpPr>
        <p:spPr>
          <a:xfrm>
            <a:off x="7978882" y="5202220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459B3B8-D721-76F0-639B-7AA49C8C2E3F}"/>
              </a:ext>
            </a:extLst>
          </p:cNvPr>
          <p:cNvCxnSpPr>
            <a:cxnSpLocks/>
          </p:cNvCxnSpPr>
          <p:nvPr/>
        </p:nvCxnSpPr>
        <p:spPr>
          <a:xfrm flipH="1">
            <a:off x="10397742" y="3004270"/>
            <a:ext cx="11482" cy="6009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65FB5BA6-0EAA-FFF8-E205-0E99A1FF43D1}"/>
              </a:ext>
            </a:extLst>
          </p:cNvPr>
          <p:cNvCxnSpPr>
            <a:cxnSpLocks/>
          </p:cNvCxnSpPr>
          <p:nvPr/>
        </p:nvCxnSpPr>
        <p:spPr>
          <a:xfrm flipV="1">
            <a:off x="4764331" y="2597479"/>
            <a:ext cx="1502903" cy="69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5CDF59-7D21-660F-7F5A-848C175C94B8}"/>
              </a:ext>
            </a:extLst>
          </p:cNvPr>
          <p:cNvSpPr txBox="1"/>
          <p:nvPr/>
        </p:nvSpPr>
        <p:spPr>
          <a:xfrm>
            <a:off x="1501048" y="377557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child_1</a:t>
            </a:r>
            <a:endParaRPr lang="it-IT" sz="1600">
              <a:latin typeface="Century Gothic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D9BB7-1F4D-8D86-9081-C36F6C2F7863}"/>
              </a:ext>
            </a:extLst>
          </p:cNvPr>
          <p:cNvSpPr txBox="1"/>
          <p:nvPr/>
        </p:nvSpPr>
        <p:spPr>
          <a:xfrm>
            <a:off x="1455144" y="4868077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child_2</a:t>
            </a:r>
            <a:endParaRPr lang="it-IT" sz="1600">
              <a:latin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6BE1D4-2695-1998-F694-26BAD7634CC9}"/>
              </a:ext>
            </a:extLst>
          </p:cNvPr>
          <p:cNvSpPr txBox="1"/>
          <p:nvPr/>
        </p:nvSpPr>
        <p:spPr>
          <a:xfrm>
            <a:off x="7101288" y="3068656"/>
            <a:ext cx="878709" cy="603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Signal</a:t>
            </a:r>
            <a:r>
              <a:rPr lang="it-IT" sz="1600">
                <a:solidFill>
                  <a:srgbClr val="92D050"/>
                </a:solidFill>
                <a:latin typeface="Century Gothic"/>
                <a:cs typeface="Calibri"/>
              </a:rPr>
              <a:t> </a:t>
            </a:r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sem</a:t>
            </a:r>
            <a:endParaRPr lang="it-IT">
              <a:solidFill>
                <a:srgbClr val="92D050"/>
              </a:solidFill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CBB2F1-BA61-EA74-7F18-80FF049DFE83}"/>
              </a:ext>
            </a:extLst>
          </p:cNvPr>
          <p:cNvSpPr txBox="1"/>
          <p:nvPr/>
        </p:nvSpPr>
        <p:spPr>
          <a:xfrm>
            <a:off x="664964" y="183882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746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13878C-6DBF-48A7-3F15-47E489961D7D}"/>
              </a:ext>
            </a:extLst>
          </p:cNvPr>
          <p:cNvSpPr>
            <a:spLocks noGrp="1"/>
          </p:cNvSpPr>
          <p:nvPr/>
        </p:nvSpPr>
        <p:spPr>
          <a:xfrm>
            <a:off x="-3485921" y="-273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endParaRPr lang="it-IT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7D62D-54AD-6AC9-A08A-92AC4C0E5293}"/>
              </a:ext>
            </a:extLst>
          </p:cNvPr>
          <p:cNvSpPr>
            <a:spLocks noGrp="1"/>
          </p:cNvSpPr>
          <p:nvPr/>
        </p:nvSpPr>
        <p:spPr>
          <a:xfrm>
            <a:off x="843810" y="1105087"/>
            <a:ext cx="10515600" cy="3531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The </a:t>
            </a:r>
            <a:r>
              <a:rPr lang="en-GB" sz="1800" err="1">
                <a:latin typeface="Century Gothic"/>
                <a:cs typeface="Calibri" panose="020F0502020204030204"/>
              </a:rPr>
              <a:t>execv</a:t>
            </a:r>
            <a:r>
              <a:rPr lang="en-GB" sz="1800">
                <a:latin typeface="Century Gothic"/>
                <a:cs typeface="Calibri" panose="020F0502020204030204"/>
              </a:rPr>
              <a:t> system call replaces the current executable code with a new one. The user must specify the path of the new executable code and an array of arguments which can be passed.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A tricky task is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arguments passing</a:t>
            </a:r>
            <a:r>
              <a:rPr lang="en-GB" sz="1800">
                <a:latin typeface="Century Gothic"/>
                <a:cs typeface="Calibri" panose="020F0502020204030204"/>
              </a:rPr>
              <a:t>, performed by copying them into the user stack (see the next slide for a more detailed analysis).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When the system call is called, the kernel does the following steps:</a:t>
            </a:r>
            <a:endParaRPr lang="en-GB"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Copy arguments from user space into a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kernel buffer</a:t>
            </a:r>
            <a:r>
              <a:rPr lang="en-GB" sz="1800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Load the new executable code (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elf file</a:t>
            </a:r>
            <a:r>
              <a:rPr lang="en-GB" sz="1800">
                <a:latin typeface="Century Gothic"/>
                <a:ea typeface="+mn-lt"/>
                <a:cs typeface="+mn-lt"/>
              </a:rPr>
              <a:t>) in memory and create the correspondent user address space.</a:t>
            </a:r>
            <a:endParaRPr lang="en-GB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Copy the arguments from kernel buffer into </a:t>
            </a:r>
            <a:r>
              <a:rPr lang="en-GB" sz="180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user stack</a:t>
            </a:r>
            <a:r>
              <a:rPr lang="en-GB" sz="1800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>
                <a:latin typeface="Century Gothic"/>
                <a:ea typeface="+mn-lt"/>
                <a:cs typeface="+mn-lt"/>
              </a:rPr>
              <a:t>Call 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GB" sz="1800">
                <a:latin typeface="Century Gothic"/>
                <a:cs typeface="Calibri" panose="020F0502020204030204"/>
              </a:rPr>
              <a:t> to warp in user mode.</a:t>
            </a:r>
            <a:endParaRPr lang="en-GB">
              <a:latin typeface="Century Gothic"/>
            </a:endParaRPr>
          </a:p>
          <a:p>
            <a:pPr marL="0" indent="0">
              <a:buNone/>
            </a:pPr>
            <a:endParaRPr lang="en-GB" sz="1800">
              <a:latin typeface="Century Gothic"/>
              <a:cs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9C10-83DA-CED8-E264-0A035F0F87CB}"/>
              </a:ext>
            </a:extLst>
          </p:cNvPr>
          <p:cNvSpPr txBox="1"/>
          <p:nvPr/>
        </p:nvSpPr>
        <p:spPr>
          <a:xfrm>
            <a:off x="3186130" y="458608"/>
            <a:ext cx="566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err="1">
                <a:latin typeface="Consolas"/>
                <a:cs typeface="Calibri" panose="020F0502020204030204"/>
              </a:rPr>
              <a:t>int</a:t>
            </a:r>
            <a:r>
              <a:rPr lang="it-IT">
                <a:latin typeface="Consolas"/>
                <a:cs typeface="Calibri" panose="020F0502020204030204"/>
              </a:rPr>
              <a:t> </a:t>
            </a:r>
            <a:r>
              <a:rPr lang="it-IT" err="1">
                <a:latin typeface="Consolas"/>
                <a:cs typeface="Calibri" panose="020F0502020204030204"/>
              </a:rPr>
              <a:t>execv</a:t>
            </a:r>
            <a:r>
              <a:rPr lang="it-IT">
                <a:latin typeface="Consolas"/>
                <a:cs typeface="Calibri" panose="020F0502020204030204"/>
              </a:rPr>
              <a:t>(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 *</a:t>
            </a:r>
            <a:r>
              <a:rPr lang="it-IT" err="1">
                <a:latin typeface="Consolas"/>
                <a:cs typeface="Calibri" panose="020F0502020204030204"/>
              </a:rPr>
              <a:t>progname</a:t>
            </a:r>
            <a:r>
              <a:rPr lang="it-IT">
                <a:latin typeface="Consolas"/>
                <a:cs typeface="Calibri" panose="020F0502020204030204"/>
              </a:rPr>
              <a:t>, 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 **</a:t>
            </a:r>
            <a:r>
              <a:rPr lang="it-IT" err="1">
                <a:latin typeface="Consolas"/>
                <a:cs typeface="Calibri" panose="020F0502020204030204"/>
              </a:rPr>
              <a:t>args</a:t>
            </a:r>
            <a:r>
              <a:rPr lang="it-IT">
                <a:latin typeface="Consolas"/>
                <a:cs typeface="Calibri" panose="020F0502020204030204"/>
              </a:rPr>
              <a:t>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E82E702-1DDC-A059-4E26-66354809022A}"/>
              </a:ext>
            </a:extLst>
          </p:cNvPr>
          <p:cNvSpPr>
            <a:spLocks noGrp="1"/>
          </p:cNvSpPr>
          <p:nvPr/>
        </p:nvSpPr>
        <p:spPr>
          <a:xfrm>
            <a:off x="2814783" y="4639919"/>
            <a:ext cx="9086850" cy="21877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800" b="1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Runprogram</a:t>
            </a:r>
            <a:endParaRPr lang="it-IT" b="1" i="1" err="1">
              <a:solidFill>
                <a:schemeClr val="accent2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The core of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 (step 2 above) is also performed by 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()</a:t>
            </a:r>
            <a:r>
              <a:rPr lang="en-GB" sz="1800">
                <a:latin typeface="Century Gothic"/>
                <a:ea typeface="Calibri"/>
                <a:cs typeface="Calibri"/>
              </a:rPr>
              <a:t> function. It is called by </a:t>
            </a:r>
            <a:r>
              <a:rPr lang="en-GB" sz="1800" i="1" err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 (p) that creates new user processes and assigns 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() as their first thread function. In this way the new program (passed to </a:t>
            </a:r>
            <a:r>
              <a:rPr lang="en-GB" sz="1800" err="1"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) is loaded and executed.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Exactly like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, 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 can manage arguments. The difference is that it can handle at most a single argument.</a:t>
            </a:r>
            <a:endParaRPr lang="en-GB" sz="1800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04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Microsoft Office PowerPoint</Application>
  <PresentationFormat>Widescreen</PresentationFormat>
  <Paragraphs>203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Wingdings</vt:lpstr>
      <vt:lpstr>Wingdings,Sans-Serif</vt:lpstr>
      <vt:lpstr>Office Theme</vt:lpstr>
      <vt:lpstr>OS161 - SHELL PROJECT  Operating Systems 2021/2022 Project C2</vt:lpstr>
      <vt:lpstr>What is OS161?</vt:lpstr>
      <vt:lpstr>Project C2: SHELL</vt:lpstr>
      <vt:lpstr>How to handle a system call</vt:lpstr>
      <vt:lpstr>Process handling</vt:lpstr>
      <vt:lpstr>fork</vt:lpstr>
      <vt:lpstr>exit</vt:lpstr>
      <vt:lpstr>Presentazione standard di PowerPoint</vt:lpstr>
      <vt:lpstr>Presentazione standard di PowerPoint</vt:lpstr>
      <vt:lpstr>Presentazione standard di PowerPoint</vt:lpstr>
      <vt:lpstr>File Handling</vt:lpstr>
      <vt:lpstr>Some support structures</vt:lpstr>
      <vt:lpstr>open</vt:lpstr>
      <vt:lpstr>read</vt:lpstr>
      <vt:lpstr>dup2</vt:lpstr>
      <vt:lpstr>chdir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Luca Rolle</cp:lastModifiedBy>
  <cp:revision>5</cp:revision>
  <dcterms:created xsi:type="dcterms:W3CDTF">2022-12-01T08:22:23Z</dcterms:created>
  <dcterms:modified xsi:type="dcterms:W3CDTF">2022-12-10T13:09:35Z</dcterms:modified>
</cp:coreProperties>
</file>