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9_E252DBB7.xml" ContentType="application/vnd.ms-powerpoint.comments+xml"/>
  <Override PartName="/ppt/comments/modernComment_103_8344BE3A.xml" ContentType="application/vnd.ms-powerpoint.comments+xml"/>
  <Override PartName="/ppt/comments/modernComment_110_A204FD20.xml" ContentType="application/vnd.ms-powerpoint.comments+xml"/>
  <Override PartName="/ppt/comments/modernComment_117_8DEE1764.xml" ContentType="application/vnd.ms-powerpoint.comments+xml"/>
  <Override PartName="/ppt/comments/modernComment_128_C9256EFA.xml" ContentType="application/vnd.ms-powerpoint.comments+xml"/>
  <Override PartName="/ppt/comments/modernComment_124_E392C89F.xml" ContentType="application/vnd.ms-powerpoint.comments+xml"/>
  <Override PartName="/ppt/comments/modernComment_11E_C26659AC.xml" ContentType="application/vnd.ms-powerpoint.comments+xml"/>
  <Override PartName="/ppt/comments/modernComment_127_A30C872.xml" ContentType="application/vnd.ms-powerpoint.comments+xml"/>
  <Override PartName="/ppt/comments/modernComment_121_D20AD568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76" r:id="rId2"/>
    <p:sldId id="275" r:id="rId3"/>
    <p:sldId id="281" r:id="rId4"/>
    <p:sldId id="259" r:id="rId5"/>
    <p:sldId id="272" r:id="rId6"/>
    <p:sldId id="279" r:id="rId7"/>
    <p:sldId id="284" r:id="rId8"/>
    <p:sldId id="296" r:id="rId9"/>
    <p:sldId id="292" r:id="rId10"/>
    <p:sldId id="286" r:id="rId11"/>
    <p:sldId id="274" r:id="rId12"/>
    <p:sldId id="291" r:id="rId13"/>
    <p:sldId id="295" r:id="rId14"/>
    <p:sldId id="289" r:id="rId15"/>
    <p:sldId id="287" r:id="rId16"/>
    <p:sldId id="290" r:id="rId17"/>
    <p:sldId id="29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9F290B-45B7-8AAC-B05F-742408599017}" name="ALTAMORE DAVIDE" initials="AD" userId="S::s290166@studenti.polito.it::a3ccd59f-c22a-4c32-9bda-e73237aaf95f" providerId="AD"/>
  <p188:author id="{8914AD89-B44E-42F5-965B-07010F3ED868}" name="ROLLE LUCA" initials="RL" userId="S::s304803@studenti.polito.it::55ec9e4d-e346-49a6-b9a8-00c4f7f47d20" providerId="AD"/>
  <p188:author id="{0646D8F7-CBB0-017A-ADDC-A80FAC47F899}" name="CONIGLIONE SIMONE" initials="CS" userId="S::s289554@studenti.polito.it::f28d5cf7-616d-44fb-8891-a869d83f87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DAD"/>
    <a:srgbClr val="FF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6EA9B-7327-9733-FB4C-6BE54FF74AD7}" v="761" dt="2022-12-05T22:19:27.200"/>
    <p1510:client id="{30145DB2-4217-EE58-DB87-926990E32C6F}" v="1231" dt="2022-12-04T11:23:26.814"/>
    <p1510:client id="{3BF943AF-2CAA-1401-BCB9-55F7EB7E9E74}" v="2682" dt="2022-12-04T18:50:36.643"/>
    <p1510:client id="{435D2879-543F-D3F0-BEAC-44002A7A205F}" v="1016" dt="2022-12-09T10:04:26.245"/>
    <p1510:client id="{452DC8CE-9C95-E551-E4D2-7F3FD9FCF903}" v="190" dt="2022-12-02T17:41:16.444"/>
    <p1510:client id="{4C035010-0336-461D-D316-C3910B46171C}" v="2167" dt="2022-12-02T14:17:43.854"/>
    <p1510:client id="{4F8D24EA-2230-EE18-6F94-38970F7C350D}" v="978" dt="2022-12-10T12:03:21.406"/>
    <p1510:client id="{511F1E7F-E3EF-25DC-1605-3F021363CD22}" v="2" dt="2022-12-15T09:53:52.493"/>
    <p1510:client id="{57797479-9C3E-46FE-AE6E-C56B9F91CDDD}" v="46" dt="2022-12-02T17:30:49.038"/>
    <p1510:client id="{5BBACB6B-6763-2F2D-BEAA-5DFF128D57D0}" v="331" dt="2022-12-02T18:10:58.434"/>
    <p1510:client id="{5E9D8C67-414F-B948-7915-3945A9B3D8D1}" v="21" dt="2022-12-09T11:46:44.108"/>
    <p1510:client id="{62B70908-A56C-E1DE-E8B4-BCAFEEAE217A}" v="206" dt="2022-12-08T10:47:29.424"/>
    <p1510:client id="{702A2DFF-4EDE-20DB-0C3A-1B8ECFB50E68}" v="2" dt="2022-12-01T12:55:38.359"/>
    <p1510:client id="{755A842E-3551-07AB-ED69-F6FC7BDF094D}" v="4953" dt="2022-12-04T11:46:35.332"/>
    <p1510:client id="{78F580FA-9B33-4868-532F-3C0C89414EB5}" v="123" dt="2022-12-15T09:52:32.406"/>
    <p1510:client id="{7AA3668F-BBFC-DFC0-9DFC-AA1B499C1E85}" v="126" dt="2022-12-01T13:12:15.004"/>
    <p1510:client id="{89CCE373-54F9-55A8-1D6C-B56B0AEC9047}" v="294" dt="2022-12-02T08:11:20.297"/>
    <p1510:client id="{8E8668F8-EA18-89BF-D6AC-698FA8EB0D08}" v="140" dt="2022-12-07T08:41:16.034"/>
    <p1510:client id="{8FE09746-93FB-9E52-BE2A-9725AD200171}" v="656" dt="2022-12-04T12:17:24.531"/>
    <p1510:client id="{90293049-B52F-0595-D9F7-7D5CC0F01D37}" v="73" dt="2022-12-09T11:16:16.307"/>
    <p1510:client id="{94947406-C9C3-D2B4-235B-0ADCB436BBEC}" v="582" dt="2022-12-02T16:57:08.704"/>
    <p1510:client id="{A6273F18-DC38-A532-C99B-B559C22BD7F1}" v="2574" dt="2022-12-02T10:59:51.128"/>
    <p1510:client id="{B91E7163-3170-31E3-776D-B4EC2CDA1F0A}" v="853" dt="2022-12-03T12:10:56.308"/>
    <p1510:client id="{C4BE67A3-0E66-D2AA-5A43-B3B80C8537A9}" v="3109" dt="2022-12-06T11:21:14.091"/>
    <p1510:client id="{C749DC00-1794-FC3B-6677-1828927ACB07}" v="212" dt="2022-12-10T09:40:50.865"/>
    <p1510:client id="{CBBCC353-EB43-D410-3CE1-8C64CBA8221F}" v="9" dt="2022-12-15T08:19:00.840"/>
    <p1510:client id="{D036B977-B7D7-9DCA-79F2-F866DCBB8098}" v="1855" dt="2022-12-02T10:43:09.846"/>
    <p1510:client id="{D2253F9E-03A4-3DB1-575A-BB40DF55BE02}" v="1335" dt="2022-12-02T19:41:21.123"/>
    <p1510:client id="{D2769D31-7111-71E7-F736-86EA22A5404F}" v="506" dt="2022-12-05T10:04:49.851"/>
    <p1510:client id="{DC9821FD-39EF-82C3-D981-13B3D28EEEF2}" v="385" dt="2022-12-02T10:53:12.606"/>
    <p1510:client id="{E2FC7ED9-F99F-64F5-B0B9-F909F4F93F0C}" v="5006" dt="2022-12-03T12:13:37.825"/>
    <p1510:client id="{E5A25548-1493-59EA-8408-823ACFEF60FA}" v="1203" dt="2022-12-04T10:59:42.144"/>
    <p1510:client id="{E8A4DED8-81CB-CC90-53F9-0C88FC98DF2C}" v="30" dt="2022-12-10T13:08:56.396"/>
    <p1510:client id="{F135A89F-31A6-F25D-2F2D-5363DB6AE5C2}" v="276" dt="2022-12-06T10:18:27.748"/>
    <p1510:client id="{F23BF614-E303-75BD-C6BF-7F2BC33C71D7}" v="541" dt="2022-12-06T12:24:36.019"/>
    <p1510:client id="{F93D744F-8539-1EA1-2EBB-ADF2750A8C22}" v="1043" dt="2022-12-10T11:41:57.637"/>
    <p1510:client id="{FB97F427-451D-DCC9-0EAF-4A5B7D559073}" v="3604" dt="2022-12-04T14:54:23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3_8344BE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2F8F1B-6E12-456B-A2D4-32B762064C8A}" authorId="{8914AD89-B44E-42F5-965B-07010F3ED868}" status="resolved" created="2022-12-03T10:07:55.329" complete="100000">
    <pc:sldMkLst xmlns:pc="http://schemas.microsoft.com/office/powerpoint/2013/main/command">
      <pc:docMk/>
      <pc:sldMk cId="2202320442" sldId="259"/>
    </pc:sldMkLst>
    <p188:replyLst>
      <p188:reply id="{4645BDA7-3E6B-4F18-B00A-C8C26DC0686E}" authorId="{D09F290B-45B7-8AAC-B05F-742408599017}" created="2022-12-03T12:04:31.058">
        <p188:txBody>
          <a:bodyPr/>
          <a:lstStyle/>
          <a:p>
            <a:r>
              <a:rPr lang="it-IT"/>
              <a:t>L'ho riguardata e stravolta ahahah</a:t>
            </a:r>
          </a:p>
        </p188:txBody>
      </p188:reply>
    </p188:replyLst>
    <p188:txBody>
      <a:bodyPr/>
      <a:lstStyle/>
      <a:p>
        <a:r>
          <a:rPr lang="it-IT"/>
          <a:t>Slide modifica, ma da controllare e riguardare</a:t>
        </a:r>
      </a:p>
    </p188:txBody>
  </p188:cm>
</p188:cmLst>
</file>

<file path=ppt/comments/modernComment_110_A204FD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96ADD-CE09-41E4-AA42-DC77D872B823}" authorId="{8914AD89-B44E-42F5-965B-07010F3ED868}" status="resolved" created="2022-12-03T10:04:27.40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18235936" sldId="272"/>
      <ac:spMk id="3" creationId="{58BC881C-2F27-EC2A-60C7-9DCAE74A0A30}"/>
      <ac:txMk cp="0">
        <ac:context len="608" hash="3823581075"/>
      </ac:txMk>
    </ac:txMkLst>
    <p188:pos x="1058333" y="2899833"/>
    <p188:replyLst>
      <p188:reply id="{97F28B6B-E69F-4AEC-8CC9-2725D6EE01C9}" authorId="{D09F290B-45B7-8AAC-B05F-742408599017}" created="2022-12-03T11:04:18.538">
        <p188:txBody>
          <a:bodyPr/>
          <a:lstStyle/>
          <a:p>
            <a:r>
              <a:rPr lang="it-IT"/>
              <a:t>Eh infatti non sapevo se inserirlo, nel dubbio togliamolo che poi ci fa domande di teoria va hahaha</a:t>
            </a:r>
          </a:p>
        </p188:txBody>
      </p188:reply>
      <p188:reply id="{6456AE1F-085C-40A6-8230-AECC23DC0F18}" authorId="{8914AD89-B44E-42F5-965B-07010F3ED868}" created="2022-12-03T11:05:57.603">
        <p188:txBody>
          <a:bodyPr/>
          <a:lstStyle/>
          <a:p>
            <a:r>
              <a:rPr lang="it-IT"/>
              <a:t>Io lo toglierei, ma lasciamo questo thread aperto così aspettiamo pure il commento di simo</a:t>
            </a:r>
          </a:p>
        </p188:txBody>
      </p188:reply>
    </p188:replyLst>
    <p188:txBody>
      <a:bodyPr/>
      <a:lstStyle/>
      <a:p>
        <a:r>
          <a:rPr lang="it-IT"/>
          <a:t>Siamo davvero sicuri che proc struct rispetti completamente la definizione di PCB?</a:t>
        </a:r>
      </a:p>
    </p188:txBody>
  </p188:cm>
  <p188:cm id="{0DD17205-5331-4FDC-B071-379E581B45D3}" authorId="{8914AD89-B44E-42F5-965B-07010F3ED868}" status="resolved" created="2022-12-03T10:04:59.60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18235936" sldId="272"/>
      <ac:spMk id="3" creationId="{58BC881C-2F27-EC2A-60C7-9DCAE74A0A30}"/>
      <ac:txMk cp="228" len="2">
        <ac:context len="608" hash="3823581075"/>
      </ac:txMk>
    </ac:txMkLst>
    <p188:pos x="4413250" y="2021416"/>
    <p188:replyLst>
      <p188:reply id="{1F12AF6F-D851-4040-819C-44ACB26E3852}" authorId="{D09F290B-45B7-8AAC-B05F-742408599017}" created="2022-12-03T11:03:41.943">
        <p188:txBody>
          <a:bodyPr/>
          <a:lstStyle/>
          <a:p>
            <a:r>
              <a:rPr lang="it-IT"/>
              <a:t>Yes</a:t>
            </a:r>
          </a:p>
        </p188:txBody>
      </p188:reply>
    </p188:replyLst>
    <p188:txBody>
      <a:bodyPr/>
      <a:lstStyle/>
      <a:p>
        <a:r>
          <a:rPr lang="it-IT"/>
          <a:t>Qua ho scritto OS come soggetto, giusto?</a:t>
        </a:r>
      </a:p>
    </p188:txBody>
  </p188:cm>
</p188:cmLst>
</file>

<file path=ppt/comments/modernComment_117_8DEE17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34C793-EDBB-46FC-AE23-C9258CBA7741}" authorId="{8914AD89-B44E-42F5-965B-07010F3ED868}" status="resolved" created="2022-12-03T10:21:38.86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81191012" sldId="279"/>
      <ac:spMk id="11" creationId="{1D90F244-12FF-D391-99B6-7BA0F458F557}"/>
    </ac:deMkLst>
    <p188:txBody>
      <a:bodyPr/>
      <a:lstStyle/>
      <a:p>
        <a:r>
          <a:rPr lang="it-IT"/>
          <a:t>Slide modificata qua e là e da riguardare</a:t>
        </a:r>
      </a:p>
    </p188:txBody>
  </p188:cm>
  <p188:cm id="{9CD3F7B5-00BE-45B0-807D-6E54FA29FDD4}" authorId="{8914AD89-B44E-42F5-965B-07010F3ED868}" status="resolved" created="2022-12-03T11:23:31.03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81191012" sldId="279"/>
      <ac:spMk id="4" creationId="{6B5EA22C-CEEA-0072-E97F-1B3806F0B22B}"/>
      <ac:txMk cp="0">
        <ac:context len="539" hash="1553316760"/>
      </ac:txMk>
    </ac:txMkLst>
    <p188:pos x="2645433" y="1969698"/>
    <p188:txBody>
      <a:bodyPr/>
      <a:lstStyle/>
      <a:p>
        <a:r>
          <a:rPr lang="it-IT"/>
          <a:t>Se non specificassimo un numero non sarebbe meglio?</a:t>
        </a:r>
      </a:p>
    </p188:txBody>
  </p188:cm>
</p188:cmLst>
</file>

<file path=ppt/comments/modernComment_119_E252DB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914BA0-88A7-440C-B750-D0BABFB5F4E3}" authorId="{8914AD89-B44E-42F5-965B-07010F3ED868}" status="resolved" created="2022-12-03T10:14:08.22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97081015" sldId="281"/>
      <ac:spMk id="3" creationId="{54CB685E-21D3-95C2-6D6D-264CF6101BB5}"/>
    </ac:deMkLst>
    <p188:txBody>
      <a:bodyPr/>
      <a:lstStyle/>
      <a:p>
        <a:r>
          <a:rPr lang="it-IT"/>
          <a:t>Slide modificata</a:t>
        </a:r>
      </a:p>
    </p188:txBody>
  </p188:cm>
</p188:cmLst>
</file>

<file path=ppt/comments/modernComment_11E_C26659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6D0EA6-0234-4CF8-8FA7-9D1A3A19AE77}" authorId="{8914AD89-B44E-42F5-965B-07010F3ED868}" status="resolved" created="2022-12-08T10:38:37.23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487532" sldId="286"/>
      <ac:spMk id="5" creationId="{980AD9FE-BC77-AD33-74C4-070C397A520C}"/>
      <ac:txMk cp="567">
        <ac:context len="753" hash="880010009"/>
      </ac:txMk>
    </ac:txMkLst>
    <p188:pos x="5423958" y="3862916"/>
    <p188:replyLst>
      <p188:reply id="{023F6A68-F205-432B-85AE-A1027295A20A}" authorId="{D09F290B-45B7-8AAC-B05F-742408599017}" created="2022-12-09T09:34:50.324">
        <p188:txBody>
          <a:bodyPr/>
          <a:lstStyle/>
          <a:p>
            <a:r>
              <a:rPr lang="it-IT"/>
              <a:t>Intendo: rimpiazza i puntatori considerando le posizioni nello stack dove sono piazzati gli argomenti. L'ho sistemata, ora va bene?</a:t>
            </a:r>
          </a:p>
        </p188:txBody>
      </p188:reply>
    </p188:replyLst>
    <p188:txBody>
      <a:bodyPr/>
      <a:lstStyle/>
      <a:p>
        <a:r>
          <a:rPr lang="it-IT"/>
          <a:t>Qualche problema con questa frase</a:t>
        </a:r>
      </a:p>
    </p188:txBody>
  </p188:cm>
</p188:cmLst>
</file>

<file path=ppt/comments/modernComment_121_D20AD5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925014-4B33-418B-8F9F-DBE91389C137}" authorId="{8914AD89-B44E-42F5-965B-07010F3ED868}" status="resolved" created="2022-12-08T10:46:08.98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23925352" sldId="289"/>
      <ac:spMk id="6" creationId="{A041D569-E77B-FB92-688E-14E7AF5E525C}"/>
    </ac:deMkLst>
    <p188:replyLst>
      <p188:reply id="{50BB6807-60CB-44EC-8E78-1C202C5603A2}" authorId="{D09F290B-45B7-8AAC-B05F-742408599017}" created="2022-12-09T10:14:18.540">
        <p188:txBody>
          <a:bodyPr/>
          <a:lstStyle/>
          <a:p>
            <a:r>
              <a:rPr lang="it-IT"/>
              <a:t>Potremmo scrivere: The actual read and write operations on file are performed by VOP_READ and VOP_WRITE that interact directly with the file.​</a:t>
            </a:r>
          </a:p>
        </p188:txBody>
      </p188:reply>
    </p188:replyLst>
    <p188:txBody>
      <a:bodyPr/>
      <a:lstStyle/>
      <a:p>
        <a:r>
          <a:rPr lang="it-IT"/>
          <a:t>Da riguardare</a:t>
        </a:r>
      </a:p>
    </p188:txBody>
  </p188:cm>
</p188:cmLst>
</file>

<file path=ppt/comments/modernComment_124_E392C8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65AC15-6ACC-4364-893F-7D9855E58F84}" authorId="{8914AD89-B44E-42F5-965B-07010F3ED868}" status="resolved" created="2022-12-08T10:36:06.2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18047647" sldId="292"/>
      <ac:spMk id="4" creationId="{87569C10-83DA-CED8-E264-0A035F0F87CB}"/>
    </ac:deMkLst>
    <p188:replyLst>
      <p188:reply id="{FEFC842A-9011-4479-B5E4-1C7ABD57F512}" authorId="{D09F290B-45B7-8AAC-B05F-742408599017}" created="2022-12-09T09:29:51.691">
        <p188:txBody>
          <a:bodyPr/>
          <a:lstStyle/>
          <a:p>
            <a:r>
              <a:rPr lang="it-IT"/>
              <a:t>cosa c'è da aggiornare?</a:t>
            </a:r>
          </a:p>
        </p188:txBody>
      </p188:reply>
    </p188:replyLst>
    <p188:txBody>
      <a:bodyPr/>
      <a:lstStyle/>
      <a:p>
        <a:r>
          <a:rPr lang="it-IT"/>
          <a:t>Aggiornare il prototipo</a:t>
        </a:r>
      </a:p>
    </p188:txBody>
  </p188:cm>
</p188:cmLst>
</file>

<file path=ppt/comments/modernComment_127_A30C8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95E927-74A3-4593-B3D8-BA9A94D042AE}" authorId="{D09F290B-45B7-8AAC-B05F-742408599017}" status="resolved" created="2022-12-09T10:12:46.303" complete="100000">
    <pc:sldMkLst xmlns:pc="http://schemas.microsoft.com/office/powerpoint/2013/main/command">
      <pc:docMk/>
      <pc:sldMk cId="170969202" sldId="295"/>
    </pc:sldMkLst>
    <p188:txBody>
      <a:bodyPr/>
      <a:lstStyle/>
      <a:p>
        <a:r>
          <a:rPr lang="it-IT"/>
          <a:t>Visti i due commenti di luca ho riscritto un paio di cose: 1) Ho specificato qual'è l'obiettivo della open che prima era troppo vago 2) ho riscritto cos'è il refcount e spero sia più chiaro.</a:t>
        </a:r>
      </a:p>
    </p188:txBody>
  </p188:cm>
</p188:cmLst>
</file>

<file path=ppt/comments/modernComment_128_C9256E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E1CF88-049D-4531-A1B3-306237C15DE8}" authorId="{D09F290B-45B7-8AAC-B05F-742408599017}" status="resolved" created="2022-12-09T11:20:38.866" complete="100000">
    <pc:sldMkLst xmlns:pc="http://schemas.microsoft.com/office/powerpoint/2013/main/command">
      <pc:docMk/>
      <pc:sldMk cId="3374673658" sldId="296"/>
    </pc:sldMkLst>
    <p188:txBody>
      <a:bodyPr/>
      <a:lstStyle/>
      <a:p>
        <a:r>
          <a:rPr lang="it-IT"/>
          <a:t>L'ho rifatta perchè c'era memory freed nella exit e invece doveva essere fatt anella waitpid. Ne ho approfittato per cambiare colore a quei 2 riquadri perchè non sono operazioni che facciamo direttamente nel codice ma conseguenze varie.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7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E_C26659A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7_A30C87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1_D20AD56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E252DBB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8344BE3A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0_A204FD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8DEE17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8_C9256EFA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4_E392C89F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4D23B4-D913-A465-BC20-1893AD9AF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281" y="2215860"/>
            <a:ext cx="6828896" cy="24308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sz="4400">
                <a:latin typeface="Century Gothic"/>
              </a:rPr>
              <a:t>OS161 - SHELL PROJECT</a:t>
            </a:r>
            <a:br>
              <a:rPr lang="de-DE" sz="4400">
                <a:latin typeface="Century Gothic"/>
              </a:rPr>
            </a:br>
            <a:br>
              <a:rPr lang="de-DE" sz="4400">
                <a:latin typeface="Century Gothic"/>
              </a:rPr>
            </a:br>
            <a:r>
              <a:rPr lang="de-DE" sz="4400">
                <a:latin typeface="Century Gothic"/>
              </a:rPr>
              <a:t>Operating Systems</a:t>
            </a:r>
            <a:br>
              <a:rPr lang="de-DE" sz="4400">
                <a:latin typeface="Century Gothic"/>
              </a:rPr>
            </a:br>
            <a:r>
              <a:rPr lang="de-DE" sz="4400">
                <a:latin typeface="Century Gothic"/>
              </a:rPr>
              <a:t>2021/2022 Project C2</a:t>
            </a:r>
            <a:endParaRPr lang="it-IT" sz="4400"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AA6CE3-0DEA-AF96-6E86-FFE653083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5135" y="5104192"/>
            <a:ext cx="5188034" cy="10899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1800" err="1">
                <a:latin typeface="Century Gothic"/>
              </a:rPr>
              <a:t>Altamore</a:t>
            </a:r>
            <a:r>
              <a:rPr lang="de-DE" sz="1800">
                <a:latin typeface="Century Gothic"/>
              </a:rPr>
              <a:t> Davide (s290166)</a:t>
            </a:r>
            <a:endParaRPr lang="de-DE" sz="1800">
              <a:ea typeface="+mn-lt"/>
              <a:cs typeface="+mn-lt"/>
            </a:endParaRPr>
          </a:p>
          <a:p>
            <a:r>
              <a:rPr lang="de-DE" sz="1800" err="1">
                <a:latin typeface="Century Gothic"/>
              </a:rPr>
              <a:t>Coniglione</a:t>
            </a:r>
            <a:r>
              <a:rPr lang="de-DE" sz="1800">
                <a:latin typeface="Century Gothic"/>
              </a:rPr>
              <a:t> Simone (s289554)</a:t>
            </a:r>
            <a:endParaRPr lang="en-US" sz="1800">
              <a:ea typeface="+mn-lt"/>
              <a:cs typeface="+mn-lt"/>
            </a:endParaRPr>
          </a:p>
          <a:p>
            <a:r>
              <a:rPr lang="de-DE" sz="1800">
                <a:latin typeface="Century Gothic"/>
              </a:rPr>
              <a:t>Rolle Luca (s304803)</a:t>
            </a:r>
            <a:endParaRPr lang="it-IT" sz="1800">
              <a:cs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8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4E63DFB8-1BAE-591D-94CE-C6CBDAA88F4E}"/>
              </a:ext>
            </a:extLst>
          </p:cNvPr>
          <p:cNvSpPr>
            <a:spLocks noGrp="1"/>
          </p:cNvSpPr>
          <p:nvPr/>
        </p:nvSpPr>
        <p:spPr>
          <a:xfrm>
            <a:off x="364921" y="315041"/>
            <a:ext cx="6631067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execv</a:t>
            </a:r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 – </a:t>
            </a:r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arguments</a:t>
            </a:r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 management</a:t>
            </a: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1D61440D-1DE3-5038-FF46-4B405EF9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85" y="180289"/>
            <a:ext cx="4460380" cy="6540351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80AD9FE-BC77-AD33-74C4-070C397A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1" y="1038723"/>
            <a:ext cx="6153943" cy="5222905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1800" b="1">
                <a:latin typeface="Century Gothic"/>
                <a:cs typeface="Calibri" panose="020F0502020204030204"/>
              </a:rPr>
              <a:t>Kernel buffer</a:t>
            </a:r>
            <a:r>
              <a:rPr lang="en-US" sz="1800">
                <a:latin typeface="Century Gothic"/>
                <a:cs typeface="Calibri" panose="020F0502020204030204"/>
              </a:rPr>
              <a:t> – array inside kernel heap to support the arguments passing (it is placed at address </a:t>
            </a:r>
            <a:r>
              <a:rPr lang="en-US" sz="1800" b="1">
                <a:solidFill>
                  <a:srgbClr val="FFFF00"/>
                </a:solidFill>
                <a:latin typeface="Century Gothic"/>
                <a:cs typeface="Calibri" panose="020F0502020204030204"/>
              </a:rPr>
              <a:t>A</a:t>
            </a:r>
            <a:r>
              <a:rPr lang="en-US" sz="1800">
                <a:latin typeface="Century Gothic"/>
                <a:cs typeface="Calibri" panose="020F0502020204030204"/>
              </a:rPr>
              <a:t>).</a:t>
            </a:r>
          </a:p>
          <a:p>
            <a:pPr marL="285750" indent="-285750"/>
            <a:r>
              <a:rPr lang="en-US" sz="1800" b="1">
                <a:latin typeface="Century Gothic"/>
                <a:cs typeface="Calibri" panose="020F0502020204030204"/>
              </a:rPr>
              <a:t>User stack</a:t>
            </a:r>
            <a:r>
              <a:rPr lang="en-US" sz="1800">
                <a:latin typeface="Century Gothic"/>
                <a:cs typeface="Calibri" panose="020F0502020204030204"/>
              </a:rPr>
              <a:t> – specific memory region in the process address space starting at </a:t>
            </a:r>
            <a:r>
              <a:rPr lang="en-US" sz="1800" b="1">
                <a:solidFill>
                  <a:srgbClr val="FFFF00"/>
                </a:solidFill>
                <a:latin typeface="Century Gothic"/>
                <a:cs typeface="Calibri" panose="020F0502020204030204"/>
              </a:rPr>
              <a:t>B</a:t>
            </a:r>
            <a:r>
              <a:rPr lang="en-US" sz="1800" b="1">
                <a:latin typeface="Century Gothic"/>
                <a:cs typeface="Calibri" panose="020F0502020204030204"/>
              </a:rPr>
              <a:t> </a:t>
            </a:r>
            <a:r>
              <a:rPr lang="en-US" sz="1800">
                <a:latin typeface="Century Gothic"/>
                <a:cs typeface="Calibri" panose="020F0502020204030204"/>
              </a:rPr>
              <a:t>address.</a:t>
            </a:r>
          </a:p>
          <a:p>
            <a:pPr marL="285750" indent="-285750"/>
            <a:r>
              <a:rPr lang="en-US" sz="1800">
                <a:latin typeface="Century Gothic"/>
                <a:cs typeface="Calibri" panose="020F0502020204030204"/>
              </a:rPr>
              <a:t>Data should be organized in multiple of 4 bytes. Since 1 char occupies 1 byte, a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0-padding</a:t>
            </a:r>
            <a:r>
              <a:rPr lang="en-US" sz="1800">
                <a:latin typeface="Century Gothic"/>
                <a:cs typeface="Calibri" panose="020F0502020204030204"/>
              </a:rPr>
              <a:t> of the arguments is needed.</a:t>
            </a:r>
          </a:p>
          <a:p>
            <a:pPr marL="285750" indent="-285750"/>
            <a:r>
              <a:rPr lang="en-US" sz="1800">
                <a:latin typeface="Century Gothic"/>
                <a:cs typeface="Calibri" panose="020F0502020204030204"/>
              </a:rPr>
              <a:t>The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last argument</a:t>
            </a:r>
            <a:r>
              <a:rPr lang="en-US" sz="1800">
                <a:latin typeface="Century Gothic"/>
                <a:cs typeface="Calibri" panose="020F0502020204030204"/>
              </a:rPr>
              <a:t> should be NULL to identify the number of valid arguments passed.</a:t>
            </a:r>
          </a:p>
          <a:p>
            <a:pPr marL="285750" indent="-285750"/>
            <a:r>
              <a:rPr lang="en-US" sz="1800">
                <a:latin typeface="Century Gothic"/>
                <a:cs typeface="Calibri" panose="020F0502020204030204"/>
              </a:rPr>
              <a:t>Arguments passing steps: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Fill the kernel buffer with padded arguments and pointers.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Modify the pointers to match the arguments positions inside the stack (to allow the next step).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Copy the whole kernel buffer inside the user stack.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Pass the initial stack position (</a:t>
            </a:r>
            <a:r>
              <a:rPr lang="en-US" sz="1600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B-32</a:t>
            </a:r>
            <a:r>
              <a:rPr lang="en-US" sz="1600">
                <a:latin typeface="Century Gothic"/>
                <a:cs typeface="Calibri" panose="020F0502020204030204"/>
              </a:rPr>
              <a:t> on side) to </a:t>
            </a:r>
            <a:r>
              <a:rPr lang="en-US" sz="1600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enter_new_process</a:t>
            </a:r>
            <a:r>
              <a:rPr lang="en-US" sz="1600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()</a:t>
            </a:r>
            <a:r>
              <a:rPr lang="en-US" sz="1600">
                <a:latin typeface="Century Gothic"/>
                <a:cs typeface="Calibri" panose="020F0502020204030204"/>
              </a:rPr>
              <a:t> as the </a:t>
            </a:r>
            <a:r>
              <a:rPr lang="en-US" sz="1600">
                <a:latin typeface="Century Gothic"/>
                <a:ea typeface="+mn-lt"/>
                <a:cs typeface="+mn-lt"/>
              </a:rPr>
              <a:t>address of the </a:t>
            </a:r>
            <a:r>
              <a:rPr lang="en-US" sz="1600" err="1">
                <a:latin typeface="Century Gothic"/>
                <a:ea typeface="+mn-lt"/>
                <a:cs typeface="+mn-lt"/>
              </a:rPr>
              <a:t>userspace</a:t>
            </a:r>
            <a:r>
              <a:rPr lang="en-US" sz="1600">
                <a:latin typeface="Century Gothic"/>
                <a:ea typeface="+mn-lt"/>
                <a:cs typeface="+mn-lt"/>
              </a:rPr>
              <a:t> where find the arguments.</a:t>
            </a:r>
          </a:p>
        </p:txBody>
      </p:sp>
    </p:spTree>
    <p:extLst>
      <p:ext uri="{BB962C8B-B14F-4D97-AF65-F5344CB8AC3E}">
        <p14:creationId xmlns:p14="http://schemas.microsoft.com/office/powerpoint/2010/main" val="326148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A98557BD-0063-199F-5F56-E1466C78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955146"/>
          </a:xfrm>
        </p:spPr>
        <p:txBody>
          <a:bodyPr/>
          <a:lstStyle/>
          <a:p>
            <a:r>
              <a:rPr lang="it-IT">
                <a:latin typeface="Century Gothic"/>
                <a:cs typeface="Calibri Light"/>
              </a:rPr>
              <a:t>File Handling</a:t>
            </a:r>
            <a:endParaRPr lang="it-IT">
              <a:latin typeface="Century Gothic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C43993-FF52-ABA1-2DB5-2EB3F1AD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74"/>
            <a:ext cx="8217693" cy="5584929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latin typeface="Century Gothic"/>
                <a:cs typeface="Calibri"/>
              </a:rPr>
              <a:t>Each opened file is associated to an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structure to manage it.</a:t>
            </a:r>
            <a:endParaRPr lang="it-IT" sz="1800">
              <a:latin typeface="Century Gothic"/>
              <a:cs typeface="Calibri"/>
            </a:endParaRPr>
          </a:p>
          <a:p>
            <a:pPr lvl="1"/>
            <a:r>
              <a:rPr lang="en-US" sz="1500" u="sng" err="1">
                <a:latin typeface="Century Gothic"/>
                <a:cs typeface="Calibri"/>
              </a:rPr>
              <a:t>openfile</a:t>
            </a:r>
            <a:r>
              <a:rPr lang="en-US" sz="1500" u="sng">
                <a:latin typeface="Century Gothic"/>
                <a:cs typeface="Calibri"/>
              </a:rPr>
              <a:t> </a:t>
            </a:r>
            <a:r>
              <a:rPr lang="en-US" sz="1500">
                <a:latin typeface="Century Gothic"/>
                <a:cs typeface="Calibri"/>
              </a:rPr>
              <a:t>= { </a:t>
            </a:r>
            <a:r>
              <a:rPr lang="en-US" sz="1500" err="1">
                <a:latin typeface="Century Gothic"/>
                <a:cs typeface="Calibri"/>
              </a:rPr>
              <a:t>vnode</a:t>
            </a:r>
            <a:r>
              <a:rPr lang="en-US" sz="1500">
                <a:latin typeface="Century Gothic"/>
                <a:cs typeface="Calibri"/>
              </a:rPr>
              <a:t>, flag, offset, semaphore, </a:t>
            </a:r>
            <a:r>
              <a:rPr lang="en-US" sz="1500" err="1">
                <a:latin typeface="Century Gothic"/>
                <a:cs typeface="Calibri"/>
              </a:rPr>
              <a:t>refcount</a:t>
            </a:r>
            <a:r>
              <a:rPr lang="en-US" sz="1500">
                <a:latin typeface="Century Gothic"/>
                <a:cs typeface="Calibri"/>
              </a:rPr>
              <a:t> }</a:t>
            </a:r>
          </a:p>
          <a:p>
            <a:r>
              <a:rPr lang="en-US" sz="1800">
                <a:latin typeface="Century Gothic"/>
                <a:cs typeface="Calibri"/>
              </a:rPr>
              <a:t>A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US" sz="1800" i="1">
                <a:latin typeface="Century Gothic"/>
                <a:cs typeface="Calibri"/>
              </a:rPr>
              <a:t> </a:t>
            </a:r>
            <a:r>
              <a:rPr lang="en-US" sz="1800">
                <a:latin typeface="Century Gothic"/>
                <a:cs typeface="Calibri"/>
              </a:rPr>
              <a:t>is an array of pointers to </a:t>
            </a:r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 indexed by means of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File Descriptor FD</a:t>
            </a:r>
            <a:r>
              <a:rPr lang="en-US" sz="1800">
                <a:latin typeface="Century Gothic"/>
                <a:cs typeface="Calibri"/>
              </a:rPr>
              <a:t>.</a:t>
            </a:r>
          </a:p>
          <a:p>
            <a:r>
              <a:rPr lang="en-US" sz="1800">
                <a:latin typeface="Century Gothic"/>
                <a:cs typeface="Calibri"/>
              </a:rPr>
              <a:t>For each process, a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is exploited to collect opened files.</a:t>
            </a:r>
          </a:p>
          <a:p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structs are collected in the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system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located in kernel address space.</a:t>
            </a:r>
          </a:p>
          <a:p>
            <a:r>
              <a:rPr lang="en-US" sz="1800">
                <a:latin typeface="Century Gothic"/>
                <a:cs typeface="Calibri"/>
              </a:rPr>
              <a:t>Each </a:t>
            </a:r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 in system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can be pointed by more than one process by means of the FD of each process-owned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.</a:t>
            </a:r>
          </a:p>
          <a:p>
            <a:r>
              <a:rPr lang="en-US" sz="1800">
                <a:latin typeface="Century Gothic"/>
                <a:cs typeface="Calibri"/>
              </a:rPr>
              <a:t>File management has been achieved by these system calls:</a:t>
            </a:r>
          </a:p>
          <a:p>
            <a:pPr lvl="1"/>
            <a:r>
              <a:rPr lang="en-US" sz="1800">
                <a:latin typeface="Century Gothic"/>
                <a:cs typeface="Calibri"/>
              </a:rPr>
              <a:t> 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open, close, read, write, dup2,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lseek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,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chdir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 </a:t>
            </a:r>
            <a:r>
              <a:rPr lang="en-US" sz="1800" i="1">
                <a:latin typeface="Century Gothic"/>
                <a:cs typeface="Calibri"/>
              </a:rPr>
              <a:t>&amp;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getcwd</a:t>
            </a:r>
            <a:endParaRPr lang="en-US" sz="1800" i="1">
              <a:solidFill>
                <a:schemeClr val="accent2"/>
              </a:solidFill>
              <a:latin typeface="Century Gothic"/>
              <a:cs typeface="Calibri"/>
            </a:endParaRPr>
          </a:p>
          <a:p>
            <a:r>
              <a:rPr lang="en-US" sz="1800">
                <a:latin typeface="Century Gothic"/>
                <a:cs typeface="Calibri"/>
              </a:rPr>
              <a:t>First three items of each 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 are called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console files</a:t>
            </a:r>
            <a:r>
              <a:rPr lang="en-US" sz="1800">
                <a:latin typeface="Century Gothic"/>
                <a:cs typeface="Calibri"/>
              </a:rPr>
              <a:t>. They need to be initialized in 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runprogram</a:t>
            </a:r>
            <a:r>
              <a:rPr lang="en-US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US" sz="1800">
                <a:latin typeface="Century Gothic"/>
                <a:ea typeface="+mn-lt"/>
                <a:cs typeface="+mn-lt"/>
              </a:rPr>
              <a:t>, which is called when the kernel executes the command that creates the first user process. And next forked processes will just inherit these three standard items.</a:t>
            </a:r>
          </a:p>
          <a:p>
            <a:pPr lvl="1"/>
            <a:r>
              <a:rPr lang="en-US" sz="1500">
                <a:latin typeface="Century Gothic"/>
                <a:cs typeface="Calibri"/>
              </a:rPr>
              <a:t>STD_INPUT (FD = 0)</a:t>
            </a:r>
            <a:endParaRPr lang="en-US" sz="15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STD_OUTPUT (FD = 1)</a:t>
            </a:r>
            <a:endParaRPr lang="en-US" sz="15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STD_ERROR (FD = 2)</a:t>
            </a: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324C19B2-B1F2-8429-5EB5-FE8A1077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732" y="249766"/>
            <a:ext cx="2440953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621882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517487" y="1482219"/>
            <a:ext cx="97714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GB" b="1"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VNODE</a:t>
            </a:r>
            <a:r>
              <a:rPr lang="en-GB" b="1">
                <a:latin typeface="Century Gothic"/>
                <a:ea typeface="+mn-lt"/>
                <a:cs typeface="+mn-lt"/>
              </a:rPr>
              <a:t> is an abstract low-level representation of a file.</a:t>
            </a:r>
            <a:r>
              <a:rPr lang="en-GB">
                <a:latin typeface="Century Gothic"/>
                <a:ea typeface="+mn-lt"/>
                <a:cs typeface="+mn-lt"/>
              </a:rPr>
              <a:t> Indeed, it is the main support for the file handling in the OS. The associated functions are:</a:t>
            </a:r>
            <a:endParaRPr lang="it-IT">
              <a:cs typeface="Calibri"/>
            </a:endParaRPr>
          </a:p>
          <a:p>
            <a:pPr marL="742950" lvl="1" indent="-285750">
              <a:buFont typeface="Wingdings"/>
              <a:buChar char="§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vfs_open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 - generates the 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 structure associated to the file to open.</a:t>
            </a:r>
          </a:p>
          <a:p>
            <a:pPr marL="742950" lvl="1" indent="-285750">
              <a:buFont typeface="Wingdings"/>
              <a:buChar char="§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vfs_close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 - closes the opened 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 structure.</a:t>
            </a:r>
          </a:p>
          <a:p>
            <a:pPr marL="742950" lvl="1" indent="-285750">
              <a:buFont typeface="Wingdings"/>
              <a:buChar char="§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vfs_chdir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 - changes the working directory (both 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 and string with pathname) of the current process. </a:t>
            </a:r>
          </a:p>
          <a:p>
            <a:pPr marL="742950" lvl="1" indent="-285750">
              <a:buFont typeface="Wingdings"/>
              <a:buChar char="§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vfs_getcwd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 - gets the working directory (both 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 and string with pathname) of the current process.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3F72C96-791A-79A4-EF99-0AC25460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333375"/>
            <a:ext cx="10515600" cy="955146"/>
          </a:xfrm>
        </p:spPr>
        <p:txBody>
          <a:bodyPr>
            <a:normAutofit/>
          </a:bodyPr>
          <a:lstStyle/>
          <a:p>
            <a:r>
              <a:rPr lang="en-GB">
                <a:latin typeface="Century Gothic"/>
                <a:cs typeface="Calibri Light"/>
              </a:rPr>
              <a:t>Some support structures</a:t>
            </a:r>
            <a:endParaRPr lang="en-GB">
              <a:latin typeface="Century Gothic"/>
              <a:ea typeface="Calibri Light"/>
              <a:cs typeface="Calibri 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18092-48C7-D43E-8108-681126B004B2}"/>
              </a:ext>
            </a:extLst>
          </p:cNvPr>
          <p:cNvSpPr txBox="1"/>
          <p:nvPr/>
        </p:nvSpPr>
        <p:spPr>
          <a:xfrm>
            <a:off x="2656694" y="4115545"/>
            <a:ext cx="92740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GB">
                <a:latin typeface="Century Gothic"/>
                <a:ea typeface="Calibri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Calibri"/>
                <a:cs typeface="Calibri"/>
              </a:rPr>
              <a:t>UIO</a:t>
            </a:r>
            <a:r>
              <a:rPr lang="en-GB">
                <a:solidFill>
                  <a:schemeClr val="accent2"/>
                </a:solidFill>
                <a:latin typeface="Century Gothic"/>
                <a:ea typeface="Calibri"/>
                <a:cs typeface="Calibri"/>
              </a:rPr>
              <a:t> </a:t>
            </a:r>
            <a:r>
              <a:rPr lang="en-GB" b="1">
                <a:solidFill>
                  <a:srgbClr val="FFFFFF"/>
                </a:solidFill>
                <a:latin typeface="Century Gothic"/>
                <a:ea typeface="Calibri"/>
                <a:cs typeface="Calibri"/>
              </a:rPr>
              <a:t>is</a:t>
            </a:r>
            <a:r>
              <a:rPr lang="en-GB" b="1">
                <a:latin typeface="Century Gothic"/>
                <a:ea typeface="Calibri"/>
                <a:cs typeface="Calibri"/>
              </a:rPr>
              <a:t> </a:t>
            </a:r>
            <a:r>
              <a:rPr lang="en-GB" b="1">
                <a:latin typeface="Century Gothic"/>
                <a:ea typeface="+mn-lt"/>
                <a:cs typeface="+mn-lt"/>
              </a:rPr>
              <a:t>an abstraction used to manage blocks of data moved around by the kernel.</a:t>
            </a:r>
            <a:r>
              <a:rPr lang="en-GB">
                <a:latin typeface="Century Gothic"/>
                <a:ea typeface="+mn-lt"/>
                <a:cs typeface="+mn-lt"/>
              </a:rPr>
              <a:t> Indeed, it can be used to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read/write on a file</a:t>
            </a:r>
            <a:r>
              <a:rPr lang="en-GB">
                <a:latin typeface="Century Gothic"/>
                <a:ea typeface="+mn-lt"/>
                <a:cs typeface="+mn-lt"/>
              </a:rPr>
              <a:t>. On regard the functions are:</a:t>
            </a:r>
            <a:endParaRPr lang="it-IT"/>
          </a:p>
          <a:p>
            <a:pPr marL="742950" indent="-285750">
              <a:buFont typeface="Wingdings"/>
              <a:buChar char="§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VOP_READ()</a:t>
            </a:r>
            <a:r>
              <a:rPr lang="en-GB">
                <a:latin typeface="Century Gothic"/>
                <a:ea typeface="+mn-lt"/>
                <a:cs typeface="+mn-lt"/>
              </a:rPr>
              <a:t> - reads data from file at offset previously specified and store it into </a:t>
            </a:r>
            <a:r>
              <a:rPr lang="en-GB" err="1">
                <a:latin typeface="Century Gothic"/>
                <a:ea typeface="+mn-lt"/>
                <a:cs typeface="+mn-lt"/>
              </a:rPr>
              <a:t>uio</a:t>
            </a:r>
            <a:r>
              <a:rPr lang="en-GB">
                <a:latin typeface="Century Gothic"/>
                <a:ea typeface="+mn-lt"/>
                <a:cs typeface="+mn-lt"/>
              </a:rPr>
              <a:t>. Offset and </a:t>
            </a:r>
            <a:r>
              <a:rPr lang="en-GB" err="1">
                <a:latin typeface="Century Gothic"/>
                <a:ea typeface="+mn-lt"/>
                <a:cs typeface="+mn-lt"/>
              </a:rPr>
              <a:t>resid</a:t>
            </a:r>
            <a:r>
              <a:rPr lang="en-GB">
                <a:latin typeface="Century Gothic"/>
                <a:ea typeface="+mn-lt"/>
                <a:cs typeface="+mn-lt"/>
              </a:rPr>
              <a:t> fields are consequently updated.</a:t>
            </a:r>
          </a:p>
          <a:p>
            <a:pPr marL="742950" indent="-285750">
              <a:buFont typeface="Wingdings,Sans-Serif"/>
              <a:buChar char="§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VOP_WRITE()</a:t>
            </a:r>
            <a:r>
              <a:rPr lang="en-GB">
                <a:latin typeface="Century Gothic"/>
                <a:ea typeface="+mn-lt"/>
                <a:cs typeface="+mn-lt"/>
              </a:rPr>
              <a:t> - writes data from </a:t>
            </a:r>
            <a:r>
              <a:rPr lang="en-GB" err="1">
                <a:latin typeface="Century Gothic"/>
                <a:ea typeface="+mn-lt"/>
                <a:cs typeface="+mn-lt"/>
              </a:rPr>
              <a:t>uio</a:t>
            </a:r>
            <a:r>
              <a:rPr lang="en-GB">
                <a:latin typeface="Century Gothic"/>
                <a:ea typeface="+mn-lt"/>
                <a:cs typeface="+mn-lt"/>
              </a:rPr>
              <a:t> (previously filled) to file at offset previously specified. Offset and </a:t>
            </a:r>
            <a:r>
              <a:rPr lang="en-GB" err="1">
                <a:latin typeface="Century Gothic"/>
                <a:ea typeface="+mn-lt"/>
                <a:cs typeface="+mn-lt"/>
              </a:rPr>
              <a:t>resid</a:t>
            </a:r>
            <a:r>
              <a:rPr lang="en-GB">
                <a:latin typeface="Century Gothic"/>
                <a:ea typeface="+mn-lt"/>
                <a:cs typeface="+mn-lt"/>
              </a:rPr>
              <a:t> fields are consequently updated.</a:t>
            </a:r>
          </a:p>
          <a:p>
            <a:pPr marL="914400" lvl="1"/>
            <a:endParaRPr lang="en-GB">
              <a:latin typeface="Century Gothic"/>
              <a:ea typeface="+mn-lt"/>
              <a:cs typeface="+mn-lt"/>
            </a:endParaRPr>
          </a:p>
          <a:p>
            <a:pPr marL="457200">
              <a:buFont typeface="Arial"/>
              <a:buChar char="•"/>
            </a:pPr>
            <a:endParaRPr lang="en-GB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59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152" y="275036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open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23317" y="1014685"/>
            <a:ext cx="109542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open system call permits to open a file specified by its own pathname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filename</a:t>
            </a:r>
            <a:r>
              <a:rPr lang="en-GB" i="1">
                <a:latin typeface="Century Gothic"/>
                <a:cs typeface="Calibri"/>
              </a:rPr>
              <a:t> </a:t>
            </a:r>
            <a:r>
              <a:rPr lang="en-GB">
                <a:latin typeface="Century Gothic"/>
                <a:cs typeface="Calibri"/>
              </a:rPr>
              <a:t>in a way determined by the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flags</a:t>
            </a:r>
            <a:r>
              <a:rPr lang="en-GB">
                <a:latin typeface="Century Gothic"/>
                <a:cs typeface="Calibri"/>
              </a:rPr>
              <a:t> argument. This last should be one of the following: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O_RDONLY</a:t>
            </a:r>
            <a:r>
              <a:rPr lang="en-GB" i="1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O_WRONLY</a:t>
            </a:r>
            <a:r>
              <a:rPr lang="en-GB" i="1">
                <a:latin typeface="Century Gothic"/>
                <a:cs typeface="Calibri"/>
              </a:rPr>
              <a:t> &amp;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O_RDWR</a:t>
            </a:r>
          </a:p>
          <a:p>
            <a:r>
              <a:rPr lang="en-GB">
                <a:latin typeface="Century Gothic"/>
                <a:cs typeface="Calibri"/>
              </a:rPr>
              <a:t>More specific open options can be applied by properly OR the following flags: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O_CREAT</a:t>
            </a:r>
            <a:r>
              <a:rPr lang="en-GB" i="1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O_EXCL</a:t>
            </a:r>
            <a:r>
              <a:rPr lang="en-GB" i="1">
                <a:latin typeface="Century Gothic"/>
                <a:cs typeface="Calibri"/>
              </a:rPr>
              <a:t>,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O_TRUNC</a:t>
            </a:r>
            <a:r>
              <a:rPr lang="en-GB" i="1">
                <a:latin typeface="Century Gothic"/>
                <a:cs typeface="Calibri"/>
              </a:rPr>
              <a:t> &amp;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O_APPEND</a:t>
            </a:r>
          </a:p>
          <a:p>
            <a:r>
              <a:rPr lang="en-GB">
                <a:latin typeface="Century Gothic"/>
                <a:cs typeface="Calibri"/>
              </a:rPr>
              <a:t>The main aim is to create an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 associated to the target file and make it available to the process through the </a:t>
            </a:r>
            <a:r>
              <a:rPr lang="en-GB" err="1">
                <a:latin typeface="Century Gothic"/>
                <a:cs typeface="Calibri"/>
              </a:rPr>
              <a:t>filetable</a:t>
            </a:r>
            <a:r>
              <a:rPr lang="en-GB">
                <a:latin typeface="Century Gothic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A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vnode</a:t>
            </a:r>
            <a:r>
              <a:rPr lang="en-GB">
                <a:latin typeface="Century Gothic"/>
                <a:cs typeface="Calibri"/>
              </a:rPr>
              <a:t> object associated to the passed file is obtained by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vfs_open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  <a:r>
              <a:rPr lang="en-GB">
                <a:latin typeface="Century Gothic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 </a:t>
            </a:r>
            <a:r>
              <a:rPr lang="en-GB" err="1">
                <a:latin typeface="Century Gothic"/>
                <a:cs typeface="Calibri"/>
              </a:rPr>
              <a:t>openfile</a:t>
            </a:r>
            <a:r>
              <a:rPr lang="en-GB">
                <a:latin typeface="Century Gothic"/>
                <a:cs typeface="Calibri"/>
              </a:rPr>
              <a:t> struct in the system file table is properly filled to manage the opened file.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</a:t>
            </a:r>
            <a:r>
              <a:rPr lang="en-GB" err="1">
                <a:latin typeface="Century Gothic"/>
                <a:cs typeface="Calibri"/>
              </a:rPr>
              <a:t>openfile</a:t>
            </a:r>
            <a:r>
              <a:rPr lang="en-GB">
                <a:latin typeface="Century Gothic"/>
                <a:cs typeface="Calibri"/>
              </a:rPr>
              <a:t> pointer is placed in the process' </a:t>
            </a:r>
            <a:r>
              <a:rPr lang="en-GB" err="1">
                <a:latin typeface="Century Gothic"/>
                <a:cs typeface="Calibri"/>
              </a:rPr>
              <a:t>filetable</a:t>
            </a:r>
            <a:r>
              <a:rPr lang="en-GB">
                <a:latin typeface="Century Gothic"/>
                <a:cs typeface="Calibri"/>
              </a:rPr>
              <a:t> at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first free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fd</a:t>
            </a:r>
            <a:r>
              <a:rPr lang="en-GB">
                <a:latin typeface="Century Gothic"/>
                <a:cs typeface="Calibri"/>
              </a:rPr>
              <a:t>.</a:t>
            </a:r>
          </a:p>
          <a:p>
            <a:r>
              <a:rPr lang="en-GB">
                <a:latin typeface="Century Gothic"/>
                <a:cs typeface="Calibri"/>
              </a:rPr>
              <a:t>On success, the open system call returns the file descriptor manageable by other system calls such as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close</a:t>
            </a:r>
            <a:r>
              <a:rPr lang="en-GB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read</a:t>
            </a:r>
            <a:r>
              <a:rPr lang="en-GB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write</a:t>
            </a:r>
            <a:r>
              <a:rPr lang="en-GB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dup2 </a:t>
            </a:r>
            <a:r>
              <a:rPr lang="en-GB">
                <a:latin typeface="Century Gothic"/>
                <a:cs typeface="Calibri"/>
              </a:rPr>
              <a:t>and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lseek</a:t>
            </a:r>
            <a:r>
              <a:rPr lang="en-GB">
                <a:latin typeface="Century Gothic"/>
                <a:cs typeface="Calibri"/>
              </a:rPr>
              <a:t>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>
                <a:latin typeface="Century Gothic"/>
                <a:cs typeface="Calibri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4229130" y="392205"/>
            <a:ext cx="5489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open(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filename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flags)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4423452" y="4525675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close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898733" y="5236113"/>
            <a:ext cx="85836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 close system call is performed to close the file specified through its file descriptor in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 argument. Since multiple opens are allowed, the target file is removed from the </a:t>
            </a:r>
            <a:r>
              <a:rPr lang="en-GB" err="1">
                <a:latin typeface="Century Gothic"/>
                <a:ea typeface="+mn-lt"/>
                <a:cs typeface="+mn-lt"/>
              </a:rPr>
              <a:t>filetable</a:t>
            </a:r>
            <a:r>
              <a:rPr lang="en-GB">
                <a:latin typeface="Century Gothic"/>
                <a:ea typeface="+mn-lt"/>
                <a:cs typeface="+mn-lt"/>
              </a:rPr>
              <a:t> only if its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refcount</a:t>
            </a:r>
            <a:r>
              <a:rPr lang="en-GB">
                <a:latin typeface="Century Gothic"/>
                <a:ea typeface="+mn-lt"/>
                <a:cs typeface="+mn-lt"/>
              </a:rPr>
              <a:t> is 0 </a:t>
            </a:r>
            <a:r>
              <a:rPr lang="en-GB" b="1" i="1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(*)</a:t>
            </a:r>
            <a:r>
              <a:rPr lang="en-GB">
                <a:latin typeface="Century Gothic"/>
                <a:ea typeface="+mn-lt"/>
                <a:cs typeface="+mn-lt"/>
              </a:rPr>
              <a:t>, otherwise it is just decremented.</a:t>
            </a:r>
            <a:endParaRPr lang="en-GB">
              <a:latin typeface="Century Gothic"/>
              <a:cs typeface="Calibri"/>
            </a:endParaRPr>
          </a:p>
          <a:p>
            <a:r>
              <a:rPr lang="en-GB">
                <a:latin typeface="Century Gothic"/>
                <a:ea typeface="+mn-lt"/>
                <a:cs typeface="+mn-lt"/>
              </a:rPr>
              <a:t>On success, it returns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0</a:t>
            </a:r>
            <a:r>
              <a:rPr lang="en-GB">
                <a:latin typeface="Century Gothic"/>
                <a:ea typeface="+mn-lt"/>
                <a:cs typeface="+mn-lt"/>
              </a:rPr>
              <a:t>, whereas on error it returns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6399336" y="4648571"/>
            <a:ext cx="25320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close(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C114A0-9806-1F07-1AB4-FA7455205D64}"/>
              </a:ext>
            </a:extLst>
          </p:cNvPr>
          <p:cNvSpPr txBox="1"/>
          <p:nvPr/>
        </p:nvSpPr>
        <p:spPr>
          <a:xfrm>
            <a:off x="124182" y="4896640"/>
            <a:ext cx="2783761" cy="175432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i="1">
                <a:solidFill>
                  <a:srgbClr val="FF0000"/>
                </a:solidFill>
                <a:latin typeface="Century Gothic"/>
                <a:cs typeface="Calibri"/>
              </a:rPr>
              <a:t>(*) </a:t>
            </a:r>
            <a:r>
              <a:rPr lang="it-IT" b="1" i="1" err="1">
                <a:solidFill>
                  <a:srgbClr val="FF0000"/>
                </a:solidFill>
                <a:latin typeface="Century Gothic"/>
                <a:cs typeface="Calibri"/>
              </a:rPr>
              <a:t>refcount</a:t>
            </a:r>
            <a:endParaRPr lang="it-IT" b="1" i="1">
              <a:solidFill>
                <a:srgbClr val="FF0000"/>
              </a:solidFill>
              <a:latin typeface="Century Gothic"/>
              <a:cs typeface="Calibri"/>
            </a:endParaRPr>
          </a:p>
          <a:p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number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of pointers to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that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openfile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present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 in the 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filetables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. </a:t>
            </a:r>
            <a:endParaRPr lang="it-IT">
              <a:solidFill>
                <a:srgbClr val="FFFFFF"/>
              </a:solidFill>
              <a:latin typeface="Calibri" panose="020F0502020204030204"/>
              <a:cs typeface="Calibri"/>
            </a:endParaRPr>
          </a:p>
          <a:p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If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0, 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that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file can be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closed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6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67" y="571992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read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464568" y="1279269"/>
            <a:ext cx="81976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read system call allows to read the file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previously opened in O_RDONLY or O_RDWR mode</a:t>
            </a:r>
            <a:r>
              <a:rPr lang="en-GB">
                <a:latin typeface="Century Gothic"/>
                <a:cs typeface="Calibri"/>
              </a:rPr>
              <a:t> and specified by 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fd</a:t>
            </a:r>
            <a:r>
              <a:rPr lang="en-GB">
                <a:latin typeface="Century Gothic"/>
                <a:cs typeface="Calibri"/>
              </a:rPr>
              <a:t> argument.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It reads at most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buflen</a:t>
            </a:r>
            <a:r>
              <a:rPr lang="en-GB">
                <a:latin typeface="Century Gothic"/>
                <a:cs typeface="Calibri"/>
              </a:rPr>
              <a:t> characters starting by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offset</a:t>
            </a:r>
            <a:r>
              <a:rPr lang="en-GB">
                <a:latin typeface="Century Gothic"/>
                <a:cs typeface="Calibri"/>
              </a:rPr>
              <a:t> of the file set in the related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 and store them in the space pointed by 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buf</a:t>
            </a:r>
            <a:r>
              <a:rPr lang="en-GB">
                <a:latin typeface="Century Gothic"/>
                <a:cs typeface="Calibri"/>
              </a:rPr>
              <a:t> argument.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On success, the read system call returns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number of bytes effectively read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>
                <a:latin typeface="Century Gothic"/>
                <a:cs typeface="Calibri"/>
              </a:rPr>
              <a:t>.</a:t>
            </a:r>
            <a:endParaRPr lang="en-GB" i="1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2250047" y="688538"/>
            <a:ext cx="60189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ssize_t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read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2994081" y="3906240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write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3216237" y="4741887"/>
            <a:ext cx="89036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The write system call is performed to write the file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previously opened in O_WRONLY or O_RDWR mode</a:t>
            </a:r>
            <a:r>
              <a:rPr lang="en-GB" i="1">
                <a:latin typeface="Century Gothic"/>
                <a:ea typeface="+mn-lt"/>
                <a:cs typeface="+mn-lt"/>
              </a:rPr>
              <a:t> </a:t>
            </a:r>
            <a:r>
              <a:rPr lang="en-GB">
                <a:latin typeface="Century Gothic"/>
                <a:ea typeface="+mn-lt"/>
                <a:cs typeface="+mn-lt"/>
              </a:rPr>
              <a:t>and specified by 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 argument.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It writes at most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buflen</a:t>
            </a:r>
            <a:r>
              <a:rPr lang="en-GB">
                <a:latin typeface="Century Gothic"/>
                <a:ea typeface="+mn-lt"/>
                <a:cs typeface="+mn-lt"/>
              </a:rPr>
              <a:t> characters of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</a:t>
            </a:r>
            <a:r>
              <a:rPr lang="en-GB">
                <a:latin typeface="Century Gothic"/>
                <a:ea typeface="+mn-lt"/>
                <a:cs typeface="+mn-lt"/>
              </a:rPr>
              <a:t> argument at 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offset</a:t>
            </a:r>
            <a:r>
              <a:rPr lang="en-GB">
                <a:latin typeface="Century Gothic"/>
                <a:ea typeface="+mn-lt"/>
                <a:cs typeface="+mn-lt"/>
              </a:rPr>
              <a:t> position of the target file</a:t>
            </a:r>
            <a:r>
              <a:rPr lang="en-GB" i="1">
                <a:latin typeface="Century Gothic"/>
                <a:ea typeface="+mn-lt"/>
                <a:cs typeface="+mn-lt"/>
              </a:rPr>
              <a:t>, </a:t>
            </a:r>
            <a:r>
              <a:rPr lang="en-GB">
                <a:latin typeface="Century Gothic"/>
                <a:ea typeface="+mn-lt"/>
                <a:cs typeface="+mn-lt"/>
              </a:rPr>
              <a:t>set in the correspondent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 structure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On success, the write system call returns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number of bytes effectively written</a:t>
            </a:r>
            <a:r>
              <a:rPr lang="en-GB">
                <a:latin typeface="Century Gothic"/>
                <a:ea typeface="+mn-lt"/>
                <a:cs typeface="+mn-lt"/>
              </a:rPr>
              <a:t>, whereas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  <a:endParaRPr lang="en-GB">
              <a:solidFill>
                <a:schemeClr val="accent2"/>
              </a:solidFill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4597679" y="4029136"/>
            <a:ext cx="68799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ssize_t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write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 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41D569-E77B-FB92-688E-14E7AF5E525C}"/>
              </a:ext>
            </a:extLst>
          </p:cNvPr>
          <p:cNvSpPr txBox="1"/>
          <p:nvPr/>
        </p:nvSpPr>
        <p:spPr>
          <a:xfrm>
            <a:off x="8755134" y="2382073"/>
            <a:ext cx="3364086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Read and </a:t>
            </a:r>
            <a:r>
              <a:rPr lang="it-IT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write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lang="it-IT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operations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are </a:t>
            </a:r>
            <a:r>
              <a:rPr lang="it-IT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performed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by </a:t>
            </a:r>
            <a:r>
              <a:rPr lang="it-IT" i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VOP_READ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and </a:t>
            </a:r>
            <a:r>
              <a:rPr lang="it-IT" i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VOP_WRITE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.</a:t>
            </a:r>
            <a:endParaRPr lang="it-IT">
              <a:solidFill>
                <a:srgbClr val="FF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392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523" y="263753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dup2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07442" y="1027914"/>
            <a:ext cx="109916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dup2 system call permits to duplicate the file descriptor (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oldfd</a:t>
            </a:r>
            <a:r>
              <a:rPr lang="en-GB">
                <a:latin typeface="Century Gothic"/>
                <a:cs typeface="Calibri"/>
              </a:rPr>
              <a:t> argument) onto a new one (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newfd</a:t>
            </a:r>
            <a:r>
              <a:rPr lang="en-GB">
                <a:latin typeface="Century Gothic"/>
                <a:cs typeface="Calibri"/>
              </a:rPr>
              <a:t> argument).</a:t>
            </a:r>
          </a:p>
          <a:p>
            <a:r>
              <a:rPr lang="en-GB">
                <a:latin typeface="Century Gothic"/>
                <a:cs typeface="Calibri"/>
              </a:rPr>
              <a:t>Therefore,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process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GB">
                <a:latin typeface="Century Gothic"/>
                <a:cs typeface="Calibri"/>
              </a:rPr>
              <a:t> will have two pointers to the same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 in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system file table</a:t>
            </a:r>
            <a:r>
              <a:rPr lang="en-GB">
                <a:latin typeface="Century Gothic"/>
                <a:cs typeface="Calibri"/>
              </a:rPr>
              <a:t>. 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refcount</a:t>
            </a:r>
            <a:r>
              <a:rPr lang="en-GB">
                <a:latin typeface="Century Gothic"/>
                <a:cs typeface="Calibri"/>
              </a:rPr>
              <a:t> is consequently updated (see below figure). On success, the dup2 system call returns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newfd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3336161" y="393528"/>
            <a:ext cx="4188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dup2(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oldfd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newfd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3650246" y="2911405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lseek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3114368" y="3522158"/>
            <a:ext cx="86231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 </a:t>
            </a:r>
            <a:r>
              <a:rPr lang="en-GB" err="1">
                <a:latin typeface="Century Gothic"/>
                <a:ea typeface="+mn-lt"/>
                <a:cs typeface="+mn-lt"/>
              </a:rPr>
              <a:t>lseek</a:t>
            </a:r>
            <a:r>
              <a:rPr lang="en-GB">
                <a:latin typeface="Century Gothic"/>
                <a:ea typeface="+mn-lt"/>
                <a:cs typeface="+mn-lt"/>
              </a:rPr>
              <a:t> system call is exploited to move the current seek position of the file specified by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 argument accordingly to the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pos</a:t>
            </a:r>
            <a:r>
              <a:rPr lang="en-GB">
                <a:latin typeface="Century Gothic"/>
                <a:ea typeface="+mn-lt"/>
                <a:cs typeface="+mn-lt"/>
              </a:rPr>
              <a:t> argument (to update the offset of the pointed </a:t>
            </a:r>
            <a:r>
              <a:rPr lang="en-GB" err="1">
                <a:latin typeface="Century Gothic"/>
                <a:ea typeface="+mn-lt"/>
                <a:cs typeface="+mn-lt"/>
              </a:rPr>
              <a:t>openfile</a:t>
            </a:r>
            <a:r>
              <a:rPr lang="en-GB">
                <a:latin typeface="Century Gothic"/>
                <a:ea typeface="+mn-lt"/>
                <a:cs typeface="+mn-lt"/>
              </a:rPr>
              <a:t>) and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whence</a:t>
            </a:r>
            <a:r>
              <a:rPr lang="en-GB">
                <a:latin typeface="Century Gothic"/>
                <a:ea typeface="+mn-lt"/>
                <a:cs typeface="+mn-lt"/>
              </a:rPr>
              <a:t> argument which specifies from where the seek should be done: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SEEK_SET 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beginning</a:t>
            </a:r>
            <a:r>
              <a:rPr lang="en-GB">
                <a:latin typeface="Century Gothic"/>
                <a:ea typeface="+mn-lt"/>
                <a:cs typeface="+mn-lt"/>
              </a:rPr>
              <a:t> of the 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&gt; offset =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i="1" err="1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SEEK_CUR 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current value</a:t>
            </a:r>
            <a:r>
              <a:rPr lang="en-GB">
                <a:latin typeface="Century Gothic"/>
                <a:ea typeface="+mn-lt"/>
                <a:cs typeface="+mn-lt"/>
              </a:rPr>
              <a:t> of the pointer)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&gt; offset = offset +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err="1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SEEK_END 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end</a:t>
            </a:r>
            <a:r>
              <a:rPr lang="en-GB">
                <a:latin typeface="Century Gothic"/>
                <a:ea typeface="+mn-lt"/>
                <a:cs typeface="+mn-lt"/>
              </a:rPr>
              <a:t> of the 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&gt; offset =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filesize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+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i="1">
              <a:solidFill>
                <a:schemeClr val="bg2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r>
              <a:rPr lang="en-GB">
                <a:latin typeface="Century Gothic"/>
                <a:ea typeface="+mn-lt"/>
                <a:cs typeface="+mn-lt"/>
              </a:rPr>
              <a:t>Note that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pos</a:t>
            </a:r>
            <a:r>
              <a:rPr lang="en-GB">
                <a:latin typeface="Century Gothic"/>
                <a:ea typeface="+mn-lt"/>
                <a:cs typeface="+mn-lt"/>
              </a:rPr>
              <a:t> argument could be negative.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On success, the </a:t>
            </a:r>
            <a:r>
              <a:rPr lang="en-GB" err="1">
                <a:latin typeface="Century Gothic"/>
                <a:ea typeface="+mn-lt"/>
                <a:cs typeface="+mn-lt"/>
              </a:rPr>
              <a:t>lseek</a:t>
            </a:r>
            <a:r>
              <a:rPr lang="en-GB">
                <a:latin typeface="Century Gothic"/>
                <a:ea typeface="+mn-lt"/>
                <a:cs typeface="+mn-lt"/>
              </a:rPr>
              <a:t> system call returns the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new offset from the beginning of the file</a:t>
            </a:r>
            <a:r>
              <a:rPr lang="en-GB">
                <a:latin typeface="Century Gothic"/>
                <a:ea typeface="+mn-lt"/>
                <a:cs typeface="+mn-lt"/>
              </a:rPr>
              <a:t>, whereas on error it returns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 i="1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5665271" y="3034301"/>
            <a:ext cx="57157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off_t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lseek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off_t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pos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whence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DFEA13C8-97DF-E828-B49A-6C9E6BF0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0" y="2681287"/>
            <a:ext cx="226258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0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00" y="381492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chdir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559817" y="1120519"/>
            <a:ext cx="110551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</a:t>
            </a:r>
            <a:r>
              <a:rPr lang="en-GB" err="1">
                <a:latin typeface="Century Gothic"/>
                <a:cs typeface="Calibri"/>
              </a:rPr>
              <a:t>chdir</a:t>
            </a:r>
            <a:r>
              <a:rPr lang="en-GB">
                <a:latin typeface="Century Gothic"/>
                <a:cs typeface="Calibri"/>
              </a:rPr>
              <a:t> system call allows to change the current process' directory with the one specified in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pathname</a:t>
            </a:r>
            <a:r>
              <a:rPr lang="en-GB">
                <a:latin typeface="Century Gothic"/>
                <a:cs typeface="Calibri"/>
              </a:rPr>
              <a:t> argument. On this regard the proc structure's fields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p_cwd</a:t>
            </a:r>
            <a:r>
              <a:rPr lang="en-GB">
                <a:latin typeface="Century Gothic"/>
                <a:cs typeface="Calibri"/>
              </a:rPr>
              <a:t> and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p_cwdpath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[]</a:t>
            </a:r>
            <a:r>
              <a:rPr lang="en-GB">
                <a:latin typeface="Century Gothic"/>
                <a:cs typeface="Calibri"/>
              </a:rPr>
              <a:t> are set up.</a:t>
            </a:r>
            <a:endParaRPr lang="en-GB" i="1">
              <a:latin typeface="Century Gothic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entury Gothic"/>
                <a:cs typeface="Calibri"/>
              </a:rPr>
              <a:t>This operation is performed at all by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vfs_chdir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>
                <a:latin typeface="Century Gothic"/>
                <a:cs typeface="Calibri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Translate the directory pathname in a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vnode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 object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vfs_lookup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>
                <a:latin typeface="Century Gothic"/>
                <a:cs typeface="Calibri"/>
              </a:rPr>
              <a:t>This last is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 associated to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p_cwd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field 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vfs_setcurdir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Pathname is parsed (to properly detect relative and absolute path) and 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p_cwdpath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 is set up with the new evaluated absolute path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set_cwd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entury Gothic"/>
                <a:cs typeface="Calibri"/>
              </a:rPr>
              <a:t>On success, the </a:t>
            </a:r>
            <a:r>
              <a:rPr lang="en-GB" err="1">
                <a:latin typeface="Century Gothic"/>
                <a:cs typeface="Calibri"/>
              </a:rPr>
              <a:t>chdir</a:t>
            </a:r>
            <a:r>
              <a:rPr lang="en-GB">
                <a:latin typeface="Century Gothic"/>
                <a:cs typeface="Calibri"/>
              </a:rPr>
              <a:t> system call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0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2673380" y="498039"/>
            <a:ext cx="4188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chdir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 *</a:t>
            </a:r>
            <a:r>
              <a:rPr lang="it-IT" err="1">
                <a:latin typeface="Consolas"/>
                <a:ea typeface="+mn-lt"/>
                <a:cs typeface="+mn-lt"/>
              </a:rPr>
              <a:t>pathname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2983497" y="3906239"/>
            <a:ext cx="1952702" cy="64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getcwd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909316" y="4773636"/>
            <a:ext cx="923168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 </a:t>
            </a:r>
            <a:r>
              <a:rPr lang="en-GB" err="1">
                <a:latin typeface="Century Gothic"/>
                <a:ea typeface="+mn-lt"/>
                <a:cs typeface="+mn-lt"/>
              </a:rPr>
              <a:t>getcwd</a:t>
            </a:r>
            <a:r>
              <a:rPr lang="en-GB">
                <a:latin typeface="Century Gothic"/>
                <a:ea typeface="+mn-lt"/>
                <a:cs typeface="+mn-lt"/>
              </a:rPr>
              <a:t> system call permits to retrieve the current working directory by setting accordingly the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uio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 structure</a:t>
            </a:r>
            <a:r>
              <a:rPr lang="en-GB">
                <a:latin typeface="Century Gothic"/>
                <a:ea typeface="+mn-lt"/>
                <a:cs typeface="+mn-lt"/>
              </a:rPr>
              <a:t> and using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vfs_getcwd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 function, then store it in the space pointed and specified by the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</a:t>
            </a:r>
            <a:r>
              <a:rPr lang="en-GB">
                <a:latin typeface="Century Gothic"/>
                <a:ea typeface="+mn-lt"/>
                <a:cs typeface="+mn-lt"/>
              </a:rPr>
              <a:t> argument with length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buflen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This operation is performed by reading the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p_cwdpath</a:t>
            </a:r>
            <a:r>
              <a:rPr lang="en-GB">
                <a:latin typeface="Century Gothic"/>
                <a:ea typeface="+mn-lt"/>
                <a:cs typeface="+mn-lt"/>
              </a:rPr>
              <a:t> field of the current proc structure previously set. 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On success, the </a:t>
            </a:r>
            <a:r>
              <a:rPr lang="en-GB" err="1">
                <a:latin typeface="Century Gothic"/>
                <a:ea typeface="+mn-lt"/>
                <a:cs typeface="+mn-lt"/>
              </a:rPr>
              <a:t>getcwd</a:t>
            </a:r>
            <a:r>
              <a:rPr lang="en-GB">
                <a:latin typeface="Century Gothic"/>
                <a:ea typeface="+mn-lt"/>
                <a:cs typeface="+mn-lt"/>
              </a:rPr>
              <a:t> system call returns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0</a:t>
            </a:r>
            <a:r>
              <a:rPr lang="en-GB">
                <a:latin typeface="Century Gothic"/>
                <a:ea typeface="+mn-lt"/>
                <a:cs typeface="+mn-lt"/>
              </a:rPr>
              <a:t>, whereas on error it returns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 i="1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5434448" y="4039718"/>
            <a:ext cx="49961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getcwd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 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840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5DD659-B57F-B70E-4578-62E882C2EB8C}"/>
              </a:ext>
            </a:extLst>
          </p:cNvPr>
          <p:cNvSpPr txBox="1"/>
          <p:nvPr/>
        </p:nvSpPr>
        <p:spPr>
          <a:xfrm>
            <a:off x="3571875" y="2833687"/>
            <a:ext cx="52292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>
                <a:latin typeface="Century Gothic"/>
                <a:ea typeface="Calibri"/>
                <a:cs typeface="Calibri"/>
              </a:rPr>
              <a:t>THANKS FOR YOUR ATTENTION!!!</a:t>
            </a:r>
            <a:endParaRPr lang="it-IT" sz="36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102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448BC-EA25-853C-D23C-D6181FD4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85428"/>
            <a:ext cx="9833548" cy="732897"/>
          </a:xfrm>
        </p:spPr>
        <p:txBody>
          <a:bodyPr anchor="b">
            <a:normAutofit/>
          </a:bodyPr>
          <a:lstStyle/>
          <a:p>
            <a:pPr algn="ctr"/>
            <a:r>
              <a:rPr lang="it-IT" err="1">
                <a:latin typeface="Century Gothic"/>
                <a:cs typeface="Calibri Light"/>
              </a:rPr>
              <a:t>What</a:t>
            </a:r>
            <a:r>
              <a:rPr lang="it-IT">
                <a:latin typeface="Century Gothic"/>
                <a:cs typeface="Calibri Light"/>
              </a:rPr>
              <a:t> </a:t>
            </a:r>
            <a:r>
              <a:rPr lang="it-IT" err="1">
                <a:latin typeface="Century Gothic"/>
                <a:cs typeface="Calibri Light"/>
              </a:rPr>
              <a:t>is</a:t>
            </a:r>
            <a:r>
              <a:rPr lang="it-IT">
                <a:latin typeface="Century Gothic"/>
                <a:cs typeface="Calibri Light"/>
              </a:rPr>
              <a:t> OS161?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871CC-7AEF-5366-3640-86CFA2CC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82979"/>
            <a:ext cx="9833548" cy="30114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latin typeface="Century Gothic"/>
              </a:rPr>
              <a:t>Open-source UNIX-like operating system.</a:t>
            </a:r>
          </a:p>
          <a:p>
            <a:r>
              <a:rPr lang="en-GB">
                <a:latin typeface="Century Gothic"/>
              </a:rPr>
              <a:t>Run on a 32-bit MIPS architecture.</a:t>
            </a:r>
          </a:p>
          <a:p>
            <a:r>
              <a:rPr lang="en-GB">
                <a:latin typeface="Century Gothic"/>
              </a:rPr>
              <a:t>Allow to customize the system calls and kernel operations.</a:t>
            </a:r>
          </a:p>
          <a:p>
            <a:endParaRPr lang="en-GB">
              <a:latin typeface="Century Gothic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>
                <a:latin typeface="Century Gothic"/>
              </a:rPr>
              <a:t>Our implementation was designed to work as a simple shell and support most of the common system calls useful to work on terminal, manage files and add processes.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04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A9171E8-4B8D-F3FB-0DC5-BD7B4D83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>
                <a:latin typeface="Century Gothic"/>
              </a:rPr>
              <a:t>Project C2: SHELL</a:t>
            </a:r>
            <a:endParaRPr lang="it-IT" sz="3600">
              <a:latin typeface="Century Gothic"/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CB685E-21D3-95C2-6D6D-264CF610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686" y="1010618"/>
            <a:ext cx="6137683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2000">
                <a:latin typeface="Century Gothic"/>
                <a:cs typeface="Calibri" panose="020F0502020204030204"/>
              </a:rPr>
              <a:t>Shell features</a:t>
            </a:r>
          </a:p>
          <a:p>
            <a:pPr marL="285750" indent="-285750"/>
            <a:r>
              <a:rPr lang="en-GB" sz="2000">
                <a:latin typeface="Century Gothic"/>
                <a:ea typeface="+mn-lt"/>
                <a:cs typeface="+mn-lt"/>
              </a:rPr>
              <a:t>Implement </a:t>
            </a:r>
            <a:r>
              <a:rPr lang="en-GB" sz="20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process</a:t>
            </a:r>
            <a:r>
              <a:rPr lang="en-GB" sz="2000">
                <a:latin typeface="Century Gothic"/>
                <a:ea typeface="+mn-lt"/>
                <a:cs typeface="+mn-lt"/>
              </a:rPr>
              <a:t> and </a:t>
            </a:r>
            <a:r>
              <a:rPr lang="en-GB" sz="20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file</a:t>
            </a:r>
            <a:r>
              <a:rPr lang="en-GB" sz="2000">
                <a:latin typeface="Century Gothic"/>
                <a:ea typeface="+mn-lt"/>
                <a:cs typeface="+mn-lt"/>
              </a:rPr>
              <a:t> handling.</a:t>
            </a:r>
            <a:endParaRPr lang="en-GB" sz="2000">
              <a:latin typeface="Century Gothic"/>
              <a:cs typeface="Calibri" panose="020F0502020204030204"/>
            </a:endParaRPr>
          </a:p>
          <a:p>
            <a:pPr marL="285750" indent="-285750"/>
            <a:r>
              <a:rPr lang="en-GB" sz="2000">
                <a:latin typeface="Century Gothic"/>
                <a:cs typeface="Calibri" panose="020F0502020204030204"/>
              </a:rPr>
              <a:t> </a:t>
            </a:r>
            <a:r>
              <a:rPr lang="en-GB" sz="20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 calls</a:t>
            </a:r>
            <a:r>
              <a:rPr lang="en-GB" sz="2000">
                <a:latin typeface="Century Gothic"/>
                <a:cs typeface="Calibri" panose="020F0502020204030204"/>
              </a:rPr>
              <a:t>: special procedures that interfaces user programs and kernel</a:t>
            </a:r>
            <a:endParaRPr lang="en-GB">
              <a:cs typeface="Calibri"/>
            </a:endParaRP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fork – to create new runnable processes</a:t>
            </a:r>
          </a:p>
          <a:p>
            <a:pPr lvl="1"/>
            <a:r>
              <a:rPr lang="en-GB" sz="2000" err="1">
                <a:latin typeface="Century Gothic"/>
                <a:cs typeface="Calibri" panose="020F0502020204030204"/>
              </a:rPr>
              <a:t>getpid</a:t>
            </a:r>
            <a:r>
              <a:rPr lang="en-GB" sz="2000">
                <a:latin typeface="Century Gothic"/>
                <a:cs typeface="Calibri" panose="020F0502020204030204"/>
              </a:rPr>
              <a:t> – to find the current process identifier</a:t>
            </a: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wait &amp; exit – to manage synchronisation between processes</a:t>
            </a:r>
          </a:p>
          <a:p>
            <a:pPr lvl="1"/>
            <a:r>
              <a:rPr lang="en-GB" sz="2000" err="1">
                <a:latin typeface="Century Gothic"/>
                <a:ea typeface="+mn-lt"/>
                <a:cs typeface="+mn-lt"/>
              </a:rPr>
              <a:t>execv</a:t>
            </a:r>
            <a:r>
              <a:rPr lang="en-GB" sz="2000">
                <a:latin typeface="Century Gothic"/>
                <a:ea typeface="+mn-lt"/>
                <a:cs typeface="+mn-lt"/>
              </a:rPr>
              <a:t> – to replace the executable code of a running process</a:t>
            </a: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open, read, write, close, </a:t>
            </a:r>
            <a:r>
              <a:rPr lang="en-GB" sz="2000" err="1">
                <a:latin typeface="Century Gothic"/>
                <a:cs typeface="Calibri" panose="020F0502020204030204"/>
              </a:rPr>
              <a:t>lseek</a:t>
            </a:r>
            <a:r>
              <a:rPr lang="en-GB" sz="2000">
                <a:latin typeface="Century Gothic"/>
                <a:cs typeface="Calibri" panose="020F0502020204030204"/>
              </a:rPr>
              <a:t>, dup2, </a:t>
            </a:r>
            <a:r>
              <a:rPr lang="en-GB" sz="2000" err="1">
                <a:latin typeface="Century Gothic"/>
                <a:cs typeface="Calibri" panose="020F0502020204030204"/>
              </a:rPr>
              <a:t>chdir</a:t>
            </a:r>
            <a:r>
              <a:rPr lang="en-GB" sz="2000">
                <a:latin typeface="Century Gothic"/>
                <a:cs typeface="Calibri" panose="020F0502020204030204"/>
              </a:rPr>
              <a:t> &amp; </a:t>
            </a:r>
            <a:r>
              <a:rPr lang="en-GB" sz="2000" err="1">
                <a:latin typeface="Century Gothic"/>
                <a:cs typeface="Calibri" panose="020F0502020204030204"/>
              </a:rPr>
              <a:t>getcwd</a:t>
            </a:r>
            <a:r>
              <a:rPr lang="en-GB" sz="2000">
                <a:latin typeface="Century Gothic"/>
                <a:cs typeface="Calibri" panose="020F0502020204030204"/>
              </a:rPr>
              <a:t> – to handle file operations</a:t>
            </a:r>
          </a:p>
          <a:p>
            <a:r>
              <a:rPr lang="en-GB" sz="2000">
                <a:latin typeface="Century Gothic"/>
                <a:cs typeface="Calibri" panose="020F0502020204030204"/>
              </a:rPr>
              <a:t> </a:t>
            </a:r>
            <a:r>
              <a:rPr lang="en-GB" sz="20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Manage error-case operations</a:t>
            </a:r>
            <a:r>
              <a:rPr lang="en-GB" sz="2000">
                <a:latin typeface="Century Gothic"/>
                <a:cs typeface="Calibri" panose="020F0502020204030204"/>
              </a:rPr>
              <a:t> to avoid system crash</a:t>
            </a:r>
          </a:p>
        </p:txBody>
      </p:sp>
    </p:spTree>
    <p:extLst>
      <p:ext uri="{BB962C8B-B14F-4D97-AF65-F5344CB8AC3E}">
        <p14:creationId xmlns:p14="http://schemas.microsoft.com/office/powerpoint/2010/main" val="379708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56950"/>
            <a:ext cx="9833548" cy="754063"/>
          </a:xfrm>
        </p:spPr>
        <p:txBody>
          <a:bodyPr anchor="b">
            <a:normAutofit/>
          </a:bodyPr>
          <a:lstStyle/>
          <a:p>
            <a:pPr algn="ctr"/>
            <a:r>
              <a:rPr lang="it-IT" sz="3600">
                <a:latin typeface="Century Gothic"/>
                <a:cs typeface="Calibri Light"/>
              </a:rPr>
              <a:t>How to handle a system call</a:t>
            </a:r>
            <a:endParaRPr lang="it-IT" sz="3600">
              <a:latin typeface="Century Goth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6" y="1810243"/>
            <a:ext cx="10616714" cy="4207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latin typeface="Century Gothic"/>
                <a:ea typeface="+mn-lt"/>
                <a:cs typeface="+mn-lt"/>
              </a:rPr>
              <a:t>The system has a trap handling function 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mips_trap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sz="1800">
                <a:latin typeface="Century Gothic"/>
                <a:ea typeface="+mn-lt"/>
                <a:cs typeface="+mn-lt"/>
              </a:rPr>
              <a:t> that is called by the assembly language exception handler once the 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trapframe</a:t>
            </a:r>
            <a:r>
              <a:rPr lang="en-GB" sz="1800">
                <a:latin typeface="Century Gothic"/>
                <a:ea typeface="+mn-lt"/>
                <a:cs typeface="+mn-lt"/>
              </a:rPr>
              <a:t> has been set up.</a:t>
            </a:r>
            <a:endParaRPr lang="en-GB">
              <a:latin typeface="Century Gothic"/>
              <a:ea typeface="+mn-lt"/>
              <a:cs typeface="+mn-lt"/>
            </a:endParaRPr>
          </a:p>
          <a:p>
            <a:pPr lvl="1"/>
            <a:r>
              <a:rPr lang="en-GB" sz="1600" u="sng" err="1">
                <a:latin typeface="Century Gothic"/>
                <a:cs typeface="Calibri" panose="020F0502020204030204"/>
              </a:rPr>
              <a:t>Trapframe</a:t>
            </a:r>
            <a:endParaRPr lang="en-GB" sz="1600" u="sng">
              <a:latin typeface="Century Gothic"/>
              <a:cs typeface="Calibri" panose="020F0502020204030204"/>
            </a:endParaRPr>
          </a:p>
          <a:p>
            <a:pPr lvl="2"/>
            <a:r>
              <a:rPr lang="en-GB" sz="1500">
                <a:latin typeface="Century Gothic"/>
                <a:cs typeface="Calibri" panose="020F0502020204030204"/>
              </a:rPr>
              <a:t>Set of 32-bit registers which are given to the assembly runnable code</a:t>
            </a:r>
          </a:p>
          <a:p>
            <a:pPr lvl="2"/>
            <a:r>
              <a:rPr lang="en-GB" sz="1500">
                <a:latin typeface="Century Gothic"/>
                <a:cs typeface="Calibri" panose="020F0502020204030204"/>
              </a:rPr>
              <a:t>Registers used to store inputs and outputs of the system calls</a:t>
            </a:r>
            <a:endParaRPr lang="en-GB" sz="1500">
              <a:latin typeface="Century Gothic"/>
            </a:endParaRPr>
          </a:p>
          <a:p>
            <a:r>
              <a:rPr lang="en-GB" sz="1800">
                <a:latin typeface="Century Gothic"/>
                <a:cs typeface="Calibri" panose="020F0502020204030204"/>
              </a:rPr>
              <a:t>A possible cause of trap is a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 call</a:t>
            </a:r>
            <a:r>
              <a:rPr lang="en-GB" sz="1800">
                <a:latin typeface="Century Gothic"/>
                <a:cs typeface="Calibri" panose="020F0502020204030204"/>
              </a:rPr>
              <a:t>.</a:t>
            </a:r>
          </a:p>
          <a:p>
            <a:pPr marL="285750" indent="-285750"/>
            <a:r>
              <a:rPr lang="en-GB" sz="1800">
                <a:latin typeface="Century Gothic"/>
                <a:cs typeface="Calibri" panose="020F0502020204030204"/>
              </a:rPr>
              <a:t>In that case, the trap handler calls the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 call dispatcher</a:t>
            </a:r>
            <a:r>
              <a:rPr lang="en-GB" sz="1800">
                <a:latin typeface="Century Gothic"/>
                <a:cs typeface="Calibri" panose="020F0502020204030204"/>
              </a:rPr>
              <a:t> passing also the </a:t>
            </a:r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.</a:t>
            </a:r>
          </a:p>
          <a:p>
            <a:pPr marL="285750" indent="-285750"/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 keeps information about the code of the system call to execute and the arguments to pass to it.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After the system call execution, the return value is collected in the </a:t>
            </a:r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 (with a special management for 64 bits values).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2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17" y="71788"/>
            <a:ext cx="8764631" cy="1325563"/>
          </a:xfrm>
        </p:spPr>
        <p:txBody>
          <a:bodyPr anchor="b">
            <a:normAutofit/>
          </a:bodyPr>
          <a:lstStyle/>
          <a:p>
            <a:r>
              <a:rPr lang="en-GB">
                <a:latin typeface="Century Gothic"/>
                <a:cs typeface="Calibri Light"/>
              </a:rPr>
              <a:t>Process</a:t>
            </a:r>
            <a:r>
              <a:rPr lang="it-IT" sz="3600">
                <a:latin typeface="Century Gothic"/>
                <a:cs typeface="Calibri Light"/>
              </a:rPr>
              <a:t> </a:t>
            </a:r>
            <a:r>
              <a:rPr lang="en-GB" sz="3600">
                <a:latin typeface="Century Gothic"/>
                <a:cs typeface="Calibri Light"/>
              </a:rPr>
              <a:t>handling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656715"/>
            <a:ext cx="7182054" cy="4838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Processes features:</a:t>
            </a:r>
            <a:endParaRPr lang="it-IT">
              <a:latin typeface="Calibri" panose="020F0502020204030204"/>
              <a:cs typeface="Calibri" panose="020F0502020204030204"/>
            </a:endParaRPr>
          </a:p>
          <a:p>
            <a:r>
              <a:rPr lang="en-GB" sz="1800">
                <a:latin typeface="Century Gothic"/>
                <a:cs typeface="Calibri" panose="020F0502020204030204"/>
              </a:rPr>
              <a:t>Processes are single-threaded.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The OS supports multi-process programming (limited by a maximum related to the memory implementation).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New processes are created by forking.</a:t>
            </a:r>
          </a:p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To keep track of running processes, OS adopts a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process table</a:t>
            </a:r>
            <a:r>
              <a:rPr lang="en-GB" sz="1800">
                <a:latin typeface="Century Gothic"/>
                <a:cs typeface="Calibri" panose="020F0502020204030204"/>
              </a:rPr>
              <a:t>, a shared table of pointers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</a:t>
            </a:r>
            <a:r>
              <a:rPr lang="en-GB" sz="1800">
                <a:latin typeface="Century Gothic"/>
                <a:cs typeface="Calibri" panose="020F0502020204030204"/>
              </a:rPr>
              <a:t> structures: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Each process is defined by its own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</a:t>
            </a:r>
            <a:r>
              <a:rPr lang="en-GB" sz="1800">
                <a:latin typeface="Century Gothic"/>
                <a:cs typeface="Calibri" panose="020F0502020204030204"/>
              </a:rPr>
              <a:t> struct containing its main parameters, needed to handle process operation.</a:t>
            </a:r>
            <a:endParaRPr lang="en-GB" sz="18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The process table is indexed by an integer number called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PID</a:t>
            </a:r>
            <a:r>
              <a:rPr lang="en-GB" sz="1800">
                <a:latin typeface="Century Gothic"/>
                <a:cs typeface="Calibri" panose="020F0502020204030204"/>
              </a:rPr>
              <a:t> (that means for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Process 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IDentifier</a:t>
            </a:r>
            <a:r>
              <a:rPr lang="en-GB" sz="1800">
                <a:latin typeface="Century Gothic"/>
                <a:cs typeface="Calibri" panose="020F0502020204030204"/>
              </a:rPr>
              <a:t>).</a:t>
            </a: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Proctable takes advantage of two global items:</a:t>
            </a:r>
          </a:p>
          <a:p>
            <a:pPr marL="742950" lvl="1" indent="-285750">
              <a:buFont typeface="Arial"/>
              <a:buChar char="•"/>
            </a:pPr>
            <a:r>
              <a:rPr lang="en-GB" sz="1600">
                <a:latin typeface="Century Gothic"/>
                <a:cs typeface="Calibri" panose="020F0502020204030204"/>
              </a:rPr>
              <a:t>a semaphore</a:t>
            </a:r>
            <a:endParaRPr lang="en-GB" sz="1600">
              <a:latin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>
                <a:latin typeface="Century Gothic"/>
                <a:cs typeface="Calibri" panose="020F0502020204030204"/>
              </a:rPr>
              <a:t>a counter of the active processes</a:t>
            </a:r>
            <a:endParaRPr lang="en-GB" sz="1600"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magine 10">
            <a:extLst>
              <a:ext uri="{FF2B5EF4-FFF2-40B4-BE49-F238E27FC236}">
                <a16:creationId xmlns:a16="http://schemas.microsoft.com/office/drawing/2014/main" id="{826F7BAE-F78B-2B74-8CAF-933881A0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71950"/>
            <a:ext cx="2743200" cy="38327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44C775-82B0-EF2B-F770-F26922C57FB8}"/>
              </a:ext>
            </a:extLst>
          </p:cNvPr>
          <p:cNvSpPr txBox="1"/>
          <p:nvPr/>
        </p:nvSpPr>
        <p:spPr>
          <a:xfrm>
            <a:off x="8636788" y="3569094"/>
            <a:ext cx="320394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>
                <a:latin typeface="Calibri Light"/>
                <a:cs typeface="Calibri Light"/>
              </a:rPr>
              <a:t>struct </a:t>
            </a:r>
            <a:r>
              <a:rPr lang="en-GB" i="1">
                <a:solidFill>
                  <a:schemeClr val="accent2"/>
                </a:solidFill>
                <a:latin typeface="Calibri Light"/>
                <a:cs typeface="Calibri Light"/>
              </a:rPr>
              <a:t>proc</a:t>
            </a:r>
            <a:r>
              <a:rPr lang="en-GB">
                <a:latin typeface="Calibri Light"/>
                <a:cs typeface="Calibri Light"/>
              </a:rPr>
              <a:t> </a:t>
            </a:r>
            <a:r>
              <a:rPr lang="en-GB" i="1">
                <a:latin typeface="Calibri Light"/>
                <a:cs typeface="Calibri Light"/>
              </a:rPr>
              <a:t>{</a:t>
            </a:r>
            <a:endParaRPr lang="it-IT" i="1">
              <a:latin typeface="Calibri Light"/>
              <a:cs typeface="Calibri Light"/>
            </a:endParaRPr>
          </a:p>
          <a:p>
            <a:r>
              <a:rPr lang="en-GB" i="1">
                <a:latin typeface="Calibri Light"/>
                <a:cs typeface="Calibri Light"/>
              </a:rPr>
              <a:t>      Process name</a:t>
            </a:r>
            <a:endParaRPr lang="it-IT" i="1">
              <a:latin typeface="Calibri Light"/>
              <a:cs typeface="Calibri Light"/>
            </a:endParaRPr>
          </a:p>
          <a:p>
            <a:r>
              <a:rPr lang="en-GB" i="1">
                <a:latin typeface="Calibri Light"/>
                <a:cs typeface="Calibri Light"/>
              </a:rPr>
              <a:t>      Semaphore</a:t>
            </a:r>
          </a:p>
          <a:p>
            <a:r>
              <a:rPr lang="en-GB" i="1">
                <a:latin typeface="Calibri Light"/>
                <a:cs typeface="Calibri Light"/>
              </a:rPr>
              <a:t>      Number of threads ​</a:t>
            </a:r>
          </a:p>
          <a:p>
            <a:r>
              <a:rPr lang="en-GB" i="1">
                <a:latin typeface="Calibri Light"/>
                <a:cs typeface="Calibri Light"/>
              </a:rPr>
              <a:t>      CWD's string &amp; </a:t>
            </a:r>
            <a:r>
              <a:rPr lang="en-GB" i="1" err="1">
                <a:latin typeface="Calibri Light"/>
                <a:cs typeface="Calibri Light"/>
              </a:rPr>
              <a:t>vnode</a:t>
            </a:r>
            <a:r>
              <a:rPr lang="en-GB" i="1">
                <a:latin typeface="Calibri Light"/>
                <a:cs typeface="Calibri Light"/>
              </a:rPr>
              <a:t> ​</a:t>
            </a:r>
            <a:endParaRPr lang="en-GB">
              <a:cs typeface="Calibri" panose="020F0502020204030204"/>
            </a:endParaRPr>
          </a:p>
          <a:p>
            <a:r>
              <a:rPr lang="en-GB" i="1">
                <a:latin typeface="Calibri Light"/>
                <a:cs typeface="Calibri Light"/>
              </a:rPr>
              <a:t>      </a:t>
            </a:r>
            <a:r>
              <a:rPr lang="en-GB" i="1" err="1">
                <a:latin typeface="Calibri Light"/>
                <a:cs typeface="Calibri Light"/>
              </a:rPr>
              <a:t>Filetable</a:t>
            </a:r>
            <a:r>
              <a:rPr lang="en-GB" i="1">
                <a:latin typeface="Calibri Light"/>
                <a:cs typeface="Calibri Light"/>
              </a:rPr>
              <a:t> ​</a:t>
            </a:r>
          </a:p>
          <a:p>
            <a:r>
              <a:rPr lang="en-GB" i="1">
                <a:latin typeface="Calibri Light"/>
                <a:cs typeface="Calibri Light"/>
              </a:rPr>
              <a:t>      </a:t>
            </a:r>
            <a:r>
              <a:rPr lang="en-GB" i="1" err="1">
                <a:latin typeface="Calibri Light"/>
                <a:cs typeface="Calibri Light"/>
              </a:rPr>
              <a:t>Pid</a:t>
            </a:r>
            <a:r>
              <a:rPr lang="en-GB" i="1">
                <a:latin typeface="Calibri Light"/>
                <a:cs typeface="Calibri Light"/>
              </a:rPr>
              <a:t> ​&amp; Parent </a:t>
            </a:r>
            <a:r>
              <a:rPr lang="en-GB" i="1" err="1">
                <a:latin typeface="Calibri Light"/>
                <a:cs typeface="Calibri Light"/>
              </a:rPr>
              <a:t>Pid</a:t>
            </a:r>
            <a:r>
              <a:rPr lang="en-GB" i="1">
                <a:latin typeface="Calibri Light"/>
                <a:cs typeface="Calibri Light"/>
              </a:rPr>
              <a:t>​</a:t>
            </a:r>
          </a:p>
          <a:p>
            <a:r>
              <a:rPr lang="en-GB" i="1">
                <a:latin typeface="Calibri Light"/>
                <a:cs typeface="Calibri Light"/>
              </a:rPr>
              <a:t>      Wait &amp; Exit control variables </a:t>
            </a:r>
          </a:p>
          <a:p>
            <a:r>
              <a:rPr lang="en-GB" i="1">
                <a:latin typeface="Calibri Light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23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76" y="454953"/>
            <a:ext cx="5335632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fork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55067" y="1194602"/>
            <a:ext cx="108907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fork system call creates a new process that runs in parallel an exact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copy</a:t>
            </a:r>
            <a:r>
              <a:rPr lang="en-GB">
                <a:latin typeface="Century Gothic"/>
                <a:cs typeface="Calibri"/>
              </a:rPr>
              <a:t> of the code in execution.</a:t>
            </a: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child</a:t>
            </a:r>
            <a:r>
              <a:rPr lang="en-GB" i="1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process, beside the executable code, </a:t>
            </a:r>
            <a:r>
              <a:rPr lang="en-GB" i="1" u="sng">
                <a:latin typeface="Century Gothic"/>
                <a:cs typeface="Calibri"/>
              </a:rPr>
              <a:t>inherits</a:t>
            </a:r>
            <a:r>
              <a:rPr lang="en-GB">
                <a:latin typeface="Century Gothic"/>
                <a:cs typeface="Calibri"/>
              </a:rPr>
              <a:t> some elements of its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parent</a:t>
            </a:r>
            <a:r>
              <a:rPr lang="en-GB" i="1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as: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address space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err="1">
                <a:latin typeface="Century Gothic"/>
                <a:cs typeface="Calibri"/>
              </a:rPr>
              <a:t>trapframe</a:t>
            </a:r>
            <a:endParaRPr lang="en-GB">
              <a:latin typeface="Century Gothic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file table and </a:t>
            </a:r>
            <a:r>
              <a:rPr lang="en-GB" err="1">
                <a:latin typeface="Century Gothic"/>
                <a:cs typeface="Calibri"/>
              </a:rPr>
              <a:t>cwd</a:t>
            </a:r>
            <a:r>
              <a:rPr lang="en-GB">
                <a:latin typeface="Century Gothic"/>
                <a:cs typeface="Calibri"/>
              </a:rPr>
              <a:t> information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There are also </a:t>
            </a:r>
            <a:r>
              <a:rPr lang="en-GB" i="1" u="sng">
                <a:latin typeface="Century Gothic"/>
                <a:cs typeface="Calibri"/>
              </a:rPr>
              <a:t>no-inherited</a:t>
            </a:r>
            <a:r>
              <a:rPr lang="en-GB">
                <a:latin typeface="Century Gothic"/>
                <a:cs typeface="Calibri"/>
              </a:rPr>
              <a:t> elements: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PID (that will be the first free slot in </a:t>
            </a:r>
            <a:r>
              <a:rPr lang="en-GB" err="1">
                <a:latin typeface="Century Gothic"/>
                <a:cs typeface="Calibri"/>
              </a:rPr>
              <a:t>proctable</a:t>
            </a:r>
            <a:r>
              <a:rPr lang="en-GB">
                <a:latin typeface="Century Gothic"/>
                <a:cs typeface="Calibri"/>
              </a:rPr>
              <a:t>)</a:t>
            </a:r>
            <a:endParaRPr lang="en-GB">
              <a:latin typeface="Calibri" panose="020F0502020204030204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parent PID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return value (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0</a:t>
            </a:r>
            <a:r>
              <a:rPr lang="en-GB" i="1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in child process and</a:t>
            </a:r>
            <a:r>
              <a:rPr lang="en-GB" i="1">
                <a:latin typeface="Century Gothic"/>
                <a:cs typeface="Calibri"/>
              </a:rPr>
              <a:t> 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child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pid</a:t>
            </a:r>
            <a:r>
              <a:rPr lang="en-GB">
                <a:latin typeface="Century Gothic"/>
                <a:cs typeface="Calibri"/>
              </a:rPr>
              <a:t> in parent process)</a:t>
            </a:r>
            <a:endParaRPr lang="en-GB">
              <a:cs typeface="Calibri"/>
            </a:endParaRPr>
          </a:p>
          <a:p>
            <a:r>
              <a:rPr lang="en-GB">
                <a:latin typeface="Century Gothic"/>
                <a:cs typeface="Calibri"/>
              </a:rPr>
              <a:t>At the end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thread_fork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>
                <a:latin typeface="Century Gothic"/>
                <a:cs typeface="Calibri"/>
              </a:rPr>
              <a:t> makes the child process' thread runnable that enters user mode by means of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enter_forked_process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4923895" y="571499"/>
            <a:ext cx="23521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fork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4254742" y="4681936"/>
            <a:ext cx="1737300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getpid</a:t>
            </a:r>
            <a:endParaRPr lang="it-IT" err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898733" y="5491435"/>
            <a:ext cx="85836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 </a:t>
            </a:r>
            <a:r>
              <a:rPr lang="en-GB" err="1">
                <a:latin typeface="Century Gothic"/>
                <a:ea typeface="+mn-lt"/>
                <a:cs typeface="+mn-lt"/>
              </a:rPr>
              <a:t>getpid</a:t>
            </a:r>
            <a:r>
              <a:rPr lang="en-GB">
                <a:latin typeface="Century Gothic"/>
                <a:ea typeface="+mn-lt"/>
                <a:cs typeface="+mn-lt"/>
              </a:rPr>
              <a:t> system call is used to retrieve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current process PID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  <a:endParaRPr lang="en-US">
              <a:latin typeface="Century Gothic"/>
              <a:ea typeface="+mn-lt"/>
              <a:cs typeface="+mn-lt"/>
            </a:endParaRPr>
          </a:p>
          <a:p>
            <a:r>
              <a:rPr lang="en-GB">
                <a:latin typeface="Century Gothic"/>
                <a:ea typeface="+mn-lt"/>
                <a:cs typeface="+mn-lt"/>
              </a:rPr>
              <a:t>When called by a process, the return value is the process identifier set previously inside the proc struct.</a:t>
            </a:r>
            <a:endParaRPr lang="en-US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7241644" y="4804832"/>
            <a:ext cx="25320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getpid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119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61432-548C-0254-D797-F762DB4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35" y="484945"/>
            <a:ext cx="349682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exit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C917F-9523-9695-4762-98FE4103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92" y="1239955"/>
            <a:ext cx="10768454" cy="2567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exit system call terminates the execution of a process with a specified exit code.</a:t>
            </a:r>
            <a:endParaRPr lang="it-IT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In more detail:</a:t>
            </a:r>
          </a:p>
          <a:p>
            <a:r>
              <a:rPr lang="en-GB" sz="1800">
                <a:latin typeface="Century Gothic"/>
                <a:cs typeface="Calibri"/>
              </a:rPr>
              <a:t>The pointer to the proc structure is set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NULL</a:t>
            </a:r>
            <a:r>
              <a:rPr lang="en-GB" sz="1800">
                <a:latin typeface="Century Gothic"/>
                <a:cs typeface="Calibri"/>
              </a:rPr>
              <a:t>, so the correspondent PID is available again.</a:t>
            </a:r>
            <a:endParaRPr lang="it-IT" sz="1800">
              <a:latin typeface="Calibri" panose="020F0502020204030204"/>
              <a:cs typeface="Calibri"/>
            </a:endParaRPr>
          </a:p>
          <a:p>
            <a:r>
              <a:rPr lang="en-GB" sz="1800">
                <a:latin typeface="Century Gothic"/>
                <a:cs typeface="Calibri"/>
              </a:rPr>
              <a:t>The running thread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detaches itself</a:t>
            </a:r>
            <a:r>
              <a:rPr lang="en-GB" sz="1800">
                <a:latin typeface="Century Gothic"/>
                <a:cs typeface="Calibri"/>
              </a:rPr>
              <a:t> from the process, thus stop running on the processor. The thread becomes zombie and subsequentially will be removed by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exorcise()</a:t>
            </a:r>
            <a:r>
              <a:rPr lang="en-GB" sz="1800">
                <a:latin typeface="Century Gothic"/>
                <a:cs typeface="Calibri"/>
              </a:rPr>
              <a:t> function.</a:t>
            </a:r>
            <a:endParaRPr lang="it-IT" sz="1800"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proc structure field</a:t>
            </a:r>
            <a:r>
              <a:rPr lang="en-GB" sz="1800" i="1">
                <a:latin typeface="Century Gothic"/>
                <a:cs typeface="Calibri"/>
              </a:rPr>
              <a:t> </a:t>
            </a:r>
            <a:r>
              <a:rPr lang="en-GB" sz="1800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int </a:t>
            </a:r>
            <a:r>
              <a:rPr lang="en-GB" sz="1800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exitcode</a:t>
            </a:r>
            <a:r>
              <a:rPr lang="en-GB" sz="1800">
                <a:latin typeface="Century Gothic"/>
                <a:cs typeface="Calibri"/>
              </a:rPr>
              <a:t> is set to share it with an eventual parent process that waits for it.</a:t>
            </a:r>
            <a:endParaRPr lang="en-GB"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5DF3DAD-8170-D540-7D24-982E41FA4F3F}"/>
              </a:ext>
            </a:extLst>
          </p:cNvPr>
          <p:cNvSpPr txBox="1">
            <a:spLocks/>
          </p:cNvSpPr>
          <p:nvPr/>
        </p:nvSpPr>
        <p:spPr>
          <a:xfrm>
            <a:off x="2774740" y="4453590"/>
            <a:ext cx="9294893" cy="214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</a:t>
            </a:r>
            <a:r>
              <a:rPr lang="en-GB" sz="1800" err="1">
                <a:latin typeface="Century Gothic"/>
                <a:cs typeface="Calibri"/>
              </a:rPr>
              <a:t>waitpid</a:t>
            </a:r>
            <a:r>
              <a:rPr lang="en-GB" sz="1800">
                <a:latin typeface="Century Gothic"/>
                <a:cs typeface="Calibri"/>
              </a:rPr>
              <a:t> system call can be used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synchronise</a:t>
            </a:r>
            <a:r>
              <a:rPr lang="en-GB" sz="1800">
                <a:latin typeface="Century Gothic"/>
                <a:cs typeface="Calibri"/>
              </a:rPr>
              <a:t> two processes: the calling process (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parent</a:t>
            </a:r>
            <a:r>
              <a:rPr lang="en-GB" sz="1800">
                <a:latin typeface="Century Gothic"/>
                <a:cs typeface="Calibri"/>
              </a:rPr>
              <a:t>) enters an idle status waiting for the exit command, called by the second process (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child</a:t>
            </a:r>
            <a:r>
              <a:rPr lang="en-GB" sz="1800">
                <a:latin typeface="Century Gothic"/>
                <a:cs typeface="Calibri"/>
              </a:rPr>
              <a:t>).</a:t>
            </a:r>
            <a:endParaRPr lang="it-IT"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calling process can wait only for one of its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own children </a:t>
            </a:r>
            <a:r>
              <a:rPr lang="en-GB" sz="1800">
                <a:latin typeface="Century Gothic"/>
                <a:cs typeface="Calibri"/>
              </a:rPr>
              <a:t>at a time.</a:t>
            </a:r>
            <a:endParaRPr lang="en-GB" sz="1800">
              <a:solidFill>
                <a:schemeClr val="accent2"/>
              </a:solidFill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</a:t>
            </a:r>
            <a:r>
              <a:rPr lang="en-GB" sz="1800">
                <a:latin typeface="Century Gothic"/>
                <a:ea typeface="+mn-lt"/>
                <a:cs typeface="+mn-lt"/>
              </a:rPr>
              <a:t> </a:t>
            </a:r>
            <a:r>
              <a:rPr lang="en-GB" sz="1800" err="1">
                <a:latin typeface="Century Gothic"/>
                <a:ea typeface="+mn-lt"/>
                <a:cs typeface="+mn-lt"/>
              </a:rPr>
              <a:t>waitpid</a:t>
            </a:r>
            <a:r>
              <a:rPr lang="en-GB" sz="1800">
                <a:latin typeface="Century Gothic"/>
                <a:ea typeface="+mn-lt"/>
                <a:cs typeface="+mn-lt"/>
              </a:rPr>
              <a:t> system call acquires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exit status</a:t>
            </a:r>
            <a:r>
              <a:rPr lang="en-GB" sz="1800">
                <a:latin typeface="Century Gothic"/>
                <a:ea typeface="+mn-lt"/>
                <a:cs typeface="+mn-lt"/>
              </a:rPr>
              <a:t> when the exit system call terminates, then destroy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child process</a:t>
            </a:r>
            <a:r>
              <a:rPr lang="en-GB" sz="1800">
                <a:latin typeface="Century Gothic"/>
                <a:ea typeface="+mn-lt"/>
                <a:cs typeface="+mn-lt"/>
              </a:rPr>
              <a:t> which has been already detached from the processor, thus its address space and proc structure are cleared (the memory is freed).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latin typeface="Century Gothic"/>
              <a:cs typeface="Calibri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latin typeface="Century Gothic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19B459-23A5-ED55-0290-D6F3DDD3E559}"/>
              </a:ext>
            </a:extLst>
          </p:cNvPr>
          <p:cNvSpPr txBox="1"/>
          <p:nvPr/>
        </p:nvSpPr>
        <p:spPr>
          <a:xfrm>
            <a:off x="5027656" y="3855924"/>
            <a:ext cx="65229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waitpid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pid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*status,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options)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5DCA28-6B79-FCA5-A58B-202D4036B177}"/>
              </a:ext>
            </a:extLst>
          </p:cNvPr>
          <p:cNvSpPr txBox="1"/>
          <p:nvPr/>
        </p:nvSpPr>
        <p:spPr>
          <a:xfrm>
            <a:off x="3626925" y="608241"/>
            <a:ext cx="32724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>
                <a:latin typeface="Consolas"/>
                <a:ea typeface="+mn-lt"/>
                <a:cs typeface="+mn-lt"/>
              </a:rPr>
              <a:t>void exit(int exitcode)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68E72A19-9D5F-3059-AA79-3363D77AECD8}"/>
              </a:ext>
            </a:extLst>
          </p:cNvPr>
          <p:cNvSpPr txBox="1">
            <a:spLocks/>
          </p:cNvSpPr>
          <p:nvPr/>
        </p:nvSpPr>
        <p:spPr>
          <a:xfrm>
            <a:off x="1930573" y="3724929"/>
            <a:ext cx="3625469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waitpid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867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80099BD8-C0F7-D2AD-E0EB-633E7B8A9901}"/>
              </a:ext>
            </a:extLst>
          </p:cNvPr>
          <p:cNvSpPr txBox="1">
            <a:spLocks/>
          </p:cNvSpPr>
          <p:nvPr/>
        </p:nvSpPr>
        <p:spPr>
          <a:xfrm>
            <a:off x="212842" y="700279"/>
            <a:ext cx="4802086" cy="5847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exit &amp; </a:t>
            </a:r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waitpid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012D7-5B2F-F3D6-AB7B-77A5B57FA6D4}"/>
              </a:ext>
            </a:extLst>
          </p:cNvPr>
          <p:cNvSpPr/>
          <p:nvPr/>
        </p:nvSpPr>
        <p:spPr>
          <a:xfrm>
            <a:off x="2990790" y="2172809"/>
            <a:ext cx="1745937" cy="854735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waitpid</a:t>
            </a:r>
          </a:p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(child_1 </a:t>
            </a:r>
            <a:r>
              <a:rPr lang="it-IT" err="1">
                <a:solidFill>
                  <a:srgbClr val="000000"/>
                </a:solidFill>
                <a:cs typeface="Calibri"/>
              </a:rPr>
              <a:t>pid</a:t>
            </a:r>
            <a:r>
              <a:rPr lang="it-IT">
                <a:solidFill>
                  <a:srgbClr val="000000"/>
                </a:solidFill>
                <a:cs typeface="Calibri"/>
              </a:rPr>
              <a:t>)</a:t>
            </a:r>
            <a:endParaRPr lang="it-IT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996948D-C3D8-088E-58D7-95A509C06C01}"/>
              </a:ext>
            </a:extLst>
          </p:cNvPr>
          <p:cNvSpPr/>
          <p:nvPr/>
        </p:nvSpPr>
        <p:spPr>
          <a:xfrm>
            <a:off x="2990790" y="3653347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exit(7)</a:t>
            </a:r>
            <a:endParaRPr lang="it-IT" err="1">
              <a:solidFill>
                <a:srgbClr val="0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CCEB712-5685-001B-F05E-68AD0F2CA20A}"/>
              </a:ext>
            </a:extLst>
          </p:cNvPr>
          <p:cNvSpPr/>
          <p:nvPr/>
        </p:nvSpPr>
        <p:spPr>
          <a:xfrm>
            <a:off x="2990790" y="4760364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solidFill>
                  <a:schemeClr val="bg1"/>
                </a:solidFill>
                <a:cs typeface="Calibri"/>
              </a:rPr>
              <a:t>exit(1)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27EF0F5-CA3D-E2F0-84E6-AC63D05910B0}"/>
              </a:ext>
            </a:extLst>
          </p:cNvPr>
          <p:cNvSpPr txBox="1"/>
          <p:nvPr/>
        </p:nvSpPr>
        <p:spPr>
          <a:xfrm>
            <a:off x="-1584960" y="1922780"/>
            <a:ext cx="914400" cy="292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216921E-DBA8-091D-7F83-983B1F461456}"/>
              </a:ext>
            </a:extLst>
          </p:cNvPr>
          <p:cNvSpPr/>
          <p:nvPr/>
        </p:nvSpPr>
        <p:spPr>
          <a:xfrm>
            <a:off x="765750" y="2163944"/>
            <a:ext cx="1465580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fork</a:t>
            </a:r>
            <a:r>
              <a:rPr lang="it-IT">
                <a:solidFill>
                  <a:srgbClr val="000000"/>
                </a:solidFill>
                <a:cs typeface="Calibri"/>
              </a:rPr>
              <a:t>()</a:t>
            </a:r>
          </a:p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fork</a:t>
            </a:r>
            <a:r>
              <a:rPr lang="it-IT">
                <a:solidFill>
                  <a:srgbClr val="000000"/>
                </a:solidFill>
                <a:cs typeface="Calibri"/>
              </a:rPr>
              <a:t>()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F529B4B-E0E6-FC8F-C589-76C4E921CC82}"/>
              </a:ext>
            </a:extLst>
          </p:cNvPr>
          <p:cNvCxnSpPr/>
          <p:nvPr/>
        </p:nvCxnSpPr>
        <p:spPr>
          <a:xfrm>
            <a:off x="1435675" y="3024354"/>
            <a:ext cx="10583" cy="2195524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C25728D-495A-2E6C-3A11-13AA3FE366D7}"/>
              </a:ext>
            </a:extLst>
          </p:cNvPr>
          <p:cNvCxnSpPr/>
          <p:nvPr/>
        </p:nvCxnSpPr>
        <p:spPr>
          <a:xfrm>
            <a:off x="1439836" y="5181979"/>
            <a:ext cx="1534373" cy="265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DF6E343-B951-994A-7ABB-0DC845836784}"/>
              </a:ext>
            </a:extLst>
          </p:cNvPr>
          <p:cNvCxnSpPr>
            <a:cxnSpLocks/>
          </p:cNvCxnSpPr>
          <p:nvPr/>
        </p:nvCxnSpPr>
        <p:spPr>
          <a:xfrm>
            <a:off x="1454249" y="4089625"/>
            <a:ext cx="1523267" cy="82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A1788AB5-047F-D93D-C133-ECA6174047AC}"/>
              </a:ext>
            </a:extLst>
          </p:cNvPr>
          <p:cNvCxnSpPr>
            <a:cxnSpLocks/>
          </p:cNvCxnSpPr>
          <p:nvPr/>
        </p:nvCxnSpPr>
        <p:spPr>
          <a:xfrm>
            <a:off x="4765544" y="5195032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F76ECF55-9D48-9323-0669-A2CA26638DE8}"/>
              </a:ext>
            </a:extLst>
          </p:cNvPr>
          <p:cNvSpPr/>
          <p:nvPr/>
        </p:nvSpPr>
        <p:spPr>
          <a:xfrm>
            <a:off x="6264634" y="4768350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chemeClr val="bg1"/>
                </a:solidFill>
                <a:cs typeface="Calibri"/>
              </a:rPr>
              <a:t>Process</a:t>
            </a:r>
            <a:r>
              <a:rPr lang="it-IT" sz="1600">
                <a:solidFill>
                  <a:schemeClr val="bg1"/>
                </a:solidFill>
                <a:cs typeface="Calibri"/>
              </a:rPr>
              <a:t> </a:t>
            </a:r>
            <a:r>
              <a:rPr lang="it-IT" sz="1600" err="1">
                <a:solidFill>
                  <a:schemeClr val="bg1"/>
                </a:solidFill>
                <a:cs typeface="Calibri"/>
              </a:rPr>
              <a:t>detached</a:t>
            </a:r>
            <a:endParaRPr lang="it-IT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it-IT" sz="1600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Set </a:t>
            </a:r>
            <a:r>
              <a:rPr lang="it-IT" sz="1600" err="1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exitcode</a:t>
            </a:r>
            <a:r>
              <a:rPr lang="it-IT" sz="1600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 = 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41CD2B2-FAA6-4ECA-8391-9DCBDC3AB576}"/>
              </a:ext>
            </a:extLst>
          </p:cNvPr>
          <p:cNvSpPr/>
          <p:nvPr/>
        </p:nvSpPr>
        <p:spPr>
          <a:xfrm>
            <a:off x="6225695" y="2124885"/>
            <a:ext cx="1745938" cy="876300"/>
          </a:xfrm>
          <a:prstGeom prst="rect">
            <a:avLst/>
          </a:prstGeom>
          <a:solidFill>
            <a:srgbClr val="F7ADAD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Wait</a:t>
            </a:r>
            <a:r>
              <a:rPr lang="it-IT">
                <a:solidFill>
                  <a:srgbClr val="000000"/>
                </a:solidFill>
                <a:cs typeface="Calibri"/>
              </a:rPr>
              <a:t> on </a:t>
            </a:r>
            <a:r>
              <a:rPr lang="it-IT" err="1">
                <a:solidFill>
                  <a:srgbClr val="000000"/>
                </a:solidFill>
                <a:cs typeface="Calibri"/>
              </a:rPr>
              <a:t>sem</a:t>
            </a:r>
          </a:p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(</a:t>
            </a:r>
            <a:r>
              <a:rPr lang="it-IT" err="1">
                <a:solidFill>
                  <a:srgbClr val="000000"/>
                </a:solidFill>
                <a:cs typeface="Calibri"/>
              </a:rPr>
              <a:t>idle</a:t>
            </a:r>
            <a:r>
              <a:rPr lang="it-IT">
                <a:solidFill>
                  <a:srgbClr val="000000"/>
                </a:solidFill>
                <a:cs typeface="Calibri"/>
              </a:rPr>
              <a:t> state)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7542C6F0-EBB2-B16C-C622-AF4DB3D0ADC9}"/>
              </a:ext>
            </a:extLst>
          </p:cNvPr>
          <p:cNvSpPr/>
          <p:nvPr/>
        </p:nvSpPr>
        <p:spPr>
          <a:xfrm>
            <a:off x="6232883" y="3653346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detached</a:t>
            </a:r>
            <a:endParaRPr lang="it-IT" sz="1600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it-IT" sz="1600">
                <a:solidFill>
                  <a:srgbClr val="000000"/>
                </a:solidFill>
                <a:cs typeface="Calibri"/>
              </a:rPr>
              <a:t>Set </a:t>
            </a:r>
            <a:r>
              <a:rPr lang="it-IT" sz="1600" err="1">
                <a:solidFill>
                  <a:srgbClr val="000000"/>
                </a:solidFill>
                <a:cs typeface="Calibri"/>
              </a:rPr>
              <a:t>exitcode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= 7</a:t>
            </a:r>
            <a:endParaRPr lang="it-IT" sz="1600">
              <a:solidFill>
                <a:srgbClr val="000000"/>
              </a:solidFill>
              <a:ea typeface="Calibri"/>
              <a:cs typeface="Calibri"/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E685BA8B-0EB7-F6C9-6F6D-61DB84FB5D78}"/>
              </a:ext>
            </a:extLst>
          </p:cNvPr>
          <p:cNvCxnSpPr>
            <a:cxnSpLocks/>
          </p:cNvCxnSpPr>
          <p:nvPr/>
        </p:nvCxnSpPr>
        <p:spPr>
          <a:xfrm flipH="1" flipV="1">
            <a:off x="7097084" y="3057804"/>
            <a:ext cx="2302" cy="549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D3F0B95-3767-86CB-7200-06817B26693B}"/>
              </a:ext>
            </a:extLst>
          </p:cNvPr>
          <p:cNvCxnSpPr>
            <a:cxnSpLocks/>
          </p:cNvCxnSpPr>
          <p:nvPr/>
        </p:nvCxnSpPr>
        <p:spPr>
          <a:xfrm>
            <a:off x="2239633" y="2586073"/>
            <a:ext cx="740903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051BB3-6F11-A85F-3D04-7174C4B9D71C}"/>
              </a:ext>
            </a:extLst>
          </p:cNvPr>
          <p:cNvCxnSpPr>
            <a:cxnSpLocks/>
          </p:cNvCxnSpPr>
          <p:nvPr/>
        </p:nvCxnSpPr>
        <p:spPr>
          <a:xfrm>
            <a:off x="4765543" y="4085778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CDBD537-7747-A59F-2EF7-D69177139CA6}"/>
              </a:ext>
            </a:extLst>
          </p:cNvPr>
          <p:cNvCxnSpPr>
            <a:cxnSpLocks/>
          </p:cNvCxnSpPr>
          <p:nvPr/>
        </p:nvCxnSpPr>
        <p:spPr>
          <a:xfrm>
            <a:off x="7971694" y="2586072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378A5195-964C-E73A-06EB-1B90036E370C}"/>
              </a:ext>
            </a:extLst>
          </p:cNvPr>
          <p:cNvSpPr/>
          <p:nvPr/>
        </p:nvSpPr>
        <p:spPr>
          <a:xfrm>
            <a:off x="9431846" y="2124884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Returned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status = 7</a:t>
            </a:r>
          </a:p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Destroy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proc child_1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8FC218D3-0854-2E87-A403-748B882EAD8F}"/>
              </a:ext>
            </a:extLst>
          </p:cNvPr>
          <p:cNvSpPr/>
          <p:nvPr/>
        </p:nvSpPr>
        <p:spPr>
          <a:xfrm>
            <a:off x="9431845" y="3610213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</a:t>
            </a:r>
            <a:r>
              <a:rPr lang="it-IT" sz="1600" err="1">
                <a:solidFill>
                  <a:srgbClr val="000000"/>
                </a:solidFill>
                <a:cs typeface="Calibri"/>
              </a:rPr>
              <a:t>destroyed</a:t>
            </a:r>
          </a:p>
          <a:p>
            <a:pPr algn="ctr"/>
            <a:r>
              <a:rPr lang="it-IT" sz="160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Memory 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freed</a:t>
            </a:r>
            <a:r>
              <a:rPr lang="it-IT" sz="1600">
                <a:solidFill>
                  <a:srgbClr val="000000"/>
                </a:solidFill>
                <a:ea typeface="Calibri"/>
                <a:cs typeface="Calibri"/>
              </a:rPr>
              <a:t>)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D7E1CA5-18EE-EDD6-9ACC-067D5CF2B0AE}"/>
              </a:ext>
            </a:extLst>
          </p:cNvPr>
          <p:cNvSpPr/>
          <p:nvPr/>
        </p:nvSpPr>
        <p:spPr>
          <a:xfrm>
            <a:off x="9442429" y="4772383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zombie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DEB456BF-A335-4FC5-14A1-F2F87E14FC65}"/>
              </a:ext>
            </a:extLst>
          </p:cNvPr>
          <p:cNvCxnSpPr>
            <a:cxnSpLocks/>
          </p:cNvCxnSpPr>
          <p:nvPr/>
        </p:nvCxnSpPr>
        <p:spPr>
          <a:xfrm>
            <a:off x="7978882" y="4085778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C2EFC7D-67DB-03BC-81BB-116D0440D00E}"/>
              </a:ext>
            </a:extLst>
          </p:cNvPr>
          <p:cNvCxnSpPr>
            <a:cxnSpLocks/>
          </p:cNvCxnSpPr>
          <p:nvPr/>
        </p:nvCxnSpPr>
        <p:spPr>
          <a:xfrm>
            <a:off x="7978882" y="5202220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459B3B8-D721-76F0-639B-7AA49C8C2E3F}"/>
              </a:ext>
            </a:extLst>
          </p:cNvPr>
          <p:cNvCxnSpPr>
            <a:cxnSpLocks/>
          </p:cNvCxnSpPr>
          <p:nvPr/>
        </p:nvCxnSpPr>
        <p:spPr>
          <a:xfrm flipH="1">
            <a:off x="10397742" y="3004270"/>
            <a:ext cx="11482" cy="60098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65FB5BA6-0EAA-FFF8-E205-0E99A1FF43D1}"/>
              </a:ext>
            </a:extLst>
          </p:cNvPr>
          <p:cNvCxnSpPr>
            <a:cxnSpLocks/>
          </p:cNvCxnSpPr>
          <p:nvPr/>
        </p:nvCxnSpPr>
        <p:spPr>
          <a:xfrm flipV="1">
            <a:off x="4764331" y="2597479"/>
            <a:ext cx="1502903" cy="69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5CDF59-7D21-660F-7F5A-848C175C94B8}"/>
              </a:ext>
            </a:extLst>
          </p:cNvPr>
          <p:cNvSpPr txBox="1"/>
          <p:nvPr/>
        </p:nvSpPr>
        <p:spPr>
          <a:xfrm>
            <a:off x="1501048" y="3775572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child_1</a:t>
            </a:r>
            <a:endParaRPr lang="it-IT" sz="1600">
              <a:latin typeface="Century Gothic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7D9BB7-1F4D-8D86-9081-C36F6C2F7863}"/>
              </a:ext>
            </a:extLst>
          </p:cNvPr>
          <p:cNvSpPr txBox="1"/>
          <p:nvPr/>
        </p:nvSpPr>
        <p:spPr>
          <a:xfrm>
            <a:off x="1455144" y="4868077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child_2</a:t>
            </a:r>
            <a:endParaRPr lang="it-IT" sz="1600">
              <a:latin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6BE1D4-2695-1998-F694-26BAD7634CC9}"/>
              </a:ext>
            </a:extLst>
          </p:cNvPr>
          <p:cNvSpPr txBox="1"/>
          <p:nvPr/>
        </p:nvSpPr>
        <p:spPr>
          <a:xfrm>
            <a:off x="7101288" y="3068656"/>
            <a:ext cx="878709" cy="6031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err="1">
                <a:solidFill>
                  <a:srgbClr val="92D050"/>
                </a:solidFill>
                <a:latin typeface="Century Gothic"/>
                <a:cs typeface="Calibri"/>
              </a:rPr>
              <a:t>Signal</a:t>
            </a:r>
            <a:r>
              <a:rPr lang="it-IT" sz="1600">
                <a:solidFill>
                  <a:srgbClr val="92D050"/>
                </a:solidFill>
                <a:latin typeface="Century Gothic"/>
                <a:cs typeface="Calibri"/>
              </a:rPr>
              <a:t> </a:t>
            </a:r>
            <a:r>
              <a:rPr lang="it-IT" sz="1600" err="1">
                <a:solidFill>
                  <a:srgbClr val="92D050"/>
                </a:solidFill>
                <a:latin typeface="Century Gothic"/>
                <a:cs typeface="Calibri"/>
              </a:rPr>
              <a:t>sem</a:t>
            </a:r>
            <a:endParaRPr lang="it-IT">
              <a:solidFill>
                <a:srgbClr val="92D050"/>
              </a:solidFill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CBB2F1-BA61-EA74-7F18-80FF049DFE83}"/>
              </a:ext>
            </a:extLst>
          </p:cNvPr>
          <p:cNvSpPr txBox="1"/>
          <p:nvPr/>
        </p:nvSpPr>
        <p:spPr>
          <a:xfrm>
            <a:off x="664964" y="1838822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37467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27EF0F5-CA3D-E2F0-84E6-AC63D05910B0}"/>
              </a:ext>
            </a:extLst>
          </p:cNvPr>
          <p:cNvSpPr txBox="1"/>
          <p:nvPr/>
        </p:nvSpPr>
        <p:spPr>
          <a:xfrm>
            <a:off x="-1584960" y="1922780"/>
            <a:ext cx="914400" cy="292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13878C-6DBF-48A7-3F15-47E489961D7D}"/>
              </a:ext>
            </a:extLst>
          </p:cNvPr>
          <p:cNvSpPr>
            <a:spLocks noGrp="1"/>
          </p:cNvSpPr>
          <p:nvPr/>
        </p:nvSpPr>
        <p:spPr>
          <a:xfrm>
            <a:off x="-3485921" y="-27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i="1" err="1">
                <a:solidFill>
                  <a:schemeClr val="accent2"/>
                </a:solidFill>
                <a:latin typeface="Century Gothic"/>
                <a:cs typeface="Calibri Light"/>
              </a:rPr>
              <a:t>execv</a:t>
            </a:r>
            <a:endParaRPr lang="it-IT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7D62D-54AD-6AC9-A08A-92AC4C0E5293}"/>
              </a:ext>
            </a:extLst>
          </p:cNvPr>
          <p:cNvSpPr>
            <a:spLocks noGrp="1"/>
          </p:cNvSpPr>
          <p:nvPr/>
        </p:nvSpPr>
        <p:spPr>
          <a:xfrm>
            <a:off x="843810" y="1105087"/>
            <a:ext cx="10515600" cy="3531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The </a:t>
            </a:r>
            <a:r>
              <a:rPr lang="en-GB" sz="1800" err="1">
                <a:latin typeface="Century Gothic"/>
                <a:cs typeface="Calibri" panose="020F0502020204030204"/>
              </a:rPr>
              <a:t>execv</a:t>
            </a:r>
            <a:r>
              <a:rPr lang="en-GB" sz="1800">
                <a:latin typeface="Century Gothic"/>
                <a:cs typeface="Calibri" panose="020F0502020204030204"/>
              </a:rPr>
              <a:t> system call replaces the current executable code with a new one. The user must specify the path of the new executable code and an array of arguments which can be passed.</a:t>
            </a:r>
          </a:p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A tricky task is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arguments passing</a:t>
            </a:r>
            <a:r>
              <a:rPr lang="en-GB" sz="1800">
                <a:latin typeface="Century Gothic"/>
                <a:cs typeface="Calibri" panose="020F0502020204030204"/>
              </a:rPr>
              <a:t>, performed by copying them into the user stack (see the next slide for a more detailed analysis).</a:t>
            </a:r>
          </a:p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When the system call is called, the kernel does the following steps:</a:t>
            </a:r>
            <a:endParaRPr lang="en-GB">
              <a:cs typeface="Calibri"/>
            </a:endParaRPr>
          </a:p>
          <a:p>
            <a:pPr marL="342900" indent="-342900">
              <a:buAutoNum type="arabicPeriod"/>
            </a:pPr>
            <a:r>
              <a:rPr lang="en-GB" sz="1800">
                <a:latin typeface="Century Gothic"/>
                <a:ea typeface="+mn-lt"/>
                <a:cs typeface="+mn-lt"/>
              </a:rPr>
              <a:t>Copy arguments from user space into a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kernel buffer</a:t>
            </a:r>
            <a:r>
              <a:rPr lang="en-GB" sz="1800" i="1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n-GB" sz="1800">
                <a:latin typeface="Century Gothic"/>
                <a:ea typeface="+mn-lt"/>
                <a:cs typeface="+mn-lt"/>
              </a:rPr>
              <a:t>Load the new executable code (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elf file</a:t>
            </a:r>
            <a:r>
              <a:rPr lang="en-GB" sz="1800">
                <a:latin typeface="Century Gothic"/>
                <a:ea typeface="+mn-lt"/>
                <a:cs typeface="+mn-lt"/>
              </a:rPr>
              <a:t>) in memory and create the correspondent user address space.</a:t>
            </a:r>
            <a:endParaRPr lang="en-GB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n-GB" sz="1800">
                <a:latin typeface="Century Gothic"/>
                <a:ea typeface="+mn-lt"/>
                <a:cs typeface="+mn-lt"/>
              </a:rPr>
              <a:t>Copy the arguments from kernel buffer into </a:t>
            </a:r>
            <a:r>
              <a:rPr lang="en-GB" sz="180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user stack</a:t>
            </a:r>
            <a:r>
              <a:rPr lang="en-GB" sz="1800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800">
                <a:latin typeface="Century Gothic"/>
                <a:ea typeface="+mn-lt"/>
                <a:cs typeface="+mn-lt"/>
              </a:rPr>
              <a:t>Call </a:t>
            </a:r>
            <a:r>
              <a:rPr lang="en-GB" sz="1800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enter_new_process</a:t>
            </a:r>
            <a:r>
              <a:rPr lang="en-GB" sz="1800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()</a:t>
            </a:r>
            <a:r>
              <a:rPr lang="en-GB" sz="1800">
                <a:latin typeface="Century Gothic"/>
                <a:cs typeface="Calibri" panose="020F0502020204030204"/>
              </a:rPr>
              <a:t> to warp in user mode.</a:t>
            </a:r>
            <a:endParaRPr lang="en-GB">
              <a:latin typeface="Century Gothic"/>
            </a:endParaRPr>
          </a:p>
          <a:p>
            <a:pPr marL="0" indent="0">
              <a:buNone/>
            </a:pPr>
            <a:endParaRPr lang="en-GB" sz="1800">
              <a:latin typeface="Century Gothic"/>
              <a:cs typeface="Calibri" panose="020F05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569C10-83DA-CED8-E264-0A035F0F87CB}"/>
              </a:ext>
            </a:extLst>
          </p:cNvPr>
          <p:cNvSpPr txBox="1"/>
          <p:nvPr/>
        </p:nvSpPr>
        <p:spPr>
          <a:xfrm>
            <a:off x="3186130" y="458608"/>
            <a:ext cx="56663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err="1">
                <a:latin typeface="Consolas"/>
                <a:cs typeface="Calibri" panose="020F0502020204030204"/>
              </a:rPr>
              <a:t>int</a:t>
            </a:r>
            <a:r>
              <a:rPr lang="it-IT">
                <a:latin typeface="Consolas"/>
                <a:cs typeface="Calibri" panose="020F0502020204030204"/>
              </a:rPr>
              <a:t> </a:t>
            </a:r>
            <a:r>
              <a:rPr lang="it-IT" err="1">
                <a:latin typeface="Consolas"/>
                <a:cs typeface="Calibri" panose="020F0502020204030204"/>
              </a:rPr>
              <a:t>execv</a:t>
            </a:r>
            <a:r>
              <a:rPr lang="it-IT">
                <a:latin typeface="Consolas"/>
                <a:cs typeface="Calibri" panose="020F0502020204030204"/>
              </a:rPr>
              <a:t>(</a:t>
            </a:r>
            <a:r>
              <a:rPr lang="it-IT" err="1">
                <a:latin typeface="Consolas"/>
                <a:cs typeface="Calibri" panose="020F0502020204030204"/>
              </a:rPr>
              <a:t>char</a:t>
            </a:r>
            <a:r>
              <a:rPr lang="it-IT">
                <a:latin typeface="Consolas"/>
                <a:cs typeface="Calibri" panose="020F0502020204030204"/>
              </a:rPr>
              <a:t> *</a:t>
            </a:r>
            <a:r>
              <a:rPr lang="it-IT" err="1">
                <a:latin typeface="Consolas"/>
                <a:cs typeface="Calibri" panose="020F0502020204030204"/>
              </a:rPr>
              <a:t>progname</a:t>
            </a:r>
            <a:r>
              <a:rPr lang="it-IT">
                <a:latin typeface="Consolas"/>
                <a:cs typeface="Calibri" panose="020F0502020204030204"/>
              </a:rPr>
              <a:t>, </a:t>
            </a:r>
            <a:r>
              <a:rPr lang="it-IT" err="1">
                <a:latin typeface="Consolas"/>
                <a:cs typeface="Calibri" panose="020F0502020204030204"/>
              </a:rPr>
              <a:t>char</a:t>
            </a:r>
            <a:r>
              <a:rPr lang="it-IT">
                <a:latin typeface="Consolas"/>
                <a:cs typeface="Calibri" panose="020F0502020204030204"/>
              </a:rPr>
              <a:t> **</a:t>
            </a:r>
            <a:r>
              <a:rPr lang="it-IT" err="1">
                <a:latin typeface="Consolas"/>
                <a:cs typeface="Calibri" panose="020F0502020204030204"/>
              </a:rPr>
              <a:t>args</a:t>
            </a:r>
            <a:r>
              <a:rPr lang="it-IT">
                <a:latin typeface="Consolas"/>
                <a:cs typeface="Calibri" panose="020F0502020204030204"/>
              </a:rPr>
              <a:t>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E82E702-1DDC-A059-4E26-66354809022A}"/>
              </a:ext>
            </a:extLst>
          </p:cNvPr>
          <p:cNvSpPr>
            <a:spLocks noGrp="1"/>
          </p:cNvSpPr>
          <p:nvPr/>
        </p:nvSpPr>
        <p:spPr>
          <a:xfrm>
            <a:off x="2814783" y="4639919"/>
            <a:ext cx="9086850" cy="21877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1800" b="1" i="1" err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Runprogram</a:t>
            </a:r>
            <a:endParaRPr lang="it-IT" b="1" i="1" err="1">
              <a:solidFill>
                <a:schemeClr val="accent2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800">
                <a:latin typeface="Century Gothic"/>
                <a:ea typeface="Calibri"/>
                <a:cs typeface="Calibri"/>
              </a:rPr>
              <a:t>The core of </a:t>
            </a:r>
            <a:r>
              <a:rPr lang="en-GB" sz="1800" err="1">
                <a:latin typeface="Century Gothic"/>
                <a:ea typeface="Calibri"/>
                <a:cs typeface="Calibri"/>
              </a:rPr>
              <a:t>execv</a:t>
            </a:r>
            <a:r>
              <a:rPr lang="en-GB" sz="1800">
                <a:latin typeface="Century Gothic"/>
                <a:ea typeface="Calibri"/>
                <a:cs typeface="Calibri"/>
              </a:rPr>
              <a:t> (step 2 above) is also performed by </a:t>
            </a:r>
            <a:r>
              <a:rPr lang="en-GB" sz="1800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()</a:t>
            </a:r>
            <a:r>
              <a:rPr lang="en-GB" sz="1800">
                <a:latin typeface="Century Gothic"/>
                <a:ea typeface="Calibri"/>
                <a:cs typeface="Calibri"/>
              </a:rPr>
              <a:t> function. It is called by </a:t>
            </a:r>
            <a:r>
              <a:rPr lang="en-GB" sz="1800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cmd_prog</a:t>
            </a:r>
            <a:r>
              <a:rPr lang="en-GB" sz="1800">
                <a:latin typeface="Century Gothic"/>
                <a:ea typeface="Calibri"/>
                <a:cs typeface="Calibri"/>
              </a:rPr>
              <a:t> (p) that creates new user processes and assigns </a:t>
            </a:r>
            <a:r>
              <a:rPr lang="en-GB" sz="1800" err="1"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>
                <a:latin typeface="Century Gothic"/>
                <a:ea typeface="Calibri"/>
                <a:cs typeface="Calibri"/>
              </a:rPr>
              <a:t>() as their first thread function. In this way the new program (passed to </a:t>
            </a:r>
            <a:r>
              <a:rPr lang="en-GB" sz="1800" err="1">
                <a:latin typeface="Century Gothic"/>
                <a:ea typeface="Calibri"/>
                <a:cs typeface="Calibri"/>
              </a:rPr>
              <a:t>cmd_prog</a:t>
            </a:r>
            <a:r>
              <a:rPr lang="en-GB" sz="1800">
                <a:latin typeface="Century Gothic"/>
                <a:ea typeface="Calibri"/>
                <a:cs typeface="Calibri"/>
              </a:rPr>
              <a:t>) is loaded and executed.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>
                <a:latin typeface="Century Gothic"/>
                <a:ea typeface="Calibri"/>
                <a:cs typeface="Calibri"/>
              </a:rPr>
              <a:t>Exactly like </a:t>
            </a:r>
            <a:r>
              <a:rPr lang="en-GB" sz="1800" err="1">
                <a:latin typeface="Century Gothic"/>
                <a:ea typeface="Calibri"/>
                <a:cs typeface="Calibri"/>
              </a:rPr>
              <a:t>execv</a:t>
            </a:r>
            <a:r>
              <a:rPr lang="en-GB" sz="1800">
                <a:latin typeface="Century Gothic"/>
                <a:ea typeface="Calibri"/>
                <a:cs typeface="Calibri"/>
              </a:rPr>
              <a:t>, </a:t>
            </a:r>
            <a:r>
              <a:rPr lang="en-GB" sz="1800" err="1"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>
                <a:latin typeface="Century Gothic"/>
                <a:ea typeface="Calibri"/>
                <a:cs typeface="Calibri"/>
              </a:rPr>
              <a:t> can manage arguments. The difference is that it can handle at most a single argument.</a:t>
            </a:r>
            <a:endParaRPr lang="en-GB" sz="1800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04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Office Theme</vt:lpstr>
      <vt:lpstr>OS161 - SHELL PROJECT  Operating Systems 2021/2022 Project C2</vt:lpstr>
      <vt:lpstr>What is OS161?</vt:lpstr>
      <vt:lpstr>Project C2: SHELL</vt:lpstr>
      <vt:lpstr>How to handle a system call</vt:lpstr>
      <vt:lpstr>Process handling</vt:lpstr>
      <vt:lpstr>fork</vt:lpstr>
      <vt:lpstr>exit</vt:lpstr>
      <vt:lpstr>Presentazione standard di PowerPoint</vt:lpstr>
      <vt:lpstr>Presentazione standard di PowerPoint</vt:lpstr>
      <vt:lpstr>Presentazione standard di PowerPoint</vt:lpstr>
      <vt:lpstr>File Handling</vt:lpstr>
      <vt:lpstr>Some support structures</vt:lpstr>
      <vt:lpstr>open</vt:lpstr>
      <vt:lpstr>read</vt:lpstr>
      <vt:lpstr>dup2</vt:lpstr>
      <vt:lpstr>chdir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3</cp:revision>
  <dcterms:created xsi:type="dcterms:W3CDTF">2022-12-01T08:22:23Z</dcterms:created>
  <dcterms:modified xsi:type="dcterms:W3CDTF">2022-12-15T09:54:54Z</dcterms:modified>
</cp:coreProperties>
</file>