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5"/>
  </p:notesMasterIdLst>
  <p:sldIdLst>
    <p:sldId id="256" r:id="rId2"/>
    <p:sldId id="258" r:id="rId3"/>
    <p:sldId id="257" r:id="rId4"/>
    <p:sldId id="259" r:id="rId5"/>
    <p:sldId id="260" r:id="rId6"/>
    <p:sldId id="261" r:id="rId7"/>
    <p:sldId id="262" r:id="rId8"/>
    <p:sldId id="263" r:id="rId9"/>
    <p:sldId id="264" r:id="rId10"/>
    <p:sldId id="267" r:id="rId11"/>
    <p:sldId id="266" r:id="rId12"/>
    <p:sldId id="268" r:id="rId13"/>
    <p:sldId id="269" r:id="rId14"/>
    <p:sldId id="270" r:id="rId15"/>
    <p:sldId id="271" r:id="rId16"/>
    <p:sldId id="272" r:id="rId17"/>
    <p:sldId id="273" r:id="rId18"/>
    <p:sldId id="274" r:id="rId19"/>
    <p:sldId id="275" r:id="rId20"/>
    <p:sldId id="289" r:id="rId21"/>
    <p:sldId id="290" r:id="rId22"/>
    <p:sldId id="291" r:id="rId23"/>
    <p:sldId id="292" r:id="rId24"/>
    <p:sldId id="293" r:id="rId25"/>
    <p:sldId id="277" r:id="rId26"/>
    <p:sldId id="282" r:id="rId27"/>
    <p:sldId id="280" r:id="rId28"/>
    <p:sldId id="283" r:id="rId29"/>
    <p:sldId id="286" r:id="rId30"/>
    <p:sldId id="284" r:id="rId31"/>
    <p:sldId id="287" r:id="rId32"/>
    <p:sldId id="285" r:id="rId33"/>
    <p:sldId id="288" r:id="rId34"/>
  </p:sldIdLst>
  <p:sldSz cx="12192000" cy="6858000"/>
  <p:notesSz cx="6858000" cy="9144000"/>
  <p:defaultText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204" autoAdjust="0"/>
    <p:restoredTop sz="76998" autoAdjust="0"/>
  </p:normalViewPr>
  <p:slideViewPr>
    <p:cSldViewPr snapToGrid="0">
      <p:cViewPr varScale="1">
        <p:scale>
          <a:sx n="74" d="100"/>
          <a:sy n="74" d="100"/>
        </p:scale>
        <p:origin x="776"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tableStyles" Target="tableStyle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notesMaster" Target="notesMasters/notesMaster1.xml"/><Relationship Id="rId8" Type="http://schemas.openxmlformats.org/officeDocument/2006/relationships/slide" Target="slides/slide7.xml"/><Relationship Id="rId3"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6A1F9FD-016A-4124-8D30-0380AF34A37C}" type="datetimeFigureOut">
              <a:rPr lang="it-IT" smtClean="0"/>
              <a:t>23/07/2025</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056405F-A823-461D-BCED-389D230F5E77}" type="slidenum">
              <a:rPr lang="it-IT" smtClean="0"/>
              <a:t>‹N›</a:t>
            </a:fld>
            <a:endParaRPr lang="it-IT"/>
          </a:p>
        </p:txBody>
      </p:sp>
    </p:spTree>
    <p:extLst>
      <p:ext uri="{BB962C8B-B14F-4D97-AF65-F5344CB8AC3E}">
        <p14:creationId xmlns:p14="http://schemas.microsoft.com/office/powerpoint/2010/main" val="8506761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sz="1200" b="0" i="0" kern="1200" dirty="0">
              <a:solidFill>
                <a:schemeClr val="tx1"/>
              </a:solidFill>
              <a:effectLst/>
              <a:latin typeface="+mn-lt"/>
              <a:ea typeface="+mn-ea"/>
              <a:cs typeface="+mn-cs"/>
            </a:endParaRPr>
          </a:p>
          <a:p>
            <a:r>
              <a:rPr lang="it-IT" sz="1200" dirty="0"/>
              <a:t>l(x(N–1),u(N–1)) ad ogni step</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Significa che:</a:t>
            </a:r>
          </a:p>
          <a:p>
            <a:r>
              <a:rPr lang="it-IT" sz="1200" b="0" i="0" kern="1200" dirty="0">
                <a:solidFill>
                  <a:schemeClr val="tx1"/>
                </a:solidFill>
                <a:effectLst/>
                <a:latin typeface="+mn-lt"/>
                <a:ea typeface="+mn-ea"/>
                <a:cs typeface="+mn-cs"/>
              </a:rPr>
              <a:t>La funzione </a:t>
            </a:r>
            <a:r>
              <a:rPr lang="it-IT" sz="1200" b="0" i="0"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(x)</a:t>
            </a:r>
            <a:r>
              <a:rPr lang="it-IT" sz="1200" b="0" i="1" kern="1200" dirty="0" err="1">
                <a:solidFill>
                  <a:schemeClr val="tx1"/>
                </a:solidFill>
                <a:effectLst/>
                <a:latin typeface="+mn-lt"/>
                <a:ea typeface="+mn-ea"/>
                <a:cs typeface="+mn-cs"/>
              </a:rPr>
              <a:t>Vf</a:t>
            </a:r>
            <a:r>
              <a:rPr lang="it-IT" sz="1200" b="0" i="0" kern="1200" dirty="0">
                <a:solidFill>
                  <a:schemeClr val="tx1"/>
                </a:solidFill>
                <a:effectLst/>
                <a:latin typeface="+mn-lt"/>
                <a:ea typeface="+mn-ea"/>
                <a:cs typeface="+mn-cs"/>
              </a:rPr>
              <a:t>​(</a:t>
            </a:r>
            <a:r>
              <a:rPr lang="it-IT" sz="1200" b="0" i="1" kern="1200" dirty="0">
                <a:solidFill>
                  <a:schemeClr val="tx1"/>
                </a:solidFill>
                <a:effectLst/>
                <a:latin typeface="+mn-lt"/>
                <a:ea typeface="+mn-ea"/>
                <a:cs typeface="+mn-cs"/>
              </a:rPr>
              <a:t>x</a:t>
            </a:r>
            <a:r>
              <a:rPr lang="it-IT" sz="1200" b="0" i="0" kern="1200" dirty="0">
                <a:solidFill>
                  <a:schemeClr val="tx1"/>
                </a:solidFill>
                <a:effectLst/>
                <a:latin typeface="+mn-lt"/>
                <a:ea typeface="+mn-ea"/>
                <a:cs typeface="+mn-cs"/>
              </a:rPr>
              <a:t>) è </a:t>
            </a:r>
            <a:r>
              <a:rPr lang="it-IT" sz="1200" b="1" i="0" kern="1200" dirty="0">
                <a:solidFill>
                  <a:schemeClr val="tx1"/>
                </a:solidFill>
                <a:effectLst/>
                <a:latin typeface="+mn-lt"/>
                <a:ea typeface="+mn-ea"/>
                <a:cs typeface="+mn-cs"/>
              </a:rPr>
              <a:t>costruita appositamente</a:t>
            </a:r>
            <a:r>
              <a:rPr lang="it-IT" sz="1200" b="0" i="0" kern="1200" dirty="0">
                <a:solidFill>
                  <a:schemeClr val="tx1"/>
                </a:solidFill>
                <a:effectLst/>
                <a:latin typeface="+mn-lt"/>
                <a:ea typeface="+mn-ea"/>
                <a:cs typeface="+mn-cs"/>
              </a:rPr>
              <a:t> (o scelta) in modo tale che, </a:t>
            </a:r>
            <a:r>
              <a:rPr lang="it-IT" sz="1200" b="1" i="0" kern="1200" dirty="0">
                <a:solidFill>
                  <a:schemeClr val="tx1"/>
                </a:solidFill>
                <a:effectLst/>
                <a:latin typeface="+mn-lt"/>
                <a:ea typeface="+mn-ea"/>
                <a:cs typeface="+mn-cs"/>
              </a:rPr>
              <a:t>quando si applica il controllo ottimo</a:t>
            </a:r>
            <a:r>
              <a:rPr lang="it-IT" sz="1200" b="0" i="0" kern="1200" dirty="0">
                <a:solidFill>
                  <a:schemeClr val="tx1"/>
                </a:solidFill>
                <a:effectLst/>
                <a:latin typeface="+mn-lt"/>
                <a:ea typeface="+mn-ea"/>
                <a:cs typeface="+mn-cs"/>
              </a:rPr>
              <a:t>, essa </a:t>
            </a:r>
            <a:r>
              <a:rPr lang="it-IT" sz="1200" b="1" i="0" kern="1200" dirty="0">
                <a:solidFill>
                  <a:schemeClr val="tx1"/>
                </a:solidFill>
                <a:effectLst/>
                <a:latin typeface="+mn-lt"/>
                <a:ea typeface="+mn-ea"/>
                <a:cs typeface="+mn-cs"/>
              </a:rPr>
              <a:t>diminuisce</a:t>
            </a:r>
            <a:r>
              <a:rPr lang="it-IT" sz="1200" b="0" i="0" kern="1200" dirty="0">
                <a:solidFill>
                  <a:schemeClr val="tx1"/>
                </a:solidFill>
                <a:effectLst/>
                <a:latin typeface="+mn-lt"/>
                <a:ea typeface="+mn-ea"/>
                <a:cs typeface="+mn-cs"/>
              </a:rPr>
              <a:t> di almeno il costo istantaneo dell’ultimo step della predizione.</a:t>
            </a:r>
          </a:p>
          <a:p>
            <a:r>
              <a:rPr lang="it-IT" sz="1200" b="0" i="0" kern="1200" dirty="0">
                <a:solidFill>
                  <a:schemeClr val="tx1"/>
                </a:solidFill>
                <a:effectLst/>
                <a:latin typeface="+mn-lt"/>
                <a:ea typeface="+mn-ea"/>
                <a:cs typeface="+mn-cs"/>
              </a:rPr>
              <a:t>Questo garantisce che il </a:t>
            </a:r>
            <a:r>
              <a:rPr lang="it-IT" sz="1200" b="1" i="0" kern="1200" dirty="0">
                <a:solidFill>
                  <a:schemeClr val="tx1"/>
                </a:solidFill>
                <a:effectLst/>
                <a:latin typeface="+mn-lt"/>
                <a:ea typeface="+mn-ea"/>
                <a:cs typeface="+mn-cs"/>
              </a:rPr>
              <a:t>valore della funzione costo totale</a:t>
            </a:r>
            <a:r>
              <a:rPr lang="it-IT" sz="1200" b="0" i="0" kern="1200" dirty="0">
                <a:solidFill>
                  <a:schemeClr val="tx1"/>
                </a:solidFill>
                <a:effectLst/>
                <a:latin typeface="+mn-lt"/>
                <a:ea typeface="+mn-ea"/>
                <a:cs typeface="+mn-cs"/>
              </a:rPr>
              <a:t> decresca nel tempo, e quindi il sistema </a:t>
            </a:r>
            <a:r>
              <a:rPr lang="it-IT" sz="1200" b="1" i="0" kern="1200" dirty="0">
                <a:solidFill>
                  <a:schemeClr val="tx1"/>
                </a:solidFill>
                <a:effectLst/>
                <a:latin typeface="+mn-lt"/>
                <a:ea typeface="+mn-ea"/>
                <a:cs typeface="+mn-cs"/>
              </a:rPr>
              <a:t>si stabilizzi</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Il termine “</a:t>
            </a:r>
            <a:r>
              <a:rPr lang="it-IT" sz="1200" b="1" i="0" kern="1200" dirty="0">
                <a:solidFill>
                  <a:schemeClr val="tx1"/>
                </a:solidFill>
                <a:effectLst/>
                <a:latin typeface="+mn-lt"/>
                <a:ea typeface="+mn-ea"/>
                <a:cs typeface="+mn-cs"/>
              </a:rPr>
              <a:t>locale</a:t>
            </a:r>
            <a:r>
              <a:rPr lang="it-IT" sz="1200" b="0" i="0" kern="1200" dirty="0">
                <a:solidFill>
                  <a:schemeClr val="tx1"/>
                </a:solidFill>
                <a:effectLst/>
                <a:latin typeface="+mn-lt"/>
                <a:ea typeface="+mn-ea"/>
                <a:cs typeface="+mn-cs"/>
              </a:rPr>
              <a:t>” indica che questa proprietà vale </a:t>
            </a:r>
            <a:r>
              <a:rPr lang="it-IT" sz="1200" b="1" i="0" kern="1200" dirty="0">
                <a:solidFill>
                  <a:schemeClr val="tx1"/>
                </a:solidFill>
                <a:effectLst/>
                <a:latin typeface="+mn-lt"/>
                <a:ea typeface="+mn-ea"/>
                <a:cs typeface="+mn-cs"/>
              </a:rPr>
              <a:t>in un intorno dell’equilibrio</a:t>
            </a:r>
            <a:r>
              <a:rPr lang="it-IT" sz="1200" b="0" i="0" kern="1200" dirty="0">
                <a:solidFill>
                  <a:schemeClr val="tx1"/>
                </a:solidFill>
                <a:effectLst/>
                <a:latin typeface="+mn-lt"/>
                <a:ea typeface="+mn-ea"/>
                <a:cs typeface="+mn-cs"/>
              </a:rPr>
              <a:t>, non necessariamente globalmente.</a:t>
            </a:r>
          </a:p>
          <a:p>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Il </a:t>
            </a:r>
            <a:r>
              <a:rPr lang="it-IT" sz="1200" b="1" i="0" kern="1200" dirty="0">
                <a:solidFill>
                  <a:schemeClr val="tx1"/>
                </a:solidFill>
                <a:effectLst/>
                <a:latin typeface="+mn-lt"/>
                <a:ea typeface="+mn-ea"/>
                <a:cs typeface="+mn-cs"/>
              </a:rPr>
              <a:t>Control </a:t>
            </a:r>
            <a:r>
              <a:rPr lang="it-IT" sz="1200" b="1" i="0" kern="1200" dirty="0" err="1">
                <a:solidFill>
                  <a:schemeClr val="tx1"/>
                </a:solidFill>
                <a:effectLst/>
                <a:latin typeface="+mn-lt"/>
                <a:ea typeface="+mn-ea"/>
                <a:cs typeface="+mn-cs"/>
              </a:rPr>
              <a:t>Invariant</a:t>
            </a:r>
            <a:r>
              <a:rPr lang="it-IT" sz="1200" b="1" i="0" kern="1200" dirty="0">
                <a:solidFill>
                  <a:schemeClr val="tx1"/>
                </a:solidFill>
                <a:effectLst/>
                <a:latin typeface="+mn-lt"/>
                <a:ea typeface="+mn-ea"/>
                <a:cs typeface="+mn-cs"/>
              </a:rPr>
              <a:t> Set</a:t>
            </a:r>
            <a:r>
              <a:rPr lang="it-IT" sz="1200" b="0" i="0" kern="1200" dirty="0">
                <a:solidFill>
                  <a:schemeClr val="tx1"/>
                </a:solidFill>
                <a:effectLst/>
                <a:latin typeface="+mn-lt"/>
                <a:ea typeface="+mn-ea"/>
                <a:cs typeface="+mn-cs"/>
              </a:rPr>
              <a:t> (CIS) è un insieme di stati del sistema da cui è </a:t>
            </a:r>
            <a:r>
              <a:rPr lang="it-IT" sz="1200" b="1" i="0" kern="1200" dirty="0">
                <a:solidFill>
                  <a:schemeClr val="tx1"/>
                </a:solidFill>
                <a:effectLst/>
                <a:latin typeface="+mn-lt"/>
                <a:ea typeface="+mn-ea"/>
                <a:cs typeface="+mn-cs"/>
              </a:rPr>
              <a:t>sempre possibile rimanere all’interno dei vincoli</a:t>
            </a:r>
            <a:r>
              <a:rPr lang="it-IT" sz="1200" b="0" i="0" kern="1200" dirty="0">
                <a:solidFill>
                  <a:schemeClr val="tx1"/>
                </a:solidFill>
                <a:effectLst/>
                <a:latin typeface="+mn-lt"/>
                <a:ea typeface="+mn-ea"/>
                <a:cs typeface="+mn-cs"/>
              </a:rPr>
              <a:t>, applicando una legge di controllo ammissibile (es. LQR), </a:t>
            </a:r>
            <a:r>
              <a:rPr lang="it-IT" sz="1200" b="1" i="0" kern="1200" dirty="0">
                <a:solidFill>
                  <a:schemeClr val="tx1"/>
                </a:solidFill>
                <a:effectLst/>
                <a:latin typeface="+mn-lt"/>
                <a:ea typeface="+mn-ea"/>
                <a:cs typeface="+mn-cs"/>
              </a:rPr>
              <a:t>per sempre</a:t>
            </a:r>
            <a:r>
              <a:rPr lang="it-IT" sz="1200" b="0" i="0" kern="1200" dirty="0">
                <a:solidFill>
                  <a:schemeClr val="tx1"/>
                </a:solidFill>
                <a:effectLst/>
                <a:latin typeface="+mn-lt"/>
                <a:ea typeface="+mn-ea"/>
                <a:cs typeface="+mn-cs"/>
              </a:rPr>
              <a:t>.</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12</a:t>
            </a:fld>
            <a:endParaRPr lang="it-IT"/>
          </a:p>
        </p:txBody>
      </p:sp>
    </p:spTree>
    <p:extLst>
      <p:ext uri="{BB962C8B-B14F-4D97-AF65-F5344CB8AC3E}">
        <p14:creationId xmlns:p14="http://schemas.microsoft.com/office/powerpoint/2010/main" val="247849109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30</a:t>
            </a:fld>
            <a:endParaRPr lang="it-IT"/>
          </a:p>
        </p:txBody>
      </p:sp>
    </p:spTree>
    <p:extLst>
      <p:ext uri="{BB962C8B-B14F-4D97-AF65-F5344CB8AC3E}">
        <p14:creationId xmlns:p14="http://schemas.microsoft.com/office/powerpoint/2010/main" val="132624348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31</a:t>
            </a:fld>
            <a:endParaRPr lang="it-IT"/>
          </a:p>
        </p:txBody>
      </p:sp>
    </p:spTree>
    <p:extLst>
      <p:ext uri="{BB962C8B-B14F-4D97-AF65-F5344CB8AC3E}">
        <p14:creationId xmlns:p14="http://schemas.microsoft.com/office/powerpoint/2010/main" val="371859628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32</a:t>
            </a:fld>
            <a:endParaRPr lang="it-IT"/>
          </a:p>
        </p:txBody>
      </p:sp>
    </p:spTree>
    <p:extLst>
      <p:ext uri="{BB962C8B-B14F-4D97-AF65-F5344CB8AC3E}">
        <p14:creationId xmlns:p14="http://schemas.microsoft.com/office/powerpoint/2010/main" val="6495309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del codice: determinare l’insieme di stati in cui il  sistema può rimanere indefinitamente all’interno dei vincoli, usando un controllore LQR.</a:t>
            </a:r>
          </a:p>
          <a:p>
            <a:r>
              <a:rPr lang="it-IT" sz="1200" b="0" i="0" kern="1200" dirty="0">
                <a:solidFill>
                  <a:schemeClr val="tx1"/>
                </a:solidFill>
                <a:effectLst/>
                <a:latin typeface="+mn-lt"/>
                <a:ea typeface="+mn-ea"/>
                <a:cs typeface="+mn-cs"/>
              </a:rPr>
              <a:t>Fx * x ≤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 vincoli sullo stato ( FX-&gt; matrice che definisce i vincoli sugli stati 	</a:t>
            </a:r>
            <a:r>
              <a:rPr lang="it-IT" sz="1200" b="0" i="0" kern="1200" dirty="0" err="1">
                <a:solidFill>
                  <a:schemeClr val="tx1"/>
                </a:solidFill>
                <a:effectLst/>
                <a:latin typeface="+mn-lt"/>
                <a:ea typeface="+mn-ea"/>
                <a:cs typeface="+mn-cs"/>
              </a:rPr>
              <a:t>fx</a:t>
            </a:r>
            <a:r>
              <a:rPr lang="it-IT" sz="1200" b="0" i="0" kern="1200" dirty="0">
                <a:solidFill>
                  <a:schemeClr val="tx1"/>
                </a:solidFill>
                <a:effectLst/>
                <a:latin typeface="+mn-lt"/>
                <a:ea typeface="+mn-ea"/>
                <a:cs typeface="+mn-cs"/>
              </a:rPr>
              <a:t>-&gt; vettore termini noti)</a:t>
            </a:r>
          </a:p>
          <a:p>
            <a:r>
              <a:rPr lang="it-IT" sz="1200" b="0" i="0" kern="1200" dirty="0">
                <a:solidFill>
                  <a:schemeClr val="tx1"/>
                </a:solidFill>
                <a:effectLst/>
                <a:latin typeface="+mn-lt"/>
                <a:ea typeface="+mn-ea"/>
                <a:cs typeface="+mn-cs"/>
              </a:rPr>
              <a:t>Fu * u ≤ fu: vincoli sull'ingresso</a:t>
            </a:r>
          </a:p>
          <a:p>
            <a:endParaRPr lang="it-IT" dirty="0"/>
          </a:p>
          <a:p>
            <a:r>
              <a:rPr lang="it-IT" dirty="0"/>
              <a:t>Il ciclo termina quando il cis non cambia più ovvero è invariante sotto la dinamica chiusa e rispetta i vincoli</a:t>
            </a: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13</a:t>
            </a:fld>
            <a:endParaRPr lang="it-IT"/>
          </a:p>
        </p:txBody>
      </p:sp>
    </p:spTree>
    <p:extLst>
      <p:ext uri="{BB962C8B-B14F-4D97-AF65-F5344CB8AC3E}">
        <p14:creationId xmlns:p14="http://schemas.microsoft.com/office/powerpoint/2010/main" val="3192655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kern="1200" dirty="0">
                <a:solidFill>
                  <a:schemeClr val="tx1"/>
                </a:solidFill>
                <a:effectLst/>
                <a:latin typeface="+mn-lt"/>
                <a:ea typeface="+mn-ea"/>
                <a:cs typeface="+mn-cs"/>
              </a:rPr>
              <a:t>Abbiamo rappresentato graficamente il Control </a:t>
            </a:r>
            <a:r>
              <a:rPr lang="it-IT" sz="1200" kern="1200" dirty="0" err="1">
                <a:solidFill>
                  <a:schemeClr val="tx1"/>
                </a:solidFill>
                <a:effectLst/>
                <a:latin typeface="+mn-lt"/>
                <a:ea typeface="+mn-ea"/>
                <a:cs typeface="+mn-cs"/>
              </a:rPr>
              <a:t>Invariant</a:t>
            </a:r>
            <a:r>
              <a:rPr lang="it-IT" sz="1200" kern="1200" dirty="0">
                <a:solidFill>
                  <a:schemeClr val="tx1"/>
                </a:solidFill>
                <a:effectLst/>
                <a:latin typeface="+mn-lt"/>
                <a:ea typeface="+mn-ea"/>
                <a:cs typeface="+mn-cs"/>
              </a:rPr>
              <a:t> Set (CIS) utilizzando l’oggetto </a:t>
            </a:r>
            <a:r>
              <a:rPr lang="it-IT" sz="1200" kern="1200" dirty="0" err="1">
                <a:solidFill>
                  <a:schemeClr val="tx1"/>
                </a:solidFill>
                <a:effectLst/>
                <a:latin typeface="+mn-lt"/>
                <a:ea typeface="+mn-ea"/>
                <a:cs typeface="+mn-cs"/>
              </a:rPr>
              <a:t>Polyhedron</a:t>
            </a:r>
            <a:r>
              <a:rPr lang="it-IT" sz="1200" kern="1200" dirty="0">
                <a:solidFill>
                  <a:schemeClr val="tx1"/>
                </a:solidFill>
                <a:effectLst/>
                <a:latin typeface="+mn-lt"/>
                <a:ea typeface="+mn-ea"/>
                <a:cs typeface="+mn-cs"/>
              </a:rPr>
              <a:t>. Poiché il CIS risultava definito in uno spazio a 4 dimensioni (corrispondenti ai livelli dei quattro serbatoi), abbiamo suddiviso la visualizzazione in due proiezioni bidimensionali: una relativa ai livelli dei serbatoi 1 e 3, e l’altra ai livelli dei serbatoi 2 e 4, ovvero combinazioni rappresentative dei serbatoi alti e bassi. </a:t>
            </a:r>
          </a:p>
          <a:p>
            <a:endParaRPr lang="it-IT" sz="1200" kern="1200" dirty="0">
              <a:solidFill>
                <a:schemeClr val="tx1"/>
              </a:solidFill>
              <a:effectLst/>
              <a:latin typeface="+mn-lt"/>
              <a:ea typeface="+mn-ea"/>
              <a:cs typeface="+mn-cs"/>
            </a:endParaRPr>
          </a:p>
          <a:p>
            <a:r>
              <a:rPr lang="it-IT" sz="1200" b="0" i="1" u="none" kern="1200" dirty="0">
                <a:solidFill>
                  <a:schemeClr val="tx1"/>
                </a:solidFill>
                <a:effectLst>
                  <a:outerShdw blurRad="38100" dist="38100" dir="2700000" algn="tl">
                    <a:srgbClr val="000000">
                      <a:alpha val="43137"/>
                    </a:srgbClr>
                  </a:outerShdw>
                </a:effectLst>
                <a:latin typeface="+mn-lt"/>
                <a:ea typeface="+mn-ea"/>
                <a:cs typeface="+mn-cs"/>
              </a:rPr>
              <a:t>Dall’analisi delle proiezioni del CIS si osserva che i serbatoi 1 e 3 (alto e basso) presentano una regione ammissibile più ampia rispetto ai serbatoi 2 e 4, suggerendo una maggiore flessibilità del sistema in quella combinazione. Questo può essere dovuto a una migliore controllabilità o a vincoli meno stringenti su quei livelli.</a:t>
            </a:r>
            <a:endParaRPr lang="it-IT" u="none" dirty="0">
              <a:effectLst>
                <a:outerShdw blurRad="38100" dist="38100" dir="2700000" algn="tl">
                  <a:srgbClr val="000000">
                    <a:alpha val="43137"/>
                  </a:srgbClr>
                </a:outerShdw>
              </a:effectLst>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14</a:t>
            </a:fld>
            <a:endParaRPr lang="it-IT"/>
          </a:p>
        </p:txBody>
      </p:sp>
    </p:spTree>
    <p:extLst>
      <p:ext uri="{BB962C8B-B14F-4D97-AF65-F5344CB8AC3E}">
        <p14:creationId xmlns:p14="http://schemas.microsoft.com/office/powerpoint/2010/main" val="5986436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Determinare l’insieme degli stati da cui è possibile raggiungere un </a:t>
            </a:r>
            <a:r>
              <a:rPr lang="it-IT" sz="1200" b="1" i="0" kern="1200" dirty="0">
                <a:solidFill>
                  <a:schemeClr val="tx1"/>
                </a:solidFill>
                <a:effectLst/>
                <a:latin typeface="+mn-lt"/>
                <a:ea typeface="+mn-ea"/>
                <a:cs typeface="+mn-cs"/>
              </a:rPr>
              <a:t>set target</a:t>
            </a:r>
            <a:r>
              <a:rPr lang="it-IT" sz="1200" b="0" i="0" kern="1200" dirty="0">
                <a:solidFill>
                  <a:schemeClr val="tx1"/>
                </a:solidFill>
                <a:effectLst/>
                <a:latin typeface="+mn-lt"/>
                <a:ea typeface="+mn-ea"/>
                <a:cs typeface="+mn-cs"/>
              </a:rPr>
              <a:t> in </a:t>
            </a:r>
            <a:r>
              <a:rPr lang="it-IT" sz="1200" b="1" i="0" kern="1200" dirty="0">
                <a:solidFill>
                  <a:schemeClr val="tx1"/>
                </a:solidFill>
                <a:effectLst/>
                <a:latin typeface="+mn-lt"/>
                <a:ea typeface="+mn-ea"/>
                <a:cs typeface="+mn-cs"/>
              </a:rPr>
              <a:t>N passi</a:t>
            </a:r>
            <a:r>
              <a:rPr lang="it-IT" sz="1200" b="0" i="0" kern="1200" dirty="0">
                <a:solidFill>
                  <a:schemeClr val="tx1"/>
                </a:solidFill>
                <a:effectLst/>
                <a:latin typeface="+mn-lt"/>
                <a:ea typeface="+mn-ea"/>
                <a:cs typeface="+mn-cs"/>
              </a:rPr>
              <a:t>, rispettando i vincoli su stato e ingresso.</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Restituisce l’insieme degli stati da cui si può raggiungere il target in </a:t>
            </a:r>
            <a:r>
              <a:rPr lang="it-IT" dirty="0"/>
              <a:t>N</a:t>
            </a:r>
            <a:r>
              <a:rPr lang="it-IT" sz="1200" b="0" i="0" kern="1200" dirty="0">
                <a:solidFill>
                  <a:schemeClr val="tx1"/>
                </a:solidFill>
                <a:effectLst/>
                <a:latin typeface="+mn-lt"/>
                <a:ea typeface="+mn-ea"/>
                <a:cs typeface="+mn-cs"/>
              </a:rPr>
              <a:t> passi, rispettando tutti i vincoli.</a:t>
            </a:r>
          </a:p>
          <a:p>
            <a:r>
              <a:rPr lang="pt-BR" dirty="0"/>
              <a:t>H_nsteps = H_ii_steps;</a:t>
            </a:r>
          </a:p>
          <a:p>
            <a:r>
              <a:rPr lang="pt-BR" dirty="0"/>
              <a:t>h_nsteps = h_ii_steps;</a:t>
            </a:r>
            <a:endParaRPr lang="it-IT" sz="1200" b="0" i="0" kern="1200" dirty="0">
              <a:solidFill>
                <a:schemeClr val="tx1"/>
              </a:solidFill>
              <a:effectLst/>
              <a:latin typeface="+mn-lt"/>
              <a:ea typeface="+mn-ea"/>
              <a:cs typeface="+mn-cs"/>
            </a:endParaRPr>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15</a:t>
            </a:fld>
            <a:endParaRPr lang="it-IT"/>
          </a:p>
        </p:txBody>
      </p:sp>
    </p:spTree>
    <p:extLst>
      <p:ext uri="{BB962C8B-B14F-4D97-AF65-F5344CB8AC3E}">
        <p14:creationId xmlns:p14="http://schemas.microsoft.com/office/powerpoint/2010/main" val="222614093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dirty="0"/>
              <a:t>Obiettivo: </a:t>
            </a:r>
            <a:r>
              <a:rPr lang="it-IT" sz="1200" b="0" i="0" kern="1200" dirty="0">
                <a:solidFill>
                  <a:schemeClr val="tx1"/>
                </a:solidFill>
                <a:effectLst/>
                <a:latin typeface="+mn-lt"/>
                <a:ea typeface="+mn-ea"/>
                <a:cs typeface="+mn-cs"/>
              </a:rPr>
              <a:t>Costruire una struttura </a:t>
            </a:r>
            <a:r>
              <a:rPr lang="it-IT" dirty="0" err="1"/>
              <a:t>mpc</a:t>
            </a:r>
            <a:r>
              <a:rPr lang="it-IT" sz="1200" b="0" i="0" kern="1200" dirty="0">
                <a:solidFill>
                  <a:schemeClr val="tx1"/>
                </a:solidFill>
                <a:effectLst/>
                <a:latin typeface="+mn-lt"/>
                <a:ea typeface="+mn-ea"/>
                <a:cs typeface="+mn-cs"/>
              </a:rPr>
              <a:t> che contiene tutte le matrici necessarie per risolvere un problema di </a:t>
            </a:r>
            <a:r>
              <a:rPr lang="it-IT" sz="1200" b="1" i="0" kern="1200" dirty="0">
                <a:solidFill>
                  <a:schemeClr val="tx1"/>
                </a:solidFill>
                <a:effectLst/>
                <a:latin typeface="+mn-lt"/>
                <a:ea typeface="+mn-ea"/>
                <a:cs typeface="+mn-cs"/>
              </a:rPr>
              <a:t>controllo predittivo vincolato</a:t>
            </a:r>
            <a:r>
              <a:rPr lang="it-IT" sz="1200" b="0" i="0" kern="1200" dirty="0">
                <a:solidFill>
                  <a:schemeClr val="tx1"/>
                </a:solidFill>
                <a:effectLst/>
                <a:latin typeface="+mn-lt"/>
                <a:ea typeface="+mn-ea"/>
                <a:cs typeface="+mn-cs"/>
              </a:rPr>
              <a:t> (Model </a:t>
            </a:r>
            <a:r>
              <a:rPr lang="it-IT" sz="1200" b="0" i="0" kern="1200" dirty="0" err="1">
                <a:solidFill>
                  <a:schemeClr val="tx1"/>
                </a:solidFill>
                <a:effectLst/>
                <a:latin typeface="+mn-lt"/>
                <a:ea typeface="+mn-ea"/>
                <a:cs typeface="+mn-cs"/>
              </a:rPr>
              <a:t>Predictive</a:t>
            </a:r>
            <a:r>
              <a:rPr lang="it-IT" sz="1200" b="0" i="0" kern="1200" dirty="0">
                <a:solidFill>
                  <a:schemeClr val="tx1"/>
                </a:solidFill>
                <a:effectLst/>
                <a:latin typeface="+mn-lt"/>
                <a:ea typeface="+mn-ea"/>
                <a:cs typeface="+mn-cs"/>
              </a:rPr>
              <a:t> Control) su un orizzonte di predizione </a:t>
            </a:r>
            <a:r>
              <a:rPr lang="it-IT" dirty="0"/>
              <a:t>Np</a:t>
            </a:r>
            <a:r>
              <a:rPr lang="it-IT" sz="1200" b="0" i="0" kern="1200" dirty="0">
                <a:solidFill>
                  <a:schemeClr val="tx1"/>
                </a:solidFill>
                <a:effectLst/>
                <a:latin typeface="+mn-lt"/>
                <a:ea typeface="+mn-ea"/>
                <a:cs typeface="+mn-cs"/>
              </a:rPr>
              <a:t>.</a:t>
            </a:r>
          </a:p>
          <a:p>
            <a:endParaRPr lang="it-IT"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a:solidFill>
                  <a:schemeClr val="tx1"/>
                </a:solidFill>
                <a:effectLst/>
                <a:latin typeface="+mn-lt"/>
                <a:ea typeface="+mn-ea"/>
                <a:cs typeface="+mn-cs"/>
              </a:rPr>
              <a:t>CIS_H, </a:t>
            </a:r>
            <a:r>
              <a:rPr lang="it-IT" sz="1200" b="0" i="0" kern="1200" dirty="0" err="1">
                <a:solidFill>
                  <a:schemeClr val="tx1"/>
                </a:solidFill>
                <a:effectLst/>
                <a:latin typeface="+mn-lt"/>
                <a:ea typeface="+mn-ea"/>
                <a:cs typeface="+mn-cs"/>
              </a:rPr>
              <a:t>CIS_h</a:t>
            </a:r>
            <a:r>
              <a:rPr lang="it-IT" sz="1200" b="0" i="0" kern="1200" dirty="0">
                <a:solidFill>
                  <a:schemeClr val="tx1"/>
                </a:solidFill>
                <a:effectLst/>
                <a:latin typeface="+mn-lt"/>
                <a:ea typeface="+mn-ea"/>
                <a:cs typeface="+mn-cs"/>
              </a:rPr>
              <a:t>: vincoli terminali (CIS = Control </a:t>
            </a:r>
            <a:r>
              <a:rPr lang="it-IT" sz="1200" b="0" i="0" kern="1200" dirty="0" err="1">
                <a:solidFill>
                  <a:schemeClr val="tx1"/>
                </a:solidFill>
                <a:effectLst/>
                <a:latin typeface="+mn-lt"/>
                <a:ea typeface="+mn-ea"/>
                <a:cs typeface="+mn-cs"/>
              </a:rPr>
              <a:t>Invariant</a:t>
            </a:r>
            <a:r>
              <a:rPr lang="it-IT" sz="1200" b="0" i="0" kern="1200" dirty="0">
                <a:solidFill>
                  <a:schemeClr val="tx1"/>
                </a:solidFill>
                <a:effectLst/>
                <a:latin typeface="+mn-lt"/>
                <a:ea typeface="+mn-ea"/>
                <a:cs typeface="+mn-cs"/>
              </a:rPr>
              <a:t> Set)</a:t>
            </a:r>
          </a:p>
          <a:p>
            <a:endParaRPr lang="it-IT" dirty="0"/>
          </a:p>
          <a:p>
            <a:r>
              <a:rPr lang="it-IT" sz="1200" b="0" i="0" kern="1200" dirty="0" err="1">
                <a:solidFill>
                  <a:schemeClr val="tx1"/>
                </a:solidFill>
                <a:effectLst/>
                <a:latin typeface="+mn-lt"/>
                <a:ea typeface="+mn-ea"/>
                <a:cs typeface="+mn-cs"/>
              </a:rPr>
              <a:t>A_cal</a:t>
            </a:r>
            <a:r>
              <a:rPr lang="it-IT" sz="1200" b="0" i="0" kern="1200" dirty="0">
                <a:solidFill>
                  <a:schemeClr val="tx1"/>
                </a:solidFill>
                <a:effectLst/>
                <a:latin typeface="+mn-lt"/>
                <a:ea typeface="+mn-ea"/>
                <a:cs typeface="+mn-cs"/>
              </a:rPr>
              <a:t>: predizione degli stati futuri in funzione dello stato iniziale</a:t>
            </a:r>
          </a:p>
          <a:p>
            <a:r>
              <a:rPr lang="it-IT" sz="1200" b="0" i="0" kern="1200" dirty="0" err="1">
                <a:solidFill>
                  <a:schemeClr val="tx1"/>
                </a:solidFill>
                <a:effectLst/>
                <a:latin typeface="+mn-lt"/>
                <a:ea typeface="+mn-ea"/>
                <a:cs typeface="+mn-cs"/>
              </a:rPr>
              <a:t>B_cal</a:t>
            </a:r>
            <a:r>
              <a:rPr lang="it-IT" sz="1200" b="0" i="0" kern="1200" dirty="0">
                <a:solidFill>
                  <a:schemeClr val="tx1"/>
                </a:solidFill>
                <a:effectLst/>
                <a:latin typeface="+mn-lt"/>
                <a:ea typeface="+mn-ea"/>
                <a:cs typeface="+mn-cs"/>
              </a:rPr>
              <a:t>: predizione degli stati futuri in funzione degli ingressi futuri</a:t>
            </a:r>
          </a:p>
          <a:p>
            <a:r>
              <a:rPr lang="it-IT" sz="1200" b="0" i="0" kern="1200" dirty="0" err="1">
                <a:solidFill>
                  <a:schemeClr val="tx1"/>
                </a:solidFill>
                <a:effectLst/>
                <a:latin typeface="+mn-lt"/>
                <a:ea typeface="+mn-ea"/>
                <a:cs typeface="+mn-cs"/>
              </a:rPr>
              <a:t>Q_cal</a:t>
            </a:r>
            <a:r>
              <a:rPr lang="it-IT" sz="1200" b="0" i="0" kern="1200" dirty="0">
                <a:solidFill>
                  <a:schemeClr val="tx1"/>
                </a:solidFill>
                <a:effectLst/>
                <a:latin typeface="+mn-lt"/>
                <a:ea typeface="+mn-ea"/>
                <a:cs typeface="+mn-cs"/>
              </a:rPr>
              <a:t>, </a:t>
            </a:r>
            <a:r>
              <a:rPr lang="it-IT" sz="1200" b="0" i="0" kern="1200" dirty="0" err="1">
                <a:solidFill>
                  <a:schemeClr val="tx1"/>
                </a:solidFill>
                <a:effectLst/>
                <a:latin typeface="+mn-lt"/>
                <a:ea typeface="+mn-ea"/>
                <a:cs typeface="+mn-cs"/>
              </a:rPr>
              <a:t>R_cal</a:t>
            </a:r>
            <a:r>
              <a:rPr lang="it-IT" sz="1200" b="0" i="0" kern="1200" dirty="0">
                <a:solidFill>
                  <a:schemeClr val="tx1"/>
                </a:solidFill>
                <a:effectLst/>
                <a:latin typeface="+mn-lt"/>
                <a:ea typeface="+mn-ea"/>
                <a:cs typeface="+mn-cs"/>
              </a:rPr>
              <a:t>: matrici di costo estese su tutto l’orizzonte</a:t>
            </a:r>
          </a:p>
          <a:p>
            <a:endParaRPr lang="it-IT" dirty="0"/>
          </a:p>
          <a:p>
            <a:r>
              <a:rPr lang="it-IT" sz="1200" b="0" i="0" kern="1200" dirty="0">
                <a:solidFill>
                  <a:schemeClr val="tx1"/>
                </a:solidFill>
                <a:effectLst/>
                <a:latin typeface="+mn-lt"/>
                <a:ea typeface="+mn-ea"/>
                <a:cs typeface="+mn-cs"/>
              </a:rPr>
              <a:t>F: matrice hessiana della funzione costo (quadratica) -&gt; serve per risolvere il problema di ottimizzazione dell’MPC -&gt; usata da </a:t>
            </a:r>
            <a:r>
              <a:rPr lang="it-IT" sz="1200" b="0" i="0" kern="1200" dirty="0" err="1">
                <a:solidFill>
                  <a:schemeClr val="tx1"/>
                </a:solidFill>
                <a:effectLst/>
                <a:latin typeface="+mn-lt"/>
                <a:ea typeface="+mn-ea"/>
                <a:cs typeface="+mn-cs"/>
              </a:rPr>
              <a:t>quadProg</a:t>
            </a:r>
            <a:endParaRPr lang="it-IT" sz="1200" b="0" i="0" kern="1200" dirty="0">
              <a:solidFill>
                <a:schemeClr val="tx1"/>
              </a:solidFill>
              <a:effectLst/>
              <a:latin typeface="+mn-lt"/>
              <a:ea typeface="+mn-ea"/>
              <a:cs typeface="+mn-cs"/>
            </a:endParaRPr>
          </a:p>
          <a:p>
            <a:r>
              <a:rPr lang="it-IT" sz="1200" b="0" i="0" kern="1200" dirty="0">
                <a:solidFill>
                  <a:schemeClr val="tx1"/>
                </a:solidFill>
                <a:effectLst/>
                <a:latin typeface="+mn-lt"/>
                <a:ea typeface="+mn-ea"/>
                <a:cs typeface="+mn-cs"/>
              </a:rPr>
              <a:t>f: parte lineare della funzione costo</a:t>
            </a:r>
          </a:p>
          <a:p>
            <a:endParaRPr lang="it-IT" dirty="0"/>
          </a:p>
          <a:p>
            <a:pPr marL="0" marR="0" lvl="0" indent="0" algn="l" defTabSz="914400" rtl="0" eaLnBrk="1" fontAlgn="auto" latinLnBrk="0" hangingPunct="1">
              <a:lnSpc>
                <a:spcPct val="100000"/>
              </a:lnSpc>
              <a:spcBef>
                <a:spcPts val="0"/>
              </a:spcBef>
              <a:spcAft>
                <a:spcPts val="0"/>
              </a:spcAft>
              <a:buClrTx/>
              <a:buSzTx/>
              <a:buFontTx/>
              <a:buNone/>
              <a:tabLst/>
              <a:defRPr/>
            </a:pPr>
            <a:r>
              <a:rPr lang="it-IT" sz="1200" b="0" i="0" kern="1200" dirty="0" err="1">
                <a:solidFill>
                  <a:schemeClr val="tx1"/>
                </a:solidFill>
                <a:effectLst/>
                <a:latin typeface="+mn-lt"/>
                <a:ea typeface="+mn-ea"/>
                <a:cs typeface="+mn-cs"/>
              </a:rPr>
              <a:t>A_ineq</a:t>
            </a:r>
            <a:r>
              <a:rPr lang="it-IT" sz="1200" b="0" i="0" kern="1200" dirty="0">
                <a:solidFill>
                  <a:schemeClr val="tx1"/>
                </a:solidFill>
                <a:effectLst/>
                <a:latin typeface="+mn-lt"/>
                <a:ea typeface="+mn-ea"/>
                <a:cs typeface="+mn-cs"/>
              </a:rPr>
              <a:t> * u ≤ </a:t>
            </a:r>
            <a:r>
              <a:rPr lang="it-IT" sz="1200" b="0" i="0" kern="1200" dirty="0" err="1">
                <a:solidFill>
                  <a:schemeClr val="tx1"/>
                </a:solidFill>
                <a:effectLst/>
                <a:latin typeface="+mn-lt"/>
                <a:ea typeface="+mn-ea"/>
                <a:cs typeface="+mn-cs"/>
              </a:rPr>
              <a:t>b_ineq</a:t>
            </a:r>
            <a:r>
              <a:rPr lang="it-IT" sz="1200" b="0" i="0" kern="1200" dirty="0">
                <a:solidFill>
                  <a:schemeClr val="tx1"/>
                </a:solidFill>
                <a:effectLst/>
                <a:latin typeface="+mn-lt"/>
                <a:ea typeface="+mn-ea"/>
                <a:cs typeface="+mn-cs"/>
              </a:rPr>
              <a:t> rappresenta tutti i vincoli sul controllo predittivo.</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17</a:t>
            </a:fld>
            <a:endParaRPr lang="it-IT"/>
          </a:p>
        </p:txBody>
      </p:sp>
    </p:spTree>
    <p:extLst>
      <p:ext uri="{BB962C8B-B14F-4D97-AF65-F5344CB8AC3E}">
        <p14:creationId xmlns:p14="http://schemas.microsoft.com/office/powerpoint/2010/main" val="180696610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r>
              <a:rPr lang="it-IT" sz="1200" b="0" i="0" kern="1200" dirty="0">
                <a:solidFill>
                  <a:schemeClr val="tx1"/>
                </a:solidFill>
                <a:effectLst/>
                <a:latin typeface="+mn-lt"/>
                <a:ea typeface="+mn-ea"/>
                <a:cs typeface="+mn-cs"/>
              </a:rPr>
              <a:t>Se una delle due proiezioni è </a:t>
            </a:r>
            <a:r>
              <a:rPr lang="it-IT" sz="1200" b="1" i="0" kern="1200" dirty="0">
                <a:solidFill>
                  <a:schemeClr val="tx1"/>
                </a:solidFill>
                <a:effectLst/>
                <a:latin typeface="+mn-lt"/>
                <a:ea typeface="+mn-ea"/>
                <a:cs typeface="+mn-cs"/>
              </a:rPr>
              <a:t>più ampia</a:t>
            </a:r>
            <a:r>
              <a:rPr lang="it-IT" sz="1200" b="0" i="0" kern="1200" dirty="0">
                <a:solidFill>
                  <a:schemeClr val="tx1"/>
                </a:solidFill>
                <a:effectLst/>
                <a:latin typeface="+mn-lt"/>
                <a:ea typeface="+mn-ea"/>
                <a:cs typeface="+mn-cs"/>
              </a:rPr>
              <a:t>, significa che in quella combinazione di serbatoi il sistema ha </a:t>
            </a:r>
            <a:r>
              <a:rPr lang="it-IT" sz="1200" b="1" i="0" kern="1200" dirty="0">
                <a:solidFill>
                  <a:schemeClr val="tx1"/>
                </a:solidFill>
                <a:effectLst/>
                <a:latin typeface="+mn-lt"/>
                <a:ea typeface="+mn-ea"/>
                <a:cs typeface="+mn-cs"/>
              </a:rPr>
              <a:t>maggiore libertà di manovra</a:t>
            </a:r>
            <a:r>
              <a:rPr lang="it-IT" sz="1200" b="0" i="0" kern="1200" dirty="0">
                <a:solidFill>
                  <a:schemeClr val="tx1"/>
                </a:solidFill>
                <a:effectLst/>
                <a:latin typeface="+mn-lt"/>
                <a:ea typeface="+mn-ea"/>
                <a:cs typeface="+mn-cs"/>
              </a:rPr>
              <a:t>.</a:t>
            </a:r>
          </a:p>
          <a:p>
            <a:r>
              <a:rPr lang="it-IT" sz="1200" b="0" i="0" kern="1200" dirty="0">
                <a:solidFill>
                  <a:schemeClr val="tx1"/>
                </a:solidFill>
                <a:effectLst/>
                <a:latin typeface="+mn-lt"/>
                <a:ea typeface="+mn-ea"/>
                <a:cs typeface="+mn-cs"/>
              </a:rPr>
              <a:t>Se una è </a:t>
            </a:r>
            <a:r>
              <a:rPr lang="it-IT" sz="1200" b="1" i="0" kern="1200" dirty="0">
                <a:solidFill>
                  <a:schemeClr val="tx1"/>
                </a:solidFill>
                <a:effectLst/>
                <a:latin typeface="+mn-lt"/>
                <a:ea typeface="+mn-ea"/>
                <a:cs typeface="+mn-cs"/>
              </a:rPr>
              <a:t>più ristretta</a:t>
            </a:r>
            <a:r>
              <a:rPr lang="it-IT" sz="1200" b="0" i="0" kern="1200" dirty="0">
                <a:solidFill>
                  <a:schemeClr val="tx1"/>
                </a:solidFill>
                <a:effectLst/>
                <a:latin typeface="+mn-lt"/>
                <a:ea typeface="+mn-ea"/>
                <a:cs typeface="+mn-cs"/>
              </a:rPr>
              <a:t>, potrebbe essere utile analizzare se i vincoli su ingresso o stato sono più limitanti per quei serbatoi.</a:t>
            </a:r>
          </a:p>
          <a:p>
            <a:endParaRPr lang="it-IT" dirty="0"/>
          </a:p>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22</a:t>
            </a:fld>
            <a:endParaRPr lang="it-IT"/>
          </a:p>
        </p:txBody>
      </p:sp>
    </p:spTree>
    <p:extLst>
      <p:ext uri="{BB962C8B-B14F-4D97-AF65-F5344CB8AC3E}">
        <p14:creationId xmlns:p14="http://schemas.microsoft.com/office/powerpoint/2010/main" val="98752725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27</a:t>
            </a:fld>
            <a:endParaRPr lang="it-IT"/>
          </a:p>
        </p:txBody>
      </p:sp>
    </p:spTree>
    <p:extLst>
      <p:ext uri="{BB962C8B-B14F-4D97-AF65-F5344CB8AC3E}">
        <p14:creationId xmlns:p14="http://schemas.microsoft.com/office/powerpoint/2010/main" val="402001651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28</a:t>
            </a:fld>
            <a:endParaRPr lang="it-IT"/>
          </a:p>
        </p:txBody>
      </p:sp>
    </p:spTree>
    <p:extLst>
      <p:ext uri="{BB962C8B-B14F-4D97-AF65-F5344CB8AC3E}">
        <p14:creationId xmlns:p14="http://schemas.microsoft.com/office/powerpoint/2010/main" val="172881300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egnaposto immagine diapositiva 1"/>
          <p:cNvSpPr>
            <a:spLocks noGrp="1" noRot="1" noChangeAspect="1"/>
          </p:cNvSpPr>
          <p:nvPr>
            <p:ph type="sldImg"/>
          </p:nvPr>
        </p:nvSpPr>
        <p:spPr/>
      </p:sp>
      <p:sp>
        <p:nvSpPr>
          <p:cNvPr id="3" name="Segnaposto note 2"/>
          <p:cNvSpPr>
            <a:spLocks noGrp="1"/>
          </p:cNvSpPr>
          <p:nvPr>
            <p:ph type="body" idx="1"/>
          </p:nvPr>
        </p:nvSpPr>
        <p:spPr/>
        <p:txBody>
          <a:bodyPr/>
          <a:lstStyle/>
          <a:p>
            <a:endParaRPr lang="it-IT" dirty="0"/>
          </a:p>
        </p:txBody>
      </p:sp>
      <p:sp>
        <p:nvSpPr>
          <p:cNvPr id="4" name="Segnaposto numero diapositiva 3"/>
          <p:cNvSpPr>
            <a:spLocks noGrp="1"/>
          </p:cNvSpPr>
          <p:nvPr>
            <p:ph type="sldNum" sz="quarter" idx="5"/>
          </p:nvPr>
        </p:nvSpPr>
        <p:spPr/>
        <p:txBody>
          <a:bodyPr/>
          <a:lstStyle/>
          <a:p>
            <a:fld id="{B056405F-A823-461D-BCED-389D230F5E77}" type="slidenum">
              <a:rPr lang="it-IT" smtClean="0"/>
              <a:t>29</a:t>
            </a:fld>
            <a:endParaRPr lang="it-IT"/>
          </a:p>
        </p:txBody>
      </p:sp>
    </p:spTree>
    <p:extLst>
      <p:ext uri="{BB962C8B-B14F-4D97-AF65-F5344CB8AC3E}">
        <p14:creationId xmlns:p14="http://schemas.microsoft.com/office/powerpoint/2010/main" val="16545810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3303B061-A58D-2771-5BE4-5ED12FC66ADE}"/>
              </a:ext>
            </a:extLst>
          </p:cNvPr>
          <p:cNvSpPr>
            <a:spLocks noGrp="1"/>
          </p:cNvSpPr>
          <p:nvPr>
            <p:ph type="ctrTitle"/>
          </p:nvPr>
        </p:nvSpPr>
        <p:spPr>
          <a:xfrm>
            <a:off x="1524000" y="1122363"/>
            <a:ext cx="9144000" cy="2387600"/>
          </a:xfrm>
        </p:spPr>
        <p:txBody>
          <a:bodyPr anchor="b"/>
          <a:lstStyle>
            <a:lvl1pPr algn="ctr">
              <a:defRPr sz="6000"/>
            </a:lvl1pPr>
          </a:lstStyle>
          <a:p>
            <a:r>
              <a:rPr lang="it-IT"/>
              <a:t>Fare clic per modificare lo stile del titolo dello schema</a:t>
            </a:r>
          </a:p>
        </p:txBody>
      </p:sp>
      <p:sp>
        <p:nvSpPr>
          <p:cNvPr id="3" name="Sottotitolo 2">
            <a:extLst>
              <a:ext uri="{FF2B5EF4-FFF2-40B4-BE49-F238E27FC236}">
                <a16:creationId xmlns:a16="http://schemas.microsoft.com/office/drawing/2014/main" id="{FDCE435C-934D-1555-DC3D-38CDCF2FEF6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it-IT"/>
              <a:t>Fare clic per modificare lo stile del sottotitolo dello schema</a:t>
            </a:r>
          </a:p>
        </p:txBody>
      </p:sp>
      <p:sp>
        <p:nvSpPr>
          <p:cNvPr id="4" name="Segnaposto data 3">
            <a:extLst>
              <a:ext uri="{FF2B5EF4-FFF2-40B4-BE49-F238E27FC236}">
                <a16:creationId xmlns:a16="http://schemas.microsoft.com/office/drawing/2014/main" id="{94DBAB8F-F614-EE94-A6B6-AA9F8E055328}"/>
              </a:ext>
            </a:extLst>
          </p:cNvPr>
          <p:cNvSpPr>
            <a:spLocks noGrp="1"/>
          </p:cNvSpPr>
          <p:nvPr>
            <p:ph type="dt" sz="half" idx="10"/>
          </p:nvPr>
        </p:nvSpPr>
        <p:spPr/>
        <p:txBody>
          <a:bodyPr/>
          <a:lstStyle/>
          <a:p>
            <a:fld id="{F804CF06-F6AA-4421-AC31-3DD167B981C6}" type="datetime1">
              <a:rPr lang="it-IT" smtClean="0"/>
              <a:t>23/07/2025</a:t>
            </a:fld>
            <a:endParaRPr lang="it-IT"/>
          </a:p>
        </p:txBody>
      </p:sp>
      <p:sp>
        <p:nvSpPr>
          <p:cNvPr id="5" name="Segnaposto piè di pagina 4">
            <a:extLst>
              <a:ext uri="{FF2B5EF4-FFF2-40B4-BE49-F238E27FC236}">
                <a16:creationId xmlns:a16="http://schemas.microsoft.com/office/drawing/2014/main" id="{B51F87DD-7D2E-24CD-3475-179F1CD583E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9B2D709F-9D1E-0CBF-A099-DE617DDD1243}"/>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8384902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B7C0CD6-7C57-3067-04C5-9B6859AE7694}"/>
              </a:ext>
            </a:extLst>
          </p:cNvPr>
          <p:cNvSpPr>
            <a:spLocks noGrp="1"/>
          </p:cNvSpPr>
          <p:nvPr>
            <p:ph type="title"/>
          </p:nvPr>
        </p:nvSpPr>
        <p:spPr/>
        <p:txBody>
          <a:bodyPr/>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B1802BE5-2A1C-0004-D687-60B6409BA372}"/>
              </a:ext>
            </a:extLst>
          </p:cNvPr>
          <p:cNvSpPr>
            <a:spLocks noGrp="1"/>
          </p:cNvSpPr>
          <p:nvPr>
            <p:ph type="body" orient="vert" idx="1"/>
          </p:nvPr>
        </p:nvSpPr>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54A7A3D8-E94E-C2FC-33CB-666275664F97}"/>
              </a:ext>
            </a:extLst>
          </p:cNvPr>
          <p:cNvSpPr>
            <a:spLocks noGrp="1"/>
          </p:cNvSpPr>
          <p:nvPr>
            <p:ph type="dt" sz="half" idx="10"/>
          </p:nvPr>
        </p:nvSpPr>
        <p:spPr/>
        <p:txBody>
          <a:bodyPr/>
          <a:lstStyle/>
          <a:p>
            <a:fld id="{3AC0856E-0EEC-4D9D-B3F3-0F60AC013038}" type="datetime1">
              <a:rPr lang="it-IT" smtClean="0"/>
              <a:t>23/07/2025</a:t>
            </a:fld>
            <a:endParaRPr lang="it-IT"/>
          </a:p>
        </p:txBody>
      </p:sp>
      <p:sp>
        <p:nvSpPr>
          <p:cNvPr id="5" name="Segnaposto piè di pagina 4">
            <a:extLst>
              <a:ext uri="{FF2B5EF4-FFF2-40B4-BE49-F238E27FC236}">
                <a16:creationId xmlns:a16="http://schemas.microsoft.com/office/drawing/2014/main" id="{0D9A5329-3B20-5B0F-1670-50B05E395C4C}"/>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08955B7-92F1-268A-74A6-BBB90CBCFF2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85685609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1_Titolo e testo verticale">
    <p:spTree>
      <p:nvGrpSpPr>
        <p:cNvPr id="1" name=""/>
        <p:cNvGrpSpPr/>
        <p:nvPr/>
      </p:nvGrpSpPr>
      <p:grpSpPr>
        <a:xfrm>
          <a:off x="0" y="0"/>
          <a:ext cx="0" cy="0"/>
          <a:chOff x="0" y="0"/>
          <a:chExt cx="0" cy="0"/>
        </a:xfrm>
      </p:grpSpPr>
      <p:sp>
        <p:nvSpPr>
          <p:cNvPr id="2" name="Titolo verticale 1">
            <a:extLst>
              <a:ext uri="{FF2B5EF4-FFF2-40B4-BE49-F238E27FC236}">
                <a16:creationId xmlns:a16="http://schemas.microsoft.com/office/drawing/2014/main" id="{38ECCF98-4229-E803-F212-8CDB327ACAA6}"/>
              </a:ext>
            </a:extLst>
          </p:cNvPr>
          <p:cNvSpPr>
            <a:spLocks noGrp="1"/>
          </p:cNvSpPr>
          <p:nvPr>
            <p:ph type="title" orient="vert"/>
          </p:nvPr>
        </p:nvSpPr>
        <p:spPr>
          <a:xfrm>
            <a:off x="8724900" y="365125"/>
            <a:ext cx="2628900" cy="5811838"/>
          </a:xfrm>
        </p:spPr>
        <p:txBody>
          <a:bodyPr vert="eaVert"/>
          <a:lstStyle/>
          <a:p>
            <a:r>
              <a:rPr lang="it-IT"/>
              <a:t>Fare clic per modificare lo stile del titolo dello schema</a:t>
            </a:r>
          </a:p>
        </p:txBody>
      </p:sp>
      <p:sp>
        <p:nvSpPr>
          <p:cNvPr id="3" name="Segnaposto testo verticale 2">
            <a:extLst>
              <a:ext uri="{FF2B5EF4-FFF2-40B4-BE49-F238E27FC236}">
                <a16:creationId xmlns:a16="http://schemas.microsoft.com/office/drawing/2014/main" id="{494445EF-97C9-21B4-9937-3F0FE8B00EB9}"/>
              </a:ext>
            </a:extLst>
          </p:cNvPr>
          <p:cNvSpPr>
            <a:spLocks noGrp="1"/>
          </p:cNvSpPr>
          <p:nvPr>
            <p:ph type="body" orient="vert" idx="1"/>
          </p:nvPr>
        </p:nvSpPr>
        <p:spPr>
          <a:xfrm>
            <a:off x="838200" y="365125"/>
            <a:ext cx="7734300" cy="5811838"/>
          </a:xfrm>
        </p:spPr>
        <p:txBody>
          <a:bodyPr vert="eaVert"/>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E81C8E3D-FFB3-FA72-6C01-FD6D34619BAE}"/>
              </a:ext>
            </a:extLst>
          </p:cNvPr>
          <p:cNvSpPr>
            <a:spLocks noGrp="1"/>
          </p:cNvSpPr>
          <p:nvPr>
            <p:ph type="dt" sz="half" idx="10"/>
          </p:nvPr>
        </p:nvSpPr>
        <p:spPr/>
        <p:txBody>
          <a:bodyPr/>
          <a:lstStyle/>
          <a:p>
            <a:fld id="{31FBD0A2-0152-4121-A372-5FF90CF4435C}" type="datetime1">
              <a:rPr lang="it-IT" smtClean="0"/>
              <a:t>23/07/2025</a:t>
            </a:fld>
            <a:endParaRPr lang="it-IT"/>
          </a:p>
        </p:txBody>
      </p:sp>
      <p:sp>
        <p:nvSpPr>
          <p:cNvPr id="5" name="Segnaposto piè di pagina 4">
            <a:extLst>
              <a:ext uri="{FF2B5EF4-FFF2-40B4-BE49-F238E27FC236}">
                <a16:creationId xmlns:a16="http://schemas.microsoft.com/office/drawing/2014/main" id="{CE040944-D0CD-18D8-A91B-0A5F1C3D469D}"/>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5BB8CEF3-3EA2-6D06-3C07-F8D121F1DD6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813282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78DE5E-D477-0C69-5134-950F99EE9E2E}"/>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35A3254A-3559-4943-3940-7C5F1AB4E52F}"/>
              </a:ext>
            </a:extLst>
          </p:cNvPr>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9EFCF0F-5934-AAB3-89F2-53B333A985AF}"/>
              </a:ext>
            </a:extLst>
          </p:cNvPr>
          <p:cNvSpPr>
            <a:spLocks noGrp="1"/>
          </p:cNvSpPr>
          <p:nvPr>
            <p:ph type="dt" sz="half" idx="10"/>
          </p:nvPr>
        </p:nvSpPr>
        <p:spPr/>
        <p:txBody>
          <a:bodyPr/>
          <a:lstStyle/>
          <a:p>
            <a:fld id="{1C766833-17E6-48D3-9220-DDB953048839}" type="datetime1">
              <a:rPr lang="it-IT" smtClean="0"/>
              <a:t>23/07/2025</a:t>
            </a:fld>
            <a:endParaRPr lang="it-IT"/>
          </a:p>
        </p:txBody>
      </p:sp>
      <p:sp>
        <p:nvSpPr>
          <p:cNvPr id="5" name="Segnaposto piè di pagina 4">
            <a:extLst>
              <a:ext uri="{FF2B5EF4-FFF2-40B4-BE49-F238E27FC236}">
                <a16:creationId xmlns:a16="http://schemas.microsoft.com/office/drawing/2014/main" id="{C7D8A412-579C-786A-205E-810E108877B0}"/>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88904D1E-CE34-7B90-1CD0-C0CDF1A6439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042052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Intestazione sezione">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1933915-92D1-2B2D-8AEF-043639F5BC8D}"/>
              </a:ext>
            </a:extLst>
          </p:cNvPr>
          <p:cNvSpPr>
            <a:spLocks noGrp="1"/>
          </p:cNvSpPr>
          <p:nvPr>
            <p:ph type="title"/>
          </p:nvPr>
        </p:nvSpPr>
        <p:spPr>
          <a:xfrm>
            <a:off x="831850" y="1709738"/>
            <a:ext cx="10515600" cy="2852737"/>
          </a:xfrm>
        </p:spPr>
        <p:txBody>
          <a:bodyPr anchor="b"/>
          <a:lstStyle>
            <a:lvl1pPr>
              <a:defRPr sz="6000"/>
            </a:lvl1pPr>
          </a:lstStyle>
          <a:p>
            <a:r>
              <a:rPr lang="it-IT"/>
              <a:t>Fare clic per modificare lo stile del titolo dello schema</a:t>
            </a:r>
          </a:p>
        </p:txBody>
      </p:sp>
      <p:sp>
        <p:nvSpPr>
          <p:cNvPr id="3" name="Segnaposto testo 2">
            <a:extLst>
              <a:ext uri="{FF2B5EF4-FFF2-40B4-BE49-F238E27FC236}">
                <a16:creationId xmlns:a16="http://schemas.microsoft.com/office/drawing/2014/main" id="{0ADAC5B7-0CFC-E096-1C09-6EF5194DBE7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it-IT"/>
              <a:t>Fare clic per modificare gli stili del testo dello schema</a:t>
            </a:r>
          </a:p>
        </p:txBody>
      </p:sp>
      <p:sp>
        <p:nvSpPr>
          <p:cNvPr id="4" name="Segnaposto data 3">
            <a:extLst>
              <a:ext uri="{FF2B5EF4-FFF2-40B4-BE49-F238E27FC236}">
                <a16:creationId xmlns:a16="http://schemas.microsoft.com/office/drawing/2014/main" id="{6AF33CA0-1BA5-7D15-C0BB-B3FA19C958D5}"/>
              </a:ext>
            </a:extLst>
          </p:cNvPr>
          <p:cNvSpPr>
            <a:spLocks noGrp="1"/>
          </p:cNvSpPr>
          <p:nvPr>
            <p:ph type="dt" sz="half" idx="10"/>
          </p:nvPr>
        </p:nvSpPr>
        <p:spPr/>
        <p:txBody>
          <a:bodyPr/>
          <a:lstStyle/>
          <a:p>
            <a:fld id="{469C5ADA-E8F5-431F-84DA-235CA7F5C00B}" type="datetime1">
              <a:rPr lang="it-IT" smtClean="0"/>
              <a:t>23/07/2025</a:t>
            </a:fld>
            <a:endParaRPr lang="it-IT"/>
          </a:p>
        </p:txBody>
      </p:sp>
      <p:sp>
        <p:nvSpPr>
          <p:cNvPr id="5" name="Segnaposto piè di pagina 4">
            <a:extLst>
              <a:ext uri="{FF2B5EF4-FFF2-40B4-BE49-F238E27FC236}">
                <a16:creationId xmlns:a16="http://schemas.microsoft.com/office/drawing/2014/main" id="{4698E667-C976-9070-EB61-0591C0CEBFF4}"/>
              </a:ext>
            </a:extLst>
          </p:cNvPr>
          <p:cNvSpPr>
            <a:spLocks noGrp="1"/>
          </p:cNvSpPr>
          <p:nvPr>
            <p:ph type="ftr" sz="quarter" idx="11"/>
          </p:nvPr>
        </p:nvSpPr>
        <p:spPr/>
        <p:txBody>
          <a:body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7A18C853-8BA0-1CF9-6488-662948EDE9D6}"/>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59719501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9B3FF5D7-7F68-70CE-B0C6-F9AED4D2ED46}"/>
              </a:ext>
            </a:extLst>
          </p:cNvPr>
          <p:cNvSpPr>
            <a:spLocks noGrp="1"/>
          </p:cNvSpPr>
          <p:nvPr>
            <p:ph type="title"/>
          </p:nvPr>
        </p:nvSpPr>
        <p:spPr/>
        <p:txBody>
          <a:body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B2FA80DA-3187-8EC4-D788-A35093DF70E4}"/>
              </a:ext>
            </a:extLst>
          </p:cNvPr>
          <p:cNvSpPr>
            <a:spLocks noGrp="1"/>
          </p:cNvSpPr>
          <p:nvPr>
            <p:ph sz="half" idx="1"/>
          </p:nvPr>
        </p:nvSpPr>
        <p:spPr>
          <a:xfrm>
            <a:off x="838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contenuto 3">
            <a:extLst>
              <a:ext uri="{FF2B5EF4-FFF2-40B4-BE49-F238E27FC236}">
                <a16:creationId xmlns:a16="http://schemas.microsoft.com/office/drawing/2014/main" id="{A8E13E44-E4C3-F564-ABB6-B8E377A3BA75}"/>
              </a:ext>
            </a:extLst>
          </p:cNvPr>
          <p:cNvSpPr>
            <a:spLocks noGrp="1"/>
          </p:cNvSpPr>
          <p:nvPr>
            <p:ph sz="half" idx="2"/>
          </p:nvPr>
        </p:nvSpPr>
        <p:spPr>
          <a:xfrm>
            <a:off x="6172200" y="1825625"/>
            <a:ext cx="5181600" cy="435133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data 4">
            <a:extLst>
              <a:ext uri="{FF2B5EF4-FFF2-40B4-BE49-F238E27FC236}">
                <a16:creationId xmlns:a16="http://schemas.microsoft.com/office/drawing/2014/main" id="{C856CEE6-14B5-9903-7273-29CC4EC229A0}"/>
              </a:ext>
            </a:extLst>
          </p:cNvPr>
          <p:cNvSpPr>
            <a:spLocks noGrp="1"/>
          </p:cNvSpPr>
          <p:nvPr>
            <p:ph type="dt" sz="half" idx="10"/>
          </p:nvPr>
        </p:nvSpPr>
        <p:spPr/>
        <p:txBody>
          <a:bodyPr/>
          <a:lstStyle/>
          <a:p>
            <a:fld id="{A1AA3935-594E-4276-85A8-E7A26E6E2775}" type="datetime1">
              <a:rPr lang="it-IT" smtClean="0"/>
              <a:t>23/07/2025</a:t>
            </a:fld>
            <a:endParaRPr lang="it-IT"/>
          </a:p>
        </p:txBody>
      </p:sp>
      <p:sp>
        <p:nvSpPr>
          <p:cNvPr id="6" name="Segnaposto piè di pagina 5">
            <a:extLst>
              <a:ext uri="{FF2B5EF4-FFF2-40B4-BE49-F238E27FC236}">
                <a16:creationId xmlns:a16="http://schemas.microsoft.com/office/drawing/2014/main" id="{8A0C59E1-E637-5973-4572-F5073A8FB740}"/>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7DCFC505-F5BE-F7BF-AFC8-9C7B5CF93044}"/>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569734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FCAD6B8D-30DB-20EA-0127-5927108D3E42}"/>
              </a:ext>
            </a:extLst>
          </p:cNvPr>
          <p:cNvSpPr>
            <a:spLocks noGrp="1"/>
          </p:cNvSpPr>
          <p:nvPr>
            <p:ph type="title"/>
          </p:nvPr>
        </p:nvSpPr>
        <p:spPr>
          <a:xfrm>
            <a:off x="839788" y="365125"/>
            <a:ext cx="10515600" cy="1325563"/>
          </a:xfrm>
        </p:spPr>
        <p:txBody>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5C1E8862-D86F-6974-417C-2E3E5A0A314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Segnaposto contenuto 3">
            <a:extLst>
              <a:ext uri="{FF2B5EF4-FFF2-40B4-BE49-F238E27FC236}">
                <a16:creationId xmlns:a16="http://schemas.microsoft.com/office/drawing/2014/main" id="{1AE65D6B-552E-5364-0345-41107867C0E1}"/>
              </a:ext>
            </a:extLst>
          </p:cNvPr>
          <p:cNvSpPr>
            <a:spLocks noGrp="1"/>
          </p:cNvSpPr>
          <p:nvPr>
            <p:ph sz="half" idx="2"/>
          </p:nvPr>
        </p:nvSpPr>
        <p:spPr>
          <a:xfrm>
            <a:off x="839788" y="2505075"/>
            <a:ext cx="5157787"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5" name="Segnaposto testo 4">
            <a:extLst>
              <a:ext uri="{FF2B5EF4-FFF2-40B4-BE49-F238E27FC236}">
                <a16:creationId xmlns:a16="http://schemas.microsoft.com/office/drawing/2014/main" id="{3E31D307-CCE7-AB03-2EF1-D8425409CD5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Segnaposto contenuto 5">
            <a:extLst>
              <a:ext uri="{FF2B5EF4-FFF2-40B4-BE49-F238E27FC236}">
                <a16:creationId xmlns:a16="http://schemas.microsoft.com/office/drawing/2014/main" id="{EDFF6554-53F0-000F-098E-98DFDF6CA327}"/>
              </a:ext>
            </a:extLst>
          </p:cNvPr>
          <p:cNvSpPr>
            <a:spLocks noGrp="1"/>
          </p:cNvSpPr>
          <p:nvPr>
            <p:ph sz="quarter" idx="4"/>
          </p:nvPr>
        </p:nvSpPr>
        <p:spPr>
          <a:xfrm>
            <a:off x="6172200" y="2505075"/>
            <a:ext cx="5183188" cy="3684588"/>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7" name="Segnaposto data 6">
            <a:extLst>
              <a:ext uri="{FF2B5EF4-FFF2-40B4-BE49-F238E27FC236}">
                <a16:creationId xmlns:a16="http://schemas.microsoft.com/office/drawing/2014/main" id="{7C4076CD-4EB1-8348-FFF6-AA4EA60CC779}"/>
              </a:ext>
            </a:extLst>
          </p:cNvPr>
          <p:cNvSpPr>
            <a:spLocks noGrp="1"/>
          </p:cNvSpPr>
          <p:nvPr>
            <p:ph type="dt" sz="half" idx="10"/>
          </p:nvPr>
        </p:nvSpPr>
        <p:spPr/>
        <p:txBody>
          <a:bodyPr/>
          <a:lstStyle/>
          <a:p>
            <a:fld id="{982D92E5-5262-4086-8D05-3F8DB806C94C}" type="datetime1">
              <a:rPr lang="it-IT" smtClean="0"/>
              <a:t>23/07/2025</a:t>
            </a:fld>
            <a:endParaRPr lang="it-IT"/>
          </a:p>
        </p:txBody>
      </p:sp>
      <p:sp>
        <p:nvSpPr>
          <p:cNvPr id="8" name="Segnaposto piè di pagina 7">
            <a:extLst>
              <a:ext uri="{FF2B5EF4-FFF2-40B4-BE49-F238E27FC236}">
                <a16:creationId xmlns:a16="http://schemas.microsoft.com/office/drawing/2014/main" id="{2E4975D2-A8BB-873A-9A40-015AF98FB39F}"/>
              </a:ext>
            </a:extLst>
          </p:cNvPr>
          <p:cNvSpPr>
            <a:spLocks noGrp="1"/>
          </p:cNvSpPr>
          <p:nvPr>
            <p:ph type="ftr" sz="quarter" idx="11"/>
          </p:nvPr>
        </p:nvSpPr>
        <p:spPr/>
        <p:txBody>
          <a:bodyPr/>
          <a:lstStyle/>
          <a:p>
            <a:r>
              <a:rPr lang="it-IT"/>
              <a:t>Davide Brambilla [1080752], Giorgio Passarella[1079287]</a:t>
            </a:r>
          </a:p>
        </p:txBody>
      </p:sp>
      <p:sp>
        <p:nvSpPr>
          <p:cNvPr id="9" name="Segnaposto numero diapositiva 8">
            <a:extLst>
              <a:ext uri="{FF2B5EF4-FFF2-40B4-BE49-F238E27FC236}">
                <a16:creationId xmlns:a16="http://schemas.microsoft.com/office/drawing/2014/main" id="{67598174-E399-313B-BEC9-064C059B66A0}"/>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12874918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1567192-D801-F82E-5764-25F4515A25A0}"/>
              </a:ext>
            </a:extLst>
          </p:cNvPr>
          <p:cNvSpPr>
            <a:spLocks noGrp="1"/>
          </p:cNvSpPr>
          <p:nvPr>
            <p:ph type="title"/>
          </p:nvPr>
        </p:nvSpPr>
        <p:spPr/>
        <p:txBody>
          <a:bodyPr/>
          <a:lstStyle/>
          <a:p>
            <a:r>
              <a:rPr lang="it-IT"/>
              <a:t>Fare clic per modificare lo stile del titolo dello schema</a:t>
            </a:r>
          </a:p>
        </p:txBody>
      </p:sp>
      <p:sp>
        <p:nvSpPr>
          <p:cNvPr id="3" name="Segnaposto data 2">
            <a:extLst>
              <a:ext uri="{FF2B5EF4-FFF2-40B4-BE49-F238E27FC236}">
                <a16:creationId xmlns:a16="http://schemas.microsoft.com/office/drawing/2014/main" id="{D72F8E61-67B4-0080-FC27-F41B5DDAB755}"/>
              </a:ext>
            </a:extLst>
          </p:cNvPr>
          <p:cNvSpPr>
            <a:spLocks noGrp="1"/>
          </p:cNvSpPr>
          <p:nvPr>
            <p:ph type="dt" sz="half" idx="10"/>
          </p:nvPr>
        </p:nvSpPr>
        <p:spPr/>
        <p:txBody>
          <a:bodyPr/>
          <a:lstStyle/>
          <a:p>
            <a:fld id="{00BC9BF5-FDCD-4A4E-8285-15B626CF0A1C}" type="datetime1">
              <a:rPr lang="it-IT" smtClean="0"/>
              <a:t>23/07/2025</a:t>
            </a:fld>
            <a:endParaRPr lang="it-IT"/>
          </a:p>
        </p:txBody>
      </p:sp>
      <p:sp>
        <p:nvSpPr>
          <p:cNvPr id="4" name="Segnaposto piè di pagina 3">
            <a:extLst>
              <a:ext uri="{FF2B5EF4-FFF2-40B4-BE49-F238E27FC236}">
                <a16:creationId xmlns:a16="http://schemas.microsoft.com/office/drawing/2014/main" id="{2BAED7A4-8E15-6886-B34E-C60F66124B47}"/>
              </a:ext>
            </a:extLst>
          </p:cNvPr>
          <p:cNvSpPr>
            <a:spLocks noGrp="1"/>
          </p:cNvSpPr>
          <p:nvPr>
            <p:ph type="ftr" sz="quarter" idx="11"/>
          </p:nvPr>
        </p:nvSpPr>
        <p:spPr/>
        <p:txBody>
          <a:bodyPr/>
          <a:lstStyle/>
          <a:p>
            <a:r>
              <a:rPr lang="it-IT"/>
              <a:t>Davide Brambilla [1080752], Giorgio Passarella[1079287]</a:t>
            </a:r>
          </a:p>
        </p:txBody>
      </p:sp>
      <p:sp>
        <p:nvSpPr>
          <p:cNvPr id="5" name="Segnaposto numero diapositiva 4">
            <a:extLst>
              <a:ext uri="{FF2B5EF4-FFF2-40B4-BE49-F238E27FC236}">
                <a16:creationId xmlns:a16="http://schemas.microsoft.com/office/drawing/2014/main" id="{8DECB66E-E3CA-4982-4053-F72DBE71B10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337944945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Vuota">
    <p:spTree>
      <p:nvGrpSpPr>
        <p:cNvPr id="1" name=""/>
        <p:cNvGrpSpPr/>
        <p:nvPr/>
      </p:nvGrpSpPr>
      <p:grpSpPr>
        <a:xfrm>
          <a:off x="0" y="0"/>
          <a:ext cx="0" cy="0"/>
          <a:chOff x="0" y="0"/>
          <a:chExt cx="0" cy="0"/>
        </a:xfrm>
      </p:grpSpPr>
      <p:sp>
        <p:nvSpPr>
          <p:cNvPr id="2" name="Segnaposto data 1">
            <a:extLst>
              <a:ext uri="{FF2B5EF4-FFF2-40B4-BE49-F238E27FC236}">
                <a16:creationId xmlns:a16="http://schemas.microsoft.com/office/drawing/2014/main" id="{1A666970-DBD9-9BEC-EFCC-8F1A57DB5975}"/>
              </a:ext>
            </a:extLst>
          </p:cNvPr>
          <p:cNvSpPr>
            <a:spLocks noGrp="1"/>
          </p:cNvSpPr>
          <p:nvPr>
            <p:ph type="dt" sz="half" idx="10"/>
          </p:nvPr>
        </p:nvSpPr>
        <p:spPr/>
        <p:txBody>
          <a:bodyPr/>
          <a:lstStyle/>
          <a:p>
            <a:fld id="{3C91FFCA-9EDB-4E57-A3C0-4622103A86AF}" type="datetime1">
              <a:rPr lang="it-IT" smtClean="0"/>
              <a:t>23/07/2025</a:t>
            </a:fld>
            <a:endParaRPr lang="it-IT"/>
          </a:p>
        </p:txBody>
      </p:sp>
      <p:sp>
        <p:nvSpPr>
          <p:cNvPr id="3" name="Segnaposto piè di pagina 2">
            <a:extLst>
              <a:ext uri="{FF2B5EF4-FFF2-40B4-BE49-F238E27FC236}">
                <a16:creationId xmlns:a16="http://schemas.microsoft.com/office/drawing/2014/main" id="{C6605F5D-C905-62C5-2C4A-DDD1E31D04FB}"/>
              </a:ext>
            </a:extLst>
          </p:cNvPr>
          <p:cNvSpPr>
            <a:spLocks noGrp="1"/>
          </p:cNvSpPr>
          <p:nvPr>
            <p:ph type="ftr" sz="quarter" idx="11"/>
          </p:nvPr>
        </p:nvSpPr>
        <p:spPr/>
        <p:txBody>
          <a:bodyPr/>
          <a:lstStyle/>
          <a:p>
            <a:r>
              <a:rPr lang="it-IT"/>
              <a:t>Davide Brambilla [1080752], Giorgio Passarella[1079287]</a:t>
            </a:r>
          </a:p>
        </p:txBody>
      </p:sp>
      <p:sp>
        <p:nvSpPr>
          <p:cNvPr id="4" name="Segnaposto numero diapositiva 3">
            <a:extLst>
              <a:ext uri="{FF2B5EF4-FFF2-40B4-BE49-F238E27FC236}">
                <a16:creationId xmlns:a16="http://schemas.microsoft.com/office/drawing/2014/main" id="{910429F0-0E89-9C99-CC18-C7300D082121}"/>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4411123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uto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6483A86B-F0AD-4D8B-AE5C-ADE37D0F1424}"/>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contenuto 2">
            <a:extLst>
              <a:ext uri="{FF2B5EF4-FFF2-40B4-BE49-F238E27FC236}">
                <a16:creationId xmlns:a16="http://schemas.microsoft.com/office/drawing/2014/main" id="{EFEF642C-CFD8-5B87-08C7-80638245215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testo 3">
            <a:extLst>
              <a:ext uri="{FF2B5EF4-FFF2-40B4-BE49-F238E27FC236}">
                <a16:creationId xmlns:a16="http://schemas.microsoft.com/office/drawing/2014/main" id="{B8ABE2FE-801A-4607-D569-E5AC4FE7D9C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336829EB-B2FA-15DE-783E-A905ACE706D9}"/>
              </a:ext>
            </a:extLst>
          </p:cNvPr>
          <p:cNvSpPr>
            <a:spLocks noGrp="1"/>
          </p:cNvSpPr>
          <p:nvPr>
            <p:ph type="dt" sz="half" idx="10"/>
          </p:nvPr>
        </p:nvSpPr>
        <p:spPr/>
        <p:txBody>
          <a:bodyPr/>
          <a:lstStyle/>
          <a:p>
            <a:fld id="{BA1124F2-45D5-40AD-B547-4419BD233EA8}" type="datetime1">
              <a:rPr lang="it-IT" smtClean="0"/>
              <a:t>23/07/2025</a:t>
            </a:fld>
            <a:endParaRPr lang="it-IT"/>
          </a:p>
        </p:txBody>
      </p:sp>
      <p:sp>
        <p:nvSpPr>
          <p:cNvPr id="6" name="Segnaposto piè di pagina 5">
            <a:extLst>
              <a:ext uri="{FF2B5EF4-FFF2-40B4-BE49-F238E27FC236}">
                <a16:creationId xmlns:a16="http://schemas.microsoft.com/office/drawing/2014/main" id="{9581151A-16C0-A55F-B1F3-975B624896D6}"/>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68605EB3-7BDD-9C62-E8D4-FF3F762A44B8}"/>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5346005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magine con didascalia">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13D5E5A2-CF91-C4D1-39C2-442D5EA0037A}"/>
              </a:ext>
            </a:extLst>
          </p:cNvPr>
          <p:cNvSpPr>
            <a:spLocks noGrp="1"/>
          </p:cNvSpPr>
          <p:nvPr>
            <p:ph type="title"/>
          </p:nvPr>
        </p:nvSpPr>
        <p:spPr>
          <a:xfrm>
            <a:off x="839788" y="457200"/>
            <a:ext cx="3932237" cy="1600200"/>
          </a:xfrm>
        </p:spPr>
        <p:txBody>
          <a:bodyPr anchor="b"/>
          <a:lstStyle>
            <a:lvl1pPr>
              <a:defRPr sz="3200"/>
            </a:lvl1pPr>
          </a:lstStyle>
          <a:p>
            <a:r>
              <a:rPr lang="it-IT"/>
              <a:t>Fare clic per modificare lo stile del titolo dello schema</a:t>
            </a:r>
          </a:p>
        </p:txBody>
      </p:sp>
      <p:sp>
        <p:nvSpPr>
          <p:cNvPr id="3" name="Segnaposto immagine 2">
            <a:extLst>
              <a:ext uri="{FF2B5EF4-FFF2-40B4-BE49-F238E27FC236}">
                <a16:creationId xmlns:a16="http://schemas.microsoft.com/office/drawing/2014/main" id="{0F48AD00-7FFA-B68D-E242-66E3D95DB65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it-IT"/>
          </a:p>
        </p:txBody>
      </p:sp>
      <p:sp>
        <p:nvSpPr>
          <p:cNvPr id="4" name="Segnaposto testo 3">
            <a:extLst>
              <a:ext uri="{FF2B5EF4-FFF2-40B4-BE49-F238E27FC236}">
                <a16:creationId xmlns:a16="http://schemas.microsoft.com/office/drawing/2014/main" id="{6AEAEF46-1456-797B-67C1-6CFE6FD681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it-IT"/>
              <a:t>Fare clic per modificare gli stili del testo dello schema</a:t>
            </a:r>
          </a:p>
        </p:txBody>
      </p:sp>
      <p:sp>
        <p:nvSpPr>
          <p:cNvPr id="5" name="Segnaposto data 4">
            <a:extLst>
              <a:ext uri="{FF2B5EF4-FFF2-40B4-BE49-F238E27FC236}">
                <a16:creationId xmlns:a16="http://schemas.microsoft.com/office/drawing/2014/main" id="{5E450FBA-C39F-9333-9EA8-574AB69D0644}"/>
              </a:ext>
            </a:extLst>
          </p:cNvPr>
          <p:cNvSpPr>
            <a:spLocks noGrp="1"/>
          </p:cNvSpPr>
          <p:nvPr>
            <p:ph type="dt" sz="half" idx="10"/>
          </p:nvPr>
        </p:nvSpPr>
        <p:spPr/>
        <p:txBody>
          <a:bodyPr/>
          <a:lstStyle/>
          <a:p>
            <a:fld id="{C75E478A-11ED-433A-926B-EB237C1401CE}" type="datetime1">
              <a:rPr lang="it-IT" smtClean="0"/>
              <a:t>23/07/2025</a:t>
            </a:fld>
            <a:endParaRPr lang="it-IT"/>
          </a:p>
        </p:txBody>
      </p:sp>
      <p:sp>
        <p:nvSpPr>
          <p:cNvPr id="6" name="Segnaposto piè di pagina 5">
            <a:extLst>
              <a:ext uri="{FF2B5EF4-FFF2-40B4-BE49-F238E27FC236}">
                <a16:creationId xmlns:a16="http://schemas.microsoft.com/office/drawing/2014/main" id="{645FCF78-59FB-FFC1-88D9-6FCEA62A53FB}"/>
              </a:ext>
            </a:extLst>
          </p:cNvPr>
          <p:cNvSpPr>
            <a:spLocks noGrp="1"/>
          </p:cNvSpPr>
          <p:nvPr>
            <p:ph type="ftr" sz="quarter" idx="11"/>
          </p:nvPr>
        </p:nvSpPr>
        <p:spPr/>
        <p:txBody>
          <a:bodyPr/>
          <a:lstStyle/>
          <a:p>
            <a:r>
              <a:rPr lang="it-IT"/>
              <a:t>Davide Brambilla [1080752], Giorgio Passarella[1079287]</a:t>
            </a:r>
          </a:p>
        </p:txBody>
      </p:sp>
      <p:sp>
        <p:nvSpPr>
          <p:cNvPr id="7" name="Segnaposto numero diapositiva 6">
            <a:extLst>
              <a:ext uri="{FF2B5EF4-FFF2-40B4-BE49-F238E27FC236}">
                <a16:creationId xmlns:a16="http://schemas.microsoft.com/office/drawing/2014/main" id="{FFDACAF4-405C-2ADB-3447-B0F5C8CA96CA}"/>
              </a:ext>
            </a:extLst>
          </p:cNvPr>
          <p:cNvSpPr>
            <a:spLocks noGrp="1"/>
          </p:cNvSpPr>
          <p:nvPr>
            <p:ph type="sldNum" sz="quarter" idx="12"/>
          </p:nvPr>
        </p:nvSpPr>
        <p:spPr/>
        <p:txBody>
          <a:bodyPr/>
          <a:lstStyle/>
          <a:p>
            <a:fld id="{ED8E629D-18E7-458A-8C6E-A957092AD57C}" type="slidenum">
              <a:rPr lang="it-IT" smtClean="0"/>
              <a:t>‹N›</a:t>
            </a:fld>
            <a:endParaRPr lang="it-IT"/>
          </a:p>
        </p:txBody>
      </p:sp>
    </p:spTree>
    <p:extLst>
      <p:ext uri="{BB962C8B-B14F-4D97-AF65-F5344CB8AC3E}">
        <p14:creationId xmlns:p14="http://schemas.microsoft.com/office/powerpoint/2010/main" val="203637398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titolo 1">
            <a:extLst>
              <a:ext uri="{FF2B5EF4-FFF2-40B4-BE49-F238E27FC236}">
                <a16:creationId xmlns:a16="http://schemas.microsoft.com/office/drawing/2014/main" id="{D3409C31-977E-EFC7-4AD2-01753BFE146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it-IT"/>
              <a:t>Fare clic per modificare lo stile del titolo dello schema</a:t>
            </a:r>
          </a:p>
        </p:txBody>
      </p:sp>
      <p:sp>
        <p:nvSpPr>
          <p:cNvPr id="3" name="Segnaposto testo 2">
            <a:extLst>
              <a:ext uri="{FF2B5EF4-FFF2-40B4-BE49-F238E27FC236}">
                <a16:creationId xmlns:a16="http://schemas.microsoft.com/office/drawing/2014/main" id="{1B446D2B-9779-D631-9E90-249BF45EFFE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4" name="Segnaposto data 3">
            <a:extLst>
              <a:ext uri="{FF2B5EF4-FFF2-40B4-BE49-F238E27FC236}">
                <a16:creationId xmlns:a16="http://schemas.microsoft.com/office/drawing/2014/main" id="{BDA979BE-9664-57DC-F35B-B45159F8D55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227FB25-0A6E-4247-90E3-2D54F40238BD}" type="datetime1">
              <a:rPr lang="it-IT" smtClean="0"/>
              <a:t>23/07/2025</a:t>
            </a:fld>
            <a:endParaRPr lang="it-IT"/>
          </a:p>
        </p:txBody>
      </p:sp>
      <p:sp>
        <p:nvSpPr>
          <p:cNvPr id="5" name="Segnaposto piè di pagina 4">
            <a:extLst>
              <a:ext uri="{FF2B5EF4-FFF2-40B4-BE49-F238E27FC236}">
                <a16:creationId xmlns:a16="http://schemas.microsoft.com/office/drawing/2014/main" id="{3FA802AA-63DD-B3BC-A2B1-17909FED5D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r>
              <a:rPr lang="it-IT"/>
              <a:t>Davide Brambilla [1080752], Giorgio Passarella[1079287]</a:t>
            </a:r>
          </a:p>
        </p:txBody>
      </p:sp>
      <p:sp>
        <p:nvSpPr>
          <p:cNvPr id="6" name="Segnaposto numero diapositiva 5">
            <a:extLst>
              <a:ext uri="{FF2B5EF4-FFF2-40B4-BE49-F238E27FC236}">
                <a16:creationId xmlns:a16="http://schemas.microsoft.com/office/drawing/2014/main" id="{194DF508-79D8-36CF-176F-D23040A0C2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D8E629D-18E7-458A-8C6E-A957092AD57C}" type="slidenum">
              <a:rPr lang="it-IT" smtClean="0"/>
              <a:t>‹N›</a:t>
            </a:fld>
            <a:endParaRPr lang="it-IT"/>
          </a:p>
        </p:txBody>
      </p:sp>
    </p:spTree>
    <p:extLst>
      <p:ext uri="{BB962C8B-B14F-4D97-AF65-F5344CB8AC3E}">
        <p14:creationId xmlns:p14="http://schemas.microsoft.com/office/powerpoint/2010/main" val="16815937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it-I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 Id="rId4" Type="http://schemas.openxmlformats.org/officeDocument/2006/relationships/image" Target="../media/image25.png"/></Relationships>
</file>

<file path=ppt/slides/_rels/slide17.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image" Target="../media/image37.png"/><Relationship Id="rId4" Type="http://schemas.openxmlformats.org/officeDocument/2006/relationships/image" Target="../media/image36.png"/></Relationships>
</file>

<file path=ppt/slides/_rels/slide2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40.png"/></Relationships>
</file>

<file path=ppt/slides/_rels/slide28.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43.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71B2258F-86CA-4D4D-8270-BC05FCDEBF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7999"/>
          </a:xfrm>
          <a:prstGeom prst="rect">
            <a:avLst/>
          </a:prstGeom>
          <a:solidFill>
            <a:srgbClr val="0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Immagine 5" descr="Immagine che contiene cilindro, macchina, blu, interno&#10;&#10;Il contenuto generato dall'IA potrebbe non essere corretto.">
            <a:extLst>
              <a:ext uri="{FF2B5EF4-FFF2-40B4-BE49-F238E27FC236}">
                <a16:creationId xmlns:a16="http://schemas.microsoft.com/office/drawing/2014/main" id="{8AEA5302-4C24-BFD3-F17E-1C258BB603C7}"/>
              </a:ext>
            </a:extLst>
          </p:cNvPr>
          <p:cNvPicPr>
            <a:picLocks noChangeAspect="1"/>
          </p:cNvPicPr>
          <p:nvPr/>
        </p:nvPicPr>
        <p:blipFill>
          <a:blip r:embed="rId2">
            <a:alphaModFix amt="50000"/>
          </a:blip>
          <a:srcRect t="26393" b="17357"/>
          <a:stretch>
            <a:fillRect/>
          </a:stretch>
        </p:blipFill>
        <p:spPr>
          <a:xfrm>
            <a:off x="20" y="1"/>
            <a:ext cx="12191980" cy="6857999"/>
          </a:xfrm>
          <a:prstGeom prst="rect">
            <a:avLst/>
          </a:prstGeom>
        </p:spPr>
      </p:pic>
      <p:sp>
        <p:nvSpPr>
          <p:cNvPr id="2" name="Titolo 1">
            <a:extLst>
              <a:ext uri="{FF2B5EF4-FFF2-40B4-BE49-F238E27FC236}">
                <a16:creationId xmlns:a16="http://schemas.microsoft.com/office/drawing/2014/main" id="{96EE4B71-F31B-7868-0CC6-6B9FBACA5883}"/>
              </a:ext>
            </a:extLst>
          </p:cNvPr>
          <p:cNvSpPr>
            <a:spLocks noGrp="1"/>
          </p:cNvSpPr>
          <p:nvPr>
            <p:ph type="ctrTitle"/>
          </p:nvPr>
        </p:nvSpPr>
        <p:spPr>
          <a:xfrm>
            <a:off x="1524000" y="1122362"/>
            <a:ext cx="9144000" cy="2900518"/>
          </a:xfrm>
        </p:spPr>
        <p:txBody>
          <a:bodyPr>
            <a:normAutofit/>
          </a:bodyPr>
          <a:lstStyle/>
          <a:p>
            <a:r>
              <a:rPr lang="it-IT">
                <a:solidFill>
                  <a:srgbClr val="FFFFFF"/>
                </a:solidFill>
              </a:rPr>
              <a:t>Controllo predittivo di serbatoi interconnessi</a:t>
            </a:r>
          </a:p>
        </p:txBody>
      </p:sp>
      <p:sp>
        <p:nvSpPr>
          <p:cNvPr id="3" name="Sottotitolo 2">
            <a:extLst>
              <a:ext uri="{FF2B5EF4-FFF2-40B4-BE49-F238E27FC236}">
                <a16:creationId xmlns:a16="http://schemas.microsoft.com/office/drawing/2014/main" id="{178F19B2-9442-4D6E-869D-12BEEC5AC01B}"/>
              </a:ext>
            </a:extLst>
          </p:cNvPr>
          <p:cNvSpPr>
            <a:spLocks noGrp="1"/>
          </p:cNvSpPr>
          <p:nvPr>
            <p:ph type="subTitle" idx="1"/>
          </p:nvPr>
        </p:nvSpPr>
        <p:spPr>
          <a:xfrm>
            <a:off x="1524000" y="4159404"/>
            <a:ext cx="9144000" cy="1098395"/>
          </a:xfrm>
        </p:spPr>
        <p:txBody>
          <a:bodyPr>
            <a:normAutofit/>
          </a:bodyPr>
          <a:lstStyle/>
          <a:p>
            <a:r>
              <a:rPr lang="it-IT">
                <a:solidFill>
                  <a:srgbClr val="FFFFFF"/>
                </a:solidFill>
              </a:rPr>
              <a:t>Quadruple Tank Process</a:t>
            </a:r>
          </a:p>
        </p:txBody>
      </p:sp>
      <p:sp>
        <p:nvSpPr>
          <p:cNvPr id="4" name="Segnaposto piè di pagina 3">
            <a:extLst>
              <a:ext uri="{FF2B5EF4-FFF2-40B4-BE49-F238E27FC236}">
                <a16:creationId xmlns:a16="http://schemas.microsoft.com/office/drawing/2014/main" id="{D0BD2207-744D-EE75-82B3-8D25D6D4C1F6}"/>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rgbClr val="FFFFFF"/>
                </a:solidFill>
              </a:rPr>
              <a:t>Davide Brambilla [1080752], Giorgio Passarella[1079287]</a:t>
            </a:r>
          </a:p>
        </p:txBody>
      </p:sp>
    </p:spTree>
    <p:extLst>
      <p:ext uri="{BB962C8B-B14F-4D97-AF65-F5344CB8AC3E}">
        <p14:creationId xmlns:p14="http://schemas.microsoft.com/office/powerpoint/2010/main" val="34890860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1000"/>
                                  </p:stCondLst>
                                  <p:iterate>
                                    <p:tmPct val="10000"/>
                                  </p:iterate>
                                  <p:childTnLst>
                                    <p:set>
                                      <p:cBhvr>
                                        <p:cTn id="6" dur="1" fill="hold">
                                          <p:stCondLst>
                                            <p:cond delay="0"/>
                                          </p:stCondLst>
                                        </p:cTn>
                                        <p:tgtEl>
                                          <p:spTgt spid="2"/>
                                        </p:tgtEl>
                                        <p:attrNameLst>
                                          <p:attrName>style.visibility</p:attrName>
                                        </p:attrNameLst>
                                      </p:cBhvr>
                                      <p:to>
                                        <p:strVal val="visible"/>
                                      </p:to>
                                    </p:set>
                                    <p:animEffect transition="in" filter="fade">
                                      <p:cBhvr>
                                        <p:cTn id="7" dur="700"/>
                                        <p:tgtEl>
                                          <p:spTgt spid="2"/>
                                        </p:tgtEl>
                                      </p:cBhvr>
                                    </p:animEffect>
                                  </p:childTnLst>
                                </p:cTn>
                              </p:par>
                              <p:par>
                                <p:cTn id="8" presetID="10" presetClass="entr" presetSubtype="0" fill="hold" grpId="0" nodeType="withEffect">
                                  <p:stCondLst>
                                    <p:cond delay="1500"/>
                                  </p:stCondLst>
                                  <p:iterate>
                                    <p:tmPct val="10000"/>
                                  </p:iterate>
                                  <p:childTnLst>
                                    <p:set>
                                      <p:cBhvr>
                                        <p:cTn id="9" dur="1" fill="hold">
                                          <p:stCondLst>
                                            <p:cond delay="0"/>
                                          </p:stCondLst>
                                        </p:cTn>
                                        <p:tgtEl>
                                          <p:spTgt spid="3">
                                            <p:txEl>
                                              <p:pRg st="0" end="0"/>
                                            </p:txEl>
                                          </p:spTgt>
                                        </p:tgtEl>
                                        <p:attrNameLst>
                                          <p:attrName>style.visibility</p:attrName>
                                        </p:attrNameLst>
                                      </p:cBhvr>
                                      <p:to>
                                        <p:strVal val="visible"/>
                                      </p:to>
                                    </p:set>
                                    <p:animEffect transition="in" filter="fade">
                                      <p:cBhvr>
                                        <p:cTn id="10" dur="7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build="p"/>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4DDAAEE-FB13-940C-4385-CB020D61F2A6}"/>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16" name="Rectangle 15">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D3F1682E-5CAA-4EF3-182B-25617A58A2E3}"/>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kern="1200">
                <a:solidFill>
                  <a:schemeClr val="tx1"/>
                </a:solidFill>
                <a:latin typeface="+mj-lt"/>
                <a:ea typeface="+mj-ea"/>
                <a:cs typeface="+mj-cs"/>
              </a:rPr>
              <a:t>Raggiungibilità – </a:t>
            </a:r>
            <a:r>
              <a:rPr lang="en-US" sz="4000" i="1" kern="1200">
                <a:solidFill>
                  <a:schemeClr val="tx1"/>
                </a:solidFill>
                <a:latin typeface="+mj-lt"/>
                <a:ea typeface="+mj-ea"/>
                <a:cs typeface="+mj-cs"/>
              </a:rPr>
              <a:t>«modello.m»</a:t>
            </a:r>
            <a:endParaRPr lang="en-US" sz="4000" kern="1200">
              <a:solidFill>
                <a:schemeClr val="tx1"/>
              </a:solidFill>
              <a:latin typeface="+mj-lt"/>
              <a:ea typeface="+mj-ea"/>
              <a:cs typeface="+mj-cs"/>
            </a:endParaRPr>
          </a:p>
        </p:txBody>
      </p:sp>
      <p:sp>
        <p:nvSpPr>
          <p:cNvPr id="18" name="Rectangle 17">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1">
            <a:extLst>
              <a:ext uri="{FF2B5EF4-FFF2-40B4-BE49-F238E27FC236}">
                <a16:creationId xmlns:a16="http://schemas.microsoft.com/office/drawing/2014/main" id="{F3EA9266-3D85-6477-22B4-9AB24F55867E}"/>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fontAlgn="base">
              <a:spcBef>
                <a:spcPct val="0"/>
              </a:spcBef>
              <a:spcAft>
                <a:spcPts val="600"/>
              </a:spcAft>
              <a:buClrTx/>
              <a:buSzTx/>
              <a:tabLst/>
            </a:pPr>
            <a:r>
              <a:rPr kumimoji="0" lang="en-US" altLang="it-IT" sz="2200" strike="noStrike" cap="none" normalizeH="0" baseline="0" dirty="0">
                <a:ln>
                  <a:noFill/>
                </a:ln>
                <a:effectLst/>
              </a:rPr>
              <a:t>È </a:t>
            </a:r>
            <a:r>
              <a:rPr kumimoji="0" lang="en-US" altLang="it-IT" sz="2200" strike="noStrike" cap="none" normalizeH="0" baseline="0" dirty="0" err="1">
                <a:ln>
                  <a:noFill/>
                </a:ln>
                <a:effectLst/>
              </a:rPr>
              <a:t>stata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verificata</a:t>
            </a:r>
            <a:r>
              <a:rPr kumimoji="0" lang="en-US" altLang="it-IT" sz="2200" strike="noStrike" cap="none" normalizeH="0" baseline="0" dirty="0">
                <a:ln>
                  <a:noFill/>
                </a:ln>
                <a:effectLst/>
              </a:rPr>
              <a:t> la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del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sia</a:t>
            </a:r>
            <a:r>
              <a:rPr kumimoji="0" lang="en-US" altLang="it-IT" sz="2200" strike="noStrike" cap="none" normalizeH="0" baseline="0" dirty="0">
                <a:ln>
                  <a:noFill/>
                </a:ln>
                <a:effectLst/>
              </a:rPr>
              <a:t> in forma continua </a:t>
            </a:r>
            <a:r>
              <a:rPr kumimoji="0" lang="en-US" altLang="it-IT" sz="2200" strike="noStrike" cap="none" normalizeH="0" baseline="0" dirty="0" err="1">
                <a:ln>
                  <a:noFill/>
                </a:ln>
                <a:effectLst/>
              </a:rPr>
              <a:t>che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discreta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calcolando</a:t>
            </a:r>
            <a:r>
              <a:rPr kumimoji="0" lang="en-US" altLang="it-IT" sz="2200" strike="noStrike" cap="none" normalizeH="0" baseline="0" dirty="0">
                <a:ln>
                  <a:noFill/>
                </a:ln>
                <a:effectLst/>
              </a:rPr>
              <a:t> le relative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con la </a:t>
            </a:r>
            <a:r>
              <a:rPr kumimoji="0" lang="en-US" altLang="it-IT" sz="2200" strike="noStrike" cap="none" normalizeH="0" baseline="0" dirty="0" err="1">
                <a:ln>
                  <a:noFill/>
                </a:ln>
                <a:effectLst/>
              </a:rPr>
              <a:t>funzione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ctrb</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Se </a:t>
            </a:r>
            <a:r>
              <a:rPr lang="en-US" altLang="it-IT" sz="2200" dirty="0"/>
              <a:t>i</a:t>
            </a:r>
            <a:r>
              <a:rPr kumimoji="0" lang="en-US" altLang="it-IT" sz="2200" strike="noStrike" cap="none" normalizeH="0" baseline="0" dirty="0">
                <a:ln>
                  <a:noFill/>
                </a:ln>
                <a:effectLst/>
              </a:rPr>
              <a:t>l </a:t>
            </a:r>
            <a:r>
              <a:rPr kumimoji="0" lang="en-US" altLang="it-IT" sz="2200" strike="noStrike" cap="none" normalizeH="0" baseline="0" dirty="0" err="1">
                <a:ln>
                  <a:noFill/>
                </a:ln>
                <a:effectLst/>
              </a:rPr>
              <a:t>rango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matrici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ottenute</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pari</a:t>
            </a:r>
            <a:r>
              <a:rPr kumimoji="0" lang="en-US" altLang="it-IT" sz="2200" strike="noStrike" cap="none" normalizeH="0" baseline="0" dirty="0">
                <a:ln>
                  <a:noFill/>
                </a:ln>
                <a:effectLst/>
              </a:rPr>
              <a:t> al </a:t>
            </a:r>
            <a:r>
              <a:rPr kumimoji="0" lang="en-US" altLang="it-IT" sz="2200" strike="noStrike" cap="none" normalizeH="0" baseline="0" dirty="0" err="1">
                <a:ln>
                  <a:noFill/>
                </a:ln>
                <a:effectLst/>
              </a:rPr>
              <a:t>numero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degli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allora</a:t>
            </a:r>
            <a:r>
              <a:rPr kumimoji="0" lang="en-US" altLang="it-IT" sz="2200" strike="noStrike" cap="none" normalizeH="0" baseline="0" dirty="0">
                <a:ln>
                  <a:noFill/>
                </a:ln>
                <a:effectLst/>
              </a:rPr>
              <a:t> il </a:t>
            </a:r>
            <a:r>
              <a:rPr kumimoji="0" lang="en-US" altLang="it-IT" sz="2200" strike="noStrike" cap="none" normalizeH="0" baseline="0" dirty="0" err="1">
                <a:ln>
                  <a:noFill/>
                </a:ln>
                <a:effectLst/>
              </a:rPr>
              <a:t>sistema</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completamente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raggiungibile</a:t>
            </a:r>
            <a:r>
              <a:rPr kumimoji="0" lang="en-US" altLang="it-IT" sz="2200" strike="noStrike" cap="none" normalizeH="0" baseline="0" dirty="0">
                <a:ln>
                  <a:noFill/>
                </a:ln>
                <a:effectLst/>
              </a:rPr>
              <a:t> in </a:t>
            </a:r>
            <a:r>
              <a:rPr kumimoji="0" lang="en-US" altLang="it-IT" sz="2200" strike="noStrike" cap="none" normalizeH="0" baseline="0" dirty="0" err="1">
                <a:ln>
                  <a:noFill/>
                </a:ln>
                <a:effectLst/>
              </a:rPr>
              <a:t>entrambe</a:t>
            </a:r>
            <a:r>
              <a:rPr kumimoji="0" lang="en-US" altLang="it-IT" sz="2200" strike="noStrike" cap="none" normalizeH="0" baseline="0" dirty="0">
                <a:ln>
                  <a:noFill/>
                </a:ln>
                <a:effectLst/>
              </a:rPr>
              <a:t> le </a:t>
            </a:r>
            <a:r>
              <a:rPr kumimoji="0" lang="en-US" altLang="it-IT" sz="2200" strike="noStrike" cap="none" normalizeH="0" baseline="0" dirty="0" err="1">
                <a:ln>
                  <a:noFill/>
                </a:ln>
                <a:effectLst/>
              </a:rPr>
              <a:t>versioni</a:t>
            </a:r>
            <a:r>
              <a:rPr kumimoji="0" lang="en-US" altLang="it-IT" sz="2200" strike="noStrike" cap="none" normalizeH="0" baseline="0" dirty="0">
                <a:ln>
                  <a:noFill/>
                </a:ln>
                <a:effectLst/>
              </a:rPr>
              <a:t>.</a:t>
            </a:r>
            <a:br>
              <a:rPr kumimoji="0" lang="en-US" altLang="it-IT" sz="2200" strike="noStrike" cap="none" normalizeH="0" baseline="0" dirty="0">
                <a:ln>
                  <a:noFill/>
                </a:ln>
                <a:effectLst/>
              </a:rPr>
            </a:br>
            <a:r>
              <a:rPr kumimoji="0" lang="en-US" altLang="it-IT" sz="2200" strike="noStrike" cap="none" normalizeH="0" baseline="0" dirty="0">
                <a:ln>
                  <a:noFill/>
                </a:ln>
                <a:effectLst/>
              </a:rPr>
              <a:t>Questa </a:t>
            </a:r>
            <a:r>
              <a:rPr kumimoji="0" lang="en-US" altLang="it-IT" sz="2200" strike="noStrike" cap="none" normalizeH="0" baseline="0" dirty="0" err="1">
                <a:ln>
                  <a:noFill/>
                </a:ln>
                <a:effectLst/>
              </a:rPr>
              <a:t>proprietà</a:t>
            </a:r>
            <a:r>
              <a:rPr kumimoji="0" lang="en-US" altLang="it-IT" sz="2200" strike="noStrike" cap="none" normalizeH="0" baseline="0" dirty="0">
                <a:ln>
                  <a:noFill/>
                </a:ln>
                <a:effectLst/>
              </a:rPr>
              <a:t> è </a:t>
            </a:r>
            <a:r>
              <a:rPr kumimoji="0" lang="en-US" altLang="it-IT" sz="2200" strike="noStrike" cap="none" normalizeH="0" baseline="0" dirty="0" err="1">
                <a:ln>
                  <a:noFill/>
                </a:ln>
                <a:effectLst/>
              </a:rPr>
              <a:t>essenziale</a:t>
            </a:r>
            <a:r>
              <a:rPr kumimoji="0" lang="en-US" altLang="it-IT" sz="2200" strike="noStrike" cap="none" normalizeH="0" baseline="0" dirty="0">
                <a:ln>
                  <a:noFill/>
                </a:ln>
                <a:effectLst/>
              </a:rPr>
              <a:t> per </a:t>
            </a:r>
            <a:r>
              <a:rPr kumimoji="0" lang="en-US" altLang="it-IT" sz="2200" strike="noStrike" cap="none" normalizeH="0" baseline="0" dirty="0" err="1">
                <a:ln>
                  <a:noFill/>
                </a:ln>
                <a:effectLst/>
              </a:rPr>
              <a:t>garantire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l'efficacia</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dell’MPC</a:t>
            </a:r>
            <a:r>
              <a:rPr kumimoji="0" lang="en-US" altLang="it-IT" sz="2200" strike="noStrike" cap="none" normalizeH="0" baseline="0" dirty="0">
                <a:ln>
                  <a:noFill/>
                </a:ln>
                <a:effectLst/>
              </a:rPr>
              <a:t>: senza </a:t>
            </a:r>
            <a:r>
              <a:rPr kumimoji="0" lang="en-US" altLang="it-IT" sz="2200" strike="noStrike" cap="none" normalizeH="0" baseline="0" dirty="0" err="1">
                <a:ln>
                  <a:noFill/>
                </a:ln>
                <a:effectLst/>
              </a:rPr>
              <a:t>raggiungibilità</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alcuni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stati</a:t>
            </a:r>
            <a:r>
              <a:rPr kumimoji="0" lang="en-US" altLang="it-IT" sz="2200" strike="noStrike" cap="none" normalizeH="0" baseline="0" dirty="0">
                <a:ln>
                  <a:noFill/>
                </a:ln>
                <a:effectLst/>
              </a:rPr>
              <a:t> non </a:t>
            </a:r>
            <a:r>
              <a:rPr kumimoji="0" lang="en-US" altLang="it-IT" sz="2200" strike="noStrike" cap="none" normalizeH="0" baseline="0" dirty="0" err="1">
                <a:ln>
                  <a:noFill/>
                </a:ln>
                <a:effectLst/>
              </a:rPr>
              <a:t>potrebbero</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mai</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essere</a:t>
            </a:r>
            <a:r>
              <a:rPr kumimoji="0" lang="en-US" altLang="it-IT" sz="2200" strike="noStrike" cap="none" normalizeH="0" baseline="0" dirty="0">
                <a:ln>
                  <a:noFill/>
                </a:ln>
                <a:effectLst/>
              </a:rPr>
              <a:t> </a:t>
            </a:r>
            <a:r>
              <a:rPr kumimoji="0" lang="en-US" altLang="it-IT" sz="2200" strike="noStrike" cap="none" normalizeH="0" baseline="0" dirty="0" err="1">
                <a:ln>
                  <a:noFill/>
                </a:ln>
                <a:effectLst/>
              </a:rPr>
              <a:t>gestiti</a:t>
            </a:r>
            <a:r>
              <a:rPr kumimoji="0" lang="en-US" altLang="it-IT" sz="2200" strike="noStrike" cap="none" normalizeH="0" baseline="0" dirty="0">
                <a:ln>
                  <a:noFill/>
                </a:ln>
                <a:effectLst/>
              </a:rPr>
              <a:t> dal </a:t>
            </a:r>
            <a:r>
              <a:rPr kumimoji="0" lang="en-US" altLang="it-IT" sz="2200" strike="noStrike" cap="none" normalizeH="0" baseline="0" dirty="0" err="1">
                <a:ln>
                  <a:noFill/>
                </a:ln>
                <a:effectLst/>
              </a:rPr>
              <a:t>controllore</a:t>
            </a:r>
            <a:r>
              <a:rPr kumimoji="0" lang="en-US" altLang="it-IT" sz="2200" strike="noStrike" cap="none" normalizeH="0" baseline="0" dirty="0">
                <a:ln>
                  <a:noFill/>
                </a:ln>
                <a:effectLst/>
              </a:rPr>
              <a:t>.</a:t>
            </a:r>
          </a:p>
        </p:txBody>
      </p:sp>
      <p:sp>
        <p:nvSpPr>
          <p:cNvPr id="7" name="Segnaposto piè di pagina 6">
            <a:extLst>
              <a:ext uri="{FF2B5EF4-FFF2-40B4-BE49-F238E27FC236}">
                <a16:creationId xmlns:a16="http://schemas.microsoft.com/office/drawing/2014/main" id="{1B67430B-C61A-03CF-191D-15B7B61FAA31}"/>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pic>
        <p:nvPicPr>
          <p:cNvPr id="5" name="Segnaposto contenuto 4">
            <a:extLst>
              <a:ext uri="{FF2B5EF4-FFF2-40B4-BE49-F238E27FC236}">
                <a16:creationId xmlns:a16="http://schemas.microsoft.com/office/drawing/2014/main" id="{3F8DBC3B-3753-523A-91E2-79DAD9C51830}"/>
              </a:ext>
            </a:extLst>
          </p:cNvPr>
          <p:cNvPicPr>
            <a:picLocks noGrp="1" noChangeAspect="1"/>
          </p:cNvPicPr>
          <p:nvPr>
            <p:ph idx="1"/>
          </p:nvPr>
        </p:nvPicPr>
        <p:blipFill>
          <a:blip r:embed="rId2"/>
          <a:stretch>
            <a:fillRect/>
          </a:stretch>
        </p:blipFill>
        <p:spPr>
          <a:xfrm>
            <a:off x="4038600" y="4768850"/>
            <a:ext cx="4048180" cy="859790"/>
          </a:xfrm>
          <a:prstGeom prst="rect">
            <a:avLst/>
          </a:prstGeom>
        </p:spPr>
      </p:pic>
    </p:spTree>
    <p:extLst>
      <p:ext uri="{BB962C8B-B14F-4D97-AF65-F5344CB8AC3E}">
        <p14:creationId xmlns:p14="http://schemas.microsoft.com/office/powerpoint/2010/main" val="7140736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4" name="Rectangle 23">
            <a:extLst>
              <a:ext uri="{FF2B5EF4-FFF2-40B4-BE49-F238E27FC236}">
                <a16:creationId xmlns:a16="http://schemas.microsoft.com/office/drawing/2014/main" id="{90D01200-0224-43C5-AB38-FB4D16B73F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3A9C35C-E2C7-8731-8E22-EE0A760DC314}"/>
              </a:ext>
            </a:extLst>
          </p:cNvPr>
          <p:cNvSpPr>
            <a:spLocks noGrp="1"/>
          </p:cNvSpPr>
          <p:nvPr>
            <p:ph type="title"/>
          </p:nvPr>
        </p:nvSpPr>
        <p:spPr>
          <a:xfrm>
            <a:off x="612648" y="737044"/>
            <a:ext cx="6268770" cy="1536192"/>
          </a:xfrm>
        </p:spPr>
        <p:txBody>
          <a:bodyPr vert="horz" lIns="91440" tIns="45720" rIns="91440" bIns="45720" rtlCol="0" anchor="b">
            <a:normAutofit/>
          </a:bodyPr>
          <a:lstStyle/>
          <a:p>
            <a:r>
              <a:rPr lang="en-US" sz="4000" kern="1200" dirty="0">
                <a:solidFill>
                  <a:schemeClr val="tx1"/>
                </a:solidFill>
                <a:latin typeface="+mj-lt"/>
                <a:ea typeface="+mj-ea"/>
                <a:cs typeface="+mj-cs"/>
              </a:rPr>
              <a:t>Vincoli </a:t>
            </a:r>
            <a:r>
              <a:rPr lang="en-US" sz="4000" kern="1200" dirty="0" err="1">
                <a:solidFill>
                  <a:schemeClr val="tx1"/>
                </a:solidFill>
                <a:latin typeface="+mj-lt"/>
                <a:ea typeface="+mj-ea"/>
                <a:cs typeface="+mj-cs"/>
              </a:rPr>
              <a:t>sullo</a:t>
            </a:r>
            <a:r>
              <a:rPr lang="en-US" sz="4000" kern="1200" dirty="0">
                <a:solidFill>
                  <a:schemeClr val="tx1"/>
                </a:solidFill>
                <a:latin typeface="+mj-lt"/>
                <a:ea typeface="+mj-ea"/>
                <a:cs typeface="+mj-cs"/>
              </a:rPr>
              <a:t> </a:t>
            </a:r>
            <a:r>
              <a:rPr lang="en-US" sz="4000" kern="1200" dirty="0" err="1">
                <a:solidFill>
                  <a:schemeClr val="tx1"/>
                </a:solidFill>
                <a:latin typeface="+mj-lt"/>
                <a:ea typeface="+mj-ea"/>
                <a:cs typeface="+mj-cs"/>
              </a:rPr>
              <a:t>stato</a:t>
            </a:r>
            <a:r>
              <a:rPr lang="en-US" sz="4000" kern="1200" dirty="0">
                <a:solidFill>
                  <a:schemeClr val="tx1"/>
                </a:solidFill>
                <a:latin typeface="+mj-lt"/>
                <a:ea typeface="+mj-ea"/>
                <a:cs typeface="+mj-cs"/>
              </a:rPr>
              <a:t> e </a:t>
            </a:r>
            <a:r>
              <a:rPr lang="en-US" sz="4000" kern="1200" dirty="0" err="1">
                <a:solidFill>
                  <a:schemeClr val="tx1"/>
                </a:solidFill>
                <a:latin typeface="+mj-lt"/>
                <a:ea typeface="+mj-ea"/>
                <a:cs typeface="+mj-cs"/>
              </a:rPr>
              <a:t>sull’ingresso</a:t>
            </a:r>
            <a:r>
              <a:rPr lang="en-US" sz="4000" kern="1200" dirty="0">
                <a:solidFill>
                  <a:schemeClr val="tx1"/>
                </a:solidFill>
                <a:latin typeface="+mj-lt"/>
                <a:ea typeface="+mj-ea"/>
                <a:cs typeface="+mj-cs"/>
              </a:rPr>
              <a:t> – «</a:t>
            </a:r>
            <a:r>
              <a:rPr lang="en-US" sz="4000" kern="1200" dirty="0" err="1">
                <a:solidFill>
                  <a:schemeClr val="tx1"/>
                </a:solidFill>
                <a:latin typeface="+mj-lt"/>
                <a:ea typeface="+mj-ea"/>
                <a:cs typeface="+mj-cs"/>
              </a:rPr>
              <a:t>modello.m</a:t>
            </a:r>
            <a:r>
              <a:rPr lang="en-US" sz="4000" kern="1200" dirty="0">
                <a:solidFill>
                  <a:schemeClr val="tx1"/>
                </a:solidFill>
                <a:latin typeface="+mj-lt"/>
                <a:ea typeface="+mj-ea"/>
                <a:cs typeface="+mj-cs"/>
              </a:rPr>
              <a:t>»</a:t>
            </a:r>
          </a:p>
        </p:txBody>
      </p:sp>
      <p:sp>
        <p:nvSpPr>
          <p:cNvPr id="26" name="Rectangle 25">
            <a:extLst>
              <a:ext uri="{FF2B5EF4-FFF2-40B4-BE49-F238E27FC236}">
                <a16:creationId xmlns:a16="http://schemas.microsoft.com/office/drawing/2014/main" id="{728A44A4-A002-4A88-9FC9-1D0566C97A4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853202" y="363389"/>
            <a:ext cx="73152" cy="54864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28" name="Rectangle 27">
            <a:extLst>
              <a:ext uri="{FF2B5EF4-FFF2-40B4-BE49-F238E27FC236}">
                <a16:creationId xmlns:a16="http://schemas.microsoft.com/office/drawing/2014/main" id="{3E7D5C7B-DD16-401B-85CE-4AAA2A4F5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18506" y="2935541"/>
            <a:ext cx="621792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F2998058-A10E-C763-0BF6-E7C9AA4CB3EC}"/>
                  </a:ext>
                </a:extLst>
              </p:cNvPr>
              <p:cNvSpPr txBox="1"/>
              <p:nvPr/>
            </p:nvSpPr>
            <p:spPr>
              <a:xfrm>
                <a:off x="612648" y="3355848"/>
                <a:ext cx="6268770" cy="2825496"/>
              </a:xfrm>
              <a:prstGeom prst="rect">
                <a:avLst/>
              </a:prstGeom>
            </p:spPr>
            <p:txBody>
              <a:bodyPr vert="horz" lIns="91440" tIns="45720" rIns="91440" bIns="45720" rtlCol="0">
                <a:normAutofit/>
              </a:bodyPr>
              <a:lstStyle/>
              <a:p>
                <a:pPr lvl="0" indent="-228600" fontAlgn="base">
                  <a:lnSpc>
                    <a:spcPct val="90000"/>
                  </a:lnSpc>
                  <a:spcBef>
                    <a:spcPct val="0"/>
                  </a:spcBef>
                  <a:spcAft>
                    <a:spcPts val="600"/>
                  </a:spcAft>
                  <a:buFont typeface="Arial" panose="020B0604020202020204" pitchFamily="34" charset="0"/>
                  <a:buChar char="•"/>
                </a:pPr>
                <a:r>
                  <a:rPr lang="en-US" altLang="it-IT" sz="1400" dirty="0"/>
                  <a:t>Sono </a:t>
                </a:r>
                <a:r>
                  <a:rPr lang="en-US" altLang="it-IT" sz="1400" dirty="0" err="1"/>
                  <a:t>stati</a:t>
                </a:r>
                <a:r>
                  <a:rPr lang="en-US" altLang="it-IT" sz="1400" dirty="0"/>
                  <a:t> </a:t>
                </a:r>
                <a:r>
                  <a:rPr lang="en-US" altLang="it-IT" sz="1400" dirty="0" err="1"/>
                  <a:t>specificati</a:t>
                </a:r>
                <a:r>
                  <a:rPr lang="en-US" altLang="it-IT" sz="1400" dirty="0"/>
                  <a:t> </a:t>
                </a:r>
                <a:r>
                  <a:rPr lang="en-US" altLang="it-IT" sz="1400" dirty="0" err="1"/>
                  <a:t>gli</a:t>
                </a:r>
                <a:r>
                  <a:rPr lang="en-US" altLang="it-IT" sz="1400" dirty="0"/>
                  <a:t> intervalli </a:t>
                </a:r>
                <a:r>
                  <a:rPr lang="en-US" altLang="it-IT" sz="1400" dirty="0" err="1"/>
                  <a:t>ammissibili</a:t>
                </a:r>
                <a:r>
                  <a:rPr lang="en-US" altLang="it-IT" sz="1400" dirty="0"/>
                  <a:t> per </a:t>
                </a:r>
                <a:r>
                  <a:rPr lang="en-US" altLang="it-IT" sz="1400" dirty="0" err="1"/>
                  <a:t>i</a:t>
                </a:r>
                <a:r>
                  <a:rPr lang="en-US" altLang="it-IT" sz="1400" dirty="0"/>
                  <a:t> </a:t>
                </a:r>
                <a:r>
                  <a:rPr lang="en-US" altLang="it-IT" sz="1400" dirty="0" err="1"/>
                  <a:t>livelli</a:t>
                </a:r>
                <a:r>
                  <a:rPr lang="en-US" altLang="it-IT" sz="1400" dirty="0"/>
                  <a:t> </a:t>
                </a:r>
                <a:r>
                  <a:rPr lang="en-US" altLang="it-IT" sz="1400" dirty="0" err="1"/>
                  <a:t>dell’acqua</a:t>
                </a:r>
                <a:r>
                  <a:rPr lang="en-US" altLang="it-IT" sz="1400" dirty="0"/>
                  <a:t> </a:t>
                </a:r>
                <a:r>
                  <a:rPr lang="en-US" altLang="it-IT" sz="1400" dirty="0" err="1"/>
                  <a:t>nei</a:t>
                </a:r>
                <a:r>
                  <a:rPr lang="en-US" altLang="it-IT" sz="1400" dirty="0"/>
                  <a:t> </a:t>
                </a:r>
                <a:r>
                  <a:rPr lang="en-US" altLang="it-IT" sz="1400" dirty="0" err="1"/>
                  <a:t>serbatoi</a:t>
                </a:r>
                <a:r>
                  <a:rPr lang="en-US" altLang="it-IT" sz="1400" dirty="0"/>
                  <a:t> (</a:t>
                </a:r>
                <a:r>
                  <a:rPr lang="en-US" altLang="it-IT" sz="1400" dirty="0" err="1"/>
                  <a:t>compresi</a:t>
                </a:r>
                <a:r>
                  <a:rPr lang="en-US" altLang="it-IT" sz="1400" dirty="0"/>
                  <a:t> </a:t>
                </a:r>
                <a:r>
                  <a:rPr lang="en-US" altLang="it-IT" sz="1400" dirty="0" err="1"/>
                  <a:t>tra</a:t>
                </a:r>
                <a:r>
                  <a:rPr lang="en-US" altLang="it-IT" sz="1400" dirty="0"/>
                  <a:t> 0.5 cm e 20 cm) e per le </a:t>
                </a:r>
                <a:r>
                  <a:rPr lang="en-US" altLang="it-IT" sz="1400" dirty="0" err="1"/>
                  <a:t>tensioni</a:t>
                </a:r>
                <a:r>
                  <a:rPr lang="en-US" altLang="it-IT" sz="1400" dirty="0"/>
                  <a:t> di </a:t>
                </a:r>
                <a:r>
                  <a:rPr lang="en-US" altLang="it-IT" sz="1400" dirty="0" err="1"/>
                  <a:t>controllo</a:t>
                </a:r>
                <a:r>
                  <a:rPr lang="en-US" altLang="it-IT" sz="1400" dirty="0"/>
                  <a:t> </a:t>
                </a:r>
                <a:r>
                  <a:rPr lang="en-US" altLang="it-IT" sz="1400" dirty="0" err="1"/>
                  <a:t>delle</a:t>
                </a:r>
                <a:r>
                  <a:rPr lang="en-US" altLang="it-IT" sz="1400" dirty="0"/>
                  <a:t> </a:t>
                </a:r>
                <a:r>
                  <a:rPr lang="en-US" altLang="it-IT" sz="1400" dirty="0" err="1"/>
                  <a:t>pompe</a:t>
                </a:r>
                <a:r>
                  <a:rPr lang="en-US" altLang="it-IT" sz="1400" dirty="0"/>
                  <a:t> (</a:t>
                </a:r>
                <a:r>
                  <a:rPr lang="en-US" altLang="it-IT" sz="1400" dirty="0" err="1"/>
                  <a:t>tra</a:t>
                </a:r>
                <a:r>
                  <a:rPr lang="en-US" altLang="it-IT" sz="1400" dirty="0"/>
                  <a:t> 0 V e 4.5 V).</a:t>
                </a:r>
              </a:p>
              <a:p>
                <a:pPr lvl="0" indent="-228600" fontAlgn="base">
                  <a:lnSpc>
                    <a:spcPct val="90000"/>
                  </a:lnSpc>
                  <a:spcBef>
                    <a:spcPct val="0"/>
                  </a:spcBef>
                  <a:spcAft>
                    <a:spcPts val="600"/>
                  </a:spcAft>
                  <a:buFont typeface="Arial" panose="020B0604020202020204" pitchFamily="34" charset="0"/>
                  <a:buChar char="•"/>
                </a:pPr>
                <a:r>
                  <a:rPr lang="en-US" altLang="it-IT" sz="1400" dirty="0" err="1"/>
                  <a:t>Successivamente</a:t>
                </a:r>
                <a:r>
                  <a:rPr lang="en-US" altLang="it-IT" sz="1400" dirty="0"/>
                  <a:t>,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costruiti</a:t>
                </a:r>
                <a:r>
                  <a:rPr lang="en-US" altLang="it-IT" sz="1400" dirty="0"/>
                  <a:t>  </a:t>
                </a:r>
                <a:r>
                  <a:rPr lang="en-US" altLang="it-IT" sz="1400" dirty="0" err="1"/>
                  <a:t>i</a:t>
                </a:r>
                <a:r>
                  <a:rPr lang="en-US" altLang="it-IT" sz="1400" dirty="0"/>
                  <a:t> </a:t>
                </a:r>
                <a:r>
                  <a:rPr lang="en-US" altLang="it-IT" sz="1400" dirty="0" err="1"/>
                  <a:t>vettori</a:t>
                </a:r>
                <a:r>
                  <a:rPr lang="en-US" altLang="it-IT" sz="1400" dirty="0"/>
                  <a:t> </a:t>
                </a:r>
                <a:r>
                  <a:rPr lang="en-US" altLang="it-IT" sz="1400" dirty="0" err="1"/>
                  <a:t>dei</a:t>
                </a:r>
                <a:r>
                  <a:rPr lang="en-US" altLang="it-IT" sz="1400" dirty="0"/>
                  <a:t> </a:t>
                </a:r>
                <a:r>
                  <a:rPr lang="en-US" altLang="it-IT" sz="1400" dirty="0" err="1"/>
                  <a:t>limiti</a:t>
                </a:r>
                <a:r>
                  <a:rPr lang="en-US" altLang="it-IT" sz="1400" dirty="0"/>
                  <a:t> </a:t>
                </a:r>
                <a:r>
                  <a:rPr lang="en-US" altLang="it-IT" sz="1400" dirty="0" err="1"/>
                  <a:t>superiori</a:t>
                </a:r>
                <a:r>
                  <a:rPr lang="en-US" altLang="it-IT" sz="1400" dirty="0"/>
                  <a:t> e </a:t>
                </a:r>
                <a:r>
                  <a:rPr lang="en-US" altLang="it-IT" sz="1400" dirty="0" err="1"/>
                  <a:t>inferiori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𝑋</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𝑚𝑎𝑥</m:t>
                        </m:r>
                      </m:sub>
                    </m:sSub>
                    <m:r>
                      <a:rPr lang="en-US" altLang="it-IT" sz="1400" b="0" i="1">
                        <a:latin typeface="Cambria Math" panose="02040503050406030204" pitchFamily="18" charset="0"/>
                      </a:rPr>
                      <m:t>,</m:t>
                    </m:r>
                  </m:oMath>
                </a14:m>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𝑈</m:t>
                        </m:r>
                      </m:e>
                      <m:sub>
                        <m:r>
                          <a:rPr lang="en-US" altLang="it-IT" sz="1400" b="0" i="1">
                            <a:latin typeface="Cambria Math" panose="02040503050406030204" pitchFamily="18" charset="0"/>
                          </a:rPr>
                          <m:t>𝑚𝑖𝑛</m:t>
                        </m:r>
                      </m:sub>
                    </m:sSub>
                    <m:r>
                      <a:rPr lang="en-US" altLang="it-IT" sz="1400" b="0" i="1">
                        <a:latin typeface="Cambria Math" panose="02040503050406030204" pitchFamily="18" charset="0"/>
                      </a:rPr>
                      <m:t>,</m:t>
                    </m:r>
                  </m:oMath>
                </a14:m>
                <a:r>
                  <a:rPr lang="en-US" altLang="it-IT" sz="1400" dirty="0"/>
                  <a:t>) e </a:t>
                </a:r>
                <a:r>
                  <a:rPr lang="en-US" altLang="it-IT" sz="1400" dirty="0" err="1"/>
                  <a:t>sono</a:t>
                </a:r>
                <a:r>
                  <a:rPr lang="en-US" altLang="it-IT" sz="1400" dirty="0"/>
                  <a:t> </a:t>
                </a:r>
                <a:r>
                  <a:rPr lang="en-US" altLang="it-IT" sz="1400" dirty="0" err="1"/>
                  <a:t>stati</a:t>
                </a:r>
                <a:r>
                  <a:rPr lang="en-US" altLang="it-IT" sz="1400" dirty="0"/>
                  <a:t> </a:t>
                </a:r>
                <a:r>
                  <a:rPr lang="en-US" altLang="it-IT" sz="1400" dirty="0" err="1"/>
                  <a:t>organizzati</a:t>
                </a:r>
                <a:r>
                  <a:rPr lang="en-US" altLang="it-IT" sz="1400" dirty="0"/>
                  <a:t> in </a:t>
                </a:r>
                <a:r>
                  <a:rPr lang="en-US" altLang="it-IT" sz="1400" dirty="0" err="1"/>
                  <a:t>una</a:t>
                </a:r>
                <a:r>
                  <a:rPr lang="en-US" altLang="it-IT" sz="1400" dirty="0"/>
                  <a:t> </a:t>
                </a:r>
                <a:r>
                  <a:rPr lang="en-US" altLang="it-IT" sz="1400" dirty="0" err="1"/>
                  <a:t>struttura</a:t>
                </a:r>
                <a:r>
                  <a:rPr lang="en-US" altLang="it-IT" sz="1400" dirty="0"/>
                  <a:t> </a:t>
                </a:r>
                <a:r>
                  <a:rPr lang="en-US" altLang="it-IT" sz="1400" dirty="0" err="1"/>
                  <a:t>compatibile</a:t>
                </a:r>
                <a:r>
                  <a:rPr lang="en-US" altLang="it-IT" sz="1400" dirty="0"/>
                  <a:t> con la </a:t>
                </a:r>
                <a:r>
                  <a:rPr lang="en-US" altLang="it-IT" sz="1400" dirty="0" err="1"/>
                  <a:t>formulazione</a:t>
                </a:r>
                <a:r>
                  <a:rPr lang="en-US" altLang="it-IT" sz="1400" dirty="0"/>
                  <a:t> </a:t>
                </a:r>
                <a:r>
                  <a:rPr lang="en-US" altLang="it-IT" sz="1400" dirty="0" err="1"/>
                  <a:t>dell’MPC</a:t>
                </a:r>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a:t>Per </a:t>
                </a:r>
                <a:r>
                  <a:rPr lang="en-US" altLang="it-IT" sz="1400" dirty="0" err="1"/>
                  <a:t>integrare</a:t>
                </a:r>
                <a:r>
                  <a:rPr lang="en-US" altLang="it-IT" sz="1400" dirty="0"/>
                  <a:t> </a:t>
                </a:r>
                <a:r>
                  <a:rPr lang="en-US" altLang="it-IT" sz="1400" dirty="0" err="1"/>
                  <a:t>correttamente</a:t>
                </a:r>
                <a:r>
                  <a:rPr lang="en-US" altLang="it-IT" sz="1400" dirty="0"/>
                  <a:t> </a:t>
                </a:r>
                <a:r>
                  <a:rPr lang="en-US" altLang="it-IT" sz="1400" dirty="0" err="1"/>
                  <a:t>questi</a:t>
                </a:r>
                <a:r>
                  <a:rPr lang="en-US" altLang="it-IT" sz="1400" dirty="0"/>
                  <a:t> </a:t>
                </a:r>
                <a:r>
                  <a:rPr lang="en-US" altLang="it-IT" sz="1400" dirty="0" err="1"/>
                  <a:t>vincoli</a:t>
                </a:r>
                <a:r>
                  <a:rPr lang="en-US" altLang="it-IT" sz="1400" dirty="0"/>
                  <a:t> </a:t>
                </a:r>
                <a:r>
                  <a:rPr lang="en-US" altLang="it-IT" sz="1400" dirty="0" err="1"/>
                  <a:t>nel</a:t>
                </a:r>
                <a:r>
                  <a:rPr lang="en-US" altLang="it-IT" sz="1400" dirty="0"/>
                  <a:t> </a:t>
                </a:r>
                <a:r>
                  <a:rPr lang="en-US" altLang="it-IT" sz="1400" dirty="0" err="1"/>
                  <a:t>modello</a:t>
                </a:r>
                <a:r>
                  <a:rPr lang="en-US" altLang="it-IT" sz="1400" dirty="0"/>
                  <a:t> </a:t>
                </a:r>
                <a:r>
                  <a:rPr lang="en-US" altLang="it-IT" sz="1400" dirty="0" err="1"/>
                  <a:t>linearizzato</a:t>
                </a:r>
                <a:r>
                  <a:rPr lang="en-US" altLang="it-IT" sz="1400" dirty="0"/>
                  <a:t>, li </a:t>
                </a:r>
                <a:r>
                  <a:rPr lang="en-US" altLang="it-IT" sz="1400" dirty="0" err="1"/>
                  <a:t>abbiamo</a:t>
                </a:r>
                <a:r>
                  <a:rPr lang="en-US" altLang="it-IT" sz="1400" dirty="0"/>
                  <a:t> </a:t>
                </a:r>
                <a:r>
                  <a:rPr lang="en-US" altLang="it-IT" sz="1400" dirty="0" err="1"/>
                  <a:t>centrati</a:t>
                </a:r>
                <a:r>
                  <a:rPr lang="en-US" altLang="it-IT" sz="1400" dirty="0"/>
                  <a:t> rispetto al punto di </a:t>
                </a:r>
                <a:r>
                  <a:rPr lang="en-US" altLang="it-IT" sz="1400" dirty="0" err="1"/>
                  <a:t>equilibrio</a:t>
                </a:r>
                <a:r>
                  <a:rPr lang="en-US" altLang="it-IT" sz="1400" dirty="0"/>
                  <a:t> </a:t>
                </a:r>
                <a:r>
                  <a:rPr lang="en-US" altLang="it-IT" sz="1400" dirty="0" err="1"/>
                  <a:t>sottraendo</a:t>
                </a:r>
                <a:r>
                  <a:rPr lang="en-US" altLang="it-IT" sz="1400" dirty="0"/>
                  <a:t> lo </a:t>
                </a:r>
                <a:r>
                  <a:rPr lang="en-US" altLang="it-IT" sz="1400" dirty="0" err="1"/>
                  <a:t>stato</a:t>
                </a:r>
                <a:r>
                  <a:rPr lang="en-US" altLang="it-IT" sz="1400" dirty="0"/>
                  <a:t> di </a:t>
                </a:r>
                <a:r>
                  <a:rPr lang="en-US" altLang="it-IT" sz="1400" dirty="0" err="1"/>
                  <a:t>riferimento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𝑥</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 e il </a:t>
                </a:r>
                <a:r>
                  <a:rPr lang="en-US" altLang="it-IT" sz="1400" dirty="0" err="1"/>
                  <a:t>controllo</a:t>
                </a:r>
                <a:r>
                  <a:rPr lang="en-US" altLang="it-IT" sz="1400" dirty="0"/>
                  <a:t> di </a:t>
                </a:r>
                <a:r>
                  <a:rPr lang="en-US" altLang="it-IT" sz="1400" dirty="0" err="1"/>
                  <a:t>equilibrio</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𝑢</m:t>
                        </m:r>
                      </m:e>
                      <m:sub>
                        <m:r>
                          <a:rPr lang="en-US" altLang="it-IT" sz="1400" b="0" i="1">
                            <a:latin typeface="Cambria Math" panose="02040503050406030204" pitchFamily="18" charset="0"/>
                          </a:rPr>
                          <m:t>𝑟𝑒𝑓</m:t>
                        </m:r>
                      </m:sub>
                    </m:sSub>
                    <m:r>
                      <a:rPr lang="en-US" altLang="it-IT" sz="1400" b="0" i="1">
                        <a:latin typeface="Cambria Math" panose="02040503050406030204" pitchFamily="18" charset="0"/>
                      </a:rPr>
                      <m:t>,</m:t>
                    </m:r>
                  </m:oMath>
                </a14:m>
                <a:r>
                  <a:rPr lang="en-US" altLang="it-IT" sz="1400" dirty="0"/>
                  <a:t>).</a:t>
                </a:r>
              </a:p>
              <a:p>
                <a:pPr lvl="0" indent="-228600" fontAlgn="base">
                  <a:lnSpc>
                    <a:spcPct val="90000"/>
                  </a:lnSpc>
                  <a:spcBef>
                    <a:spcPct val="0"/>
                  </a:spcBef>
                  <a:spcAft>
                    <a:spcPts val="600"/>
                  </a:spcAft>
                  <a:buFont typeface="Arial" panose="020B0604020202020204" pitchFamily="34" charset="0"/>
                  <a:buChar char="•"/>
                </a:pPr>
                <a:r>
                  <a:rPr lang="en-US" altLang="it-IT" sz="1400" dirty="0" err="1"/>
                  <a:t>Infine</a:t>
                </a:r>
                <a:r>
                  <a:rPr lang="en-US" altLang="it-IT" sz="1400" dirty="0"/>
                  <a:t>, </a:t>
                </a:r>
                <a:r>
                  <a:rPr lang="en-US" altLang="it-IT" sz="1400" dirty="0" err="1"/>
                  <a:t>sono</a:t>
                </a:r>
                <a:r>
                  <a:rPr lang="en-US" altLang="it-IT" sz="1400" dirty="0"/>
                  <a:t> state </a:t>
                </a:r>
                <a:r>
                  <a:rPr lang="en-US" altLang="it-IT" sz="1400" dirty="0" err="1"/>
                  <a:t>costruite</a:t>
                </a:r>
                <a:r>
                  <a:rPr lang="en-US" altLang="it-IT" sz="1400" dirty="0"/>
                  <a:t> le </a:t>
                </a:r>
                <a:r>
                  <a:rPr lang="en-US" altLang="it-IT" sz="1400" dirty="0" err="1"/>
                  <a:t>matrici</a:t>
                </a:r>
                <a:r>
                  <a:rPr lang="en-US" altLang="it-IT" sz="1400" dirty="0"/>
                  <a:t>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𝐻</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e </a:t>
                </a:r>
                <a14:m>
                  <m:oMath xmlns:m="http://schemas.openxmlformats.org/officeDocument/2006/math">
                    <m:sSub>
                      <m:sSubPr>
                        <m:ctrlPr>
                          <a:rPr lang="en-US" altLang="it-IT" sz="1400" i="1">
                            <a:latin typeface="Cambria Math" panose="02040503050406030204" pitchFamily="18" charset="0"/>
                          </a:rPr>
                        </m:ctrlPr>
                      </m:sSubPr>
                      <m:e>
                        <m:r>
                          <a:rPr lang="en-US" altLang="it-IT" sz="1400" b="0" i="1">
                            <a:latin typeface="Cambria Math" panose="02040503050406030204" pitchFamily="18" charset="0"/>
                          </a:rPr>
                          <m:t>h</m:t>
                        </m:r>
                      </m:e>
                      <m:sub>
                        <m:r>
                          <a:rPr lang="en-US" altLang="it-IT" sz="1400" b="0" i="1">
                            <a:latin typeface="Cambria Math" panose="02040503050406030204" pitchFamily="18" charset="0"/>
                          </a:rPr>
                          <m:t>𝑥</m:t>
                        </m:r>
                      </m:sub>
                    </m:sSub>
                    <m:r>
                      <a:rPr lang="en-US" altLang="it-IT" sz="1400" b="0" i="1">
                        <a:latin typeface="Cambria Math" panose="02040503050406030204" pitchFamily="18" charset="0"/>
                      </a:rPr>
                      <m:t>,</m:t>
                    </m:r>
                  </m:oMath>
                </a14:m>
                <a:r>
                  <a:rPr lang="en-US" altLang="it-IT" sz="1400" dirty="0"/>
                  <a:t> per </a:t>
                </a:r>
                <a:r>
                  <a:rPr lang="en-US" altLang="it-IT" sz="1400" dirty="0" err="1"/>
                  <a:t>rappresentare</a:t>
                </a:r>
                <a:r>
                  <a:rPr lang="en-US" altLang="it-IT" sz="1400" dirty="0"/>
                  <a:t> </a:t>
                </a:r>
                <a:r>
                  <a:rPr lang="en-US" altLang="it-IT" sz="1400" dirty="0" err="1"/>
                  <a:t>i</a:t>
                </a:r>
                <a:r>
                  <a:rPr lang="en-US" altLang="it-IT" sz="1400" dirty="0"/>
                  <a:t> </a:t>
                </a:r>
                <a:r>
                  <a:rPr lang="en-US" altLang="it-IT" sz="1400" dirty="0" err="1"/>
                  <a:t>vincoli</a:t>
                </a:r>
                <a:r>
                  <a:rPr lang="en-US" altLang="it-IT" sz="1400" dirty="0"/>
                  <a:t> in forma </a:t>
                </a:r>
                <a:r>
                  <a:rPr lang="en-US" altLang="it-IT" sz="1400" dirty="0" err="1"/>
                  <a:t>compatta</a:t>
                </a:r>
                <a:r>
                  <a:rPr lang="en-US" altLang="it-IT" sz="1400" dirty="0"/>
                  <a:t>, necessaria per </a:t>
                </a:r>
                <a:r>
                  <a:rPr lang="en-US" altLang="it-IT" sz="1400" dirty="0" err="1"/>
                  <a:t>includere</a:t>
                </a:r>
                <a:r>
                  <a:rPr lang="en-US" altLang="it-IT" sz="1400" dirty="0"/>
                  <a:t> </a:t>
                </a:r>
                <a:r>
                  <a:rPr lang="en-US" altLang="it-IT" sz="1400" dirty="0" err="1"/>
                  <a:t>i</a:t>
                </a:r>
                <a:r>
                  <a:rPr lang="en-US" altLang="it-IT" sz="1400" dirty="0"/>
                  <a:t> </a:t>
                </a:r>
                <a:r>
                  <a:rPr lang="en-US" altLang="it-IT" sz="1400" dirty="0" err="1"/>
                  <a:t>limiti</a:t>
                </a:r>
                <a:r>
                  <a:rPr lang="en-US" altLang="it-IT" sz="1400" dirty="0"/>
                  <a:t> </a:t>
                </a:r>
                <a:r>
                  <a:rPr lang="en-US" altLang="it-IT" sz="1400" dirty="0" err="1"/>
                  <a:t>nel</a:t>
                </a:r>
                <a:r>
                  <a:rPr lang="en-US" altLang="it-IT" sz="1400" dirty="0"/>
                  <a:t> </a:t>
                </a:r>
                <a:r>
                  <a:rPr lang="en-US" altLang="it-IT" sz="1400" dirty="0" err="1"/>
                  <a:t>problema</a:t>
                </a:r>
                <a:r>
                  <a:rPr lang="en-US" altLang="it-IT" sz="1400" dirty="0"/>
                  <a:t> di </a:t>
                </a:r>
                <a:r>
                  <a:rPr lang="en-US" altLang="it-IT" sz="1400" dirty="0" err="1"/>
                  <a:t>ottimizzazione</a:t>
                </a:r>
                <a:r>
                  <a:rPr lang="en-US" altLang="it-IT" sz="1400" dirty="0"/>
                  <a:t> </a:t>
                </a:r>
                <a:r>
                  <a:rPr lang="en-US" altLang="it-IT" sz="1400" dirty="0" err="1"/>
                  <a:t>risolto</a:t>
                </a:r>
                <a:r>
                  <a:rPr lang="en-US" altLang="it-IT" sz="1400" dirty="0"/>
                  <a:t> </a:t>
                </a:r>
                <a:r>
                  <a:rPr lang="en-US" altLang="it-IT" sz="1400" dirty="0" err="1"/>
                  <a:t>dall’MPC</a:t>
                </a:r>
                <a:r>
                  <a:rPr lang="en-US" altLang="it-IT" sz="1400" dirty="0"/>
                  <a:t>.</a:t>
                </a:r>
              </a:p>
              <a:p>
                <a:pPr indent="-228600">
                  <a:lnSpc>
                    <a:spcPct val="90000"/>
                  </a:lnSpc>
                  <a:spcAft>
                    <a:spcPts val="600"/>
                  </a:spcAft>
                  <a:buFont typeface="Arial" panose="020B0604020202020204" pitchFamily="34" charset="0"/>
                  <a:buChar char="•"/>
                </a:pPr>
                <a:endParaRPr lang="en-US" sz="1400" dirty="0"/>
              </a:p>
            </p:txBody>
          </p:sp>
        </mc:Choice>
        <mc:Fallback xmlns="">
          <p:sp>
            <p:nvSpPr>
              <p:cNvPr id="7" name="CasellaDiTesto 6">
                <a:extLst>
                  <a:ext uri="{FF2B5EF4-FFF2-40B4-BE49-F238E27FC236}">
                    <a16:creationId xmlns:a16="http://schemas.microsoft.com/office/drawing/2014/main" id="{F2998058-A10E-C763-0BF6-E7C9AA4CB3EC}"/>
                  </a:ext>
                </a:extLst>
              </p:cNvPr>
              <p:cNvSpPr txBox="1">
                <a:spLocks noRot="1" noChangeAspect="1" noMove="1" noResize="1" noEditPoints="1" noAdjustHandles="1" noChangeArrowheads="1" noChangeShapeType="1" noTextEdit="1"/>
              </p:cNvSpPr>
              <p:nvPr/>
            </p:nvSpPr>
            <p:spPr>
              <a:xfrm>
                <a:off x="612648" y="3355848"/>
                <a:ext cx="6268770" cy="2825496"/>
              </a:xfrm>
              <a:prstGeom prst="rect">
                <a:avLst/>
              </a:prstGeom>
              <a:blipFill>
                <a:blip r:embed="rId2"/>
                <a:stretch>
                  <a:fillRect l="-292" t="-1080"/>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29BB99BB-2FA3-97E5-57E6-71C0A1D970E0}"/>
              </a:ext>
            </a:extLst>
          </p:cNvPr>
          <p:cNvPicPr>
            <a:picLocks noChangeAspect="1"/>
          </p:cNvPicPr>
          <p:nvPr/>
        </p:nvPicPr>
        <p:blipFill>
          <a:blip r:embed="rId3"/>
          <a:stretch>
            <a:fillRect/>
          </a:stretch>
        </p:blipFill>
        <p:spPr>
          <a:xfrm>
            <a:off x="7552745" y="601133"/>
            <a:ext cx="4120327" cy="5580211"/>
          </a:xfrm>
          <a:prstGeom prst="rect">
            <a:avLst/>
          </a:prstGeom>
        </p:spPr>
      </p:pic>
      <p:sp>
        <p:nvSpPr>
          <p:cNvPr id="8" name="Segnaposto piè di pagina 7">
            <a:extLst>
              <a:ext uri="{FF2B5EF4-FFF2-40B4-BE49-F238E27FC236}">
                <a16:creationId xmlns:a16="http://schemas.microsoft.com/office/drawing/2014/main" id="{FB78967A-FF48-9F81-ACC2-C0A297950DA9}"/>
              </a:ext>
            </a:extLst>
          </p:cNvPr>
          <p:cNvSpPr>
            <a:spLocks noGrp="1"/>
          </p:cNvSpPr>
          <p:nvPr>
            <p:ph type="ftr" sz="quarter" idx="11"/>
          </p:nvPr>
        </p:nvSpPr>
        <p:spPr>
          <a:xfrm>
            <a:off x="2766618" y="6356350"/>
            <a:ext cx="4114800" cy="365125"/>
          </a:xfrm>
        </p:spPr>
        <p:txBody>
          <a:bodyPr vert="horz" lIns="91440" tIns="45720" rIns="91440" bIns="45720" rtlCol="0" anchor="ctr">
            <a:normAutofit/>
          </a:bodyPr>
          <a:lstStyle/>
          <a:p>
            <a:pPr algn="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5978072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7E4BFDE1-C78B-BA0D-6C4D-AE3610BFB640}"/>
              </a:ext>
            </a:extLst>
          </p:cNvPr>
          <p:cNvSpPr>
            <a:spLocks noGrp="1"/>
          </p:cNvSpPr>
          <p:nvPr>
            <p:ph type="title"/>
          </p:nvPr>
        </p:nvSpPr>
        <p:spPr/>
        <p:txBody>
          <a:bodyPr/>
          <a:lstStyle/>
          <a:p>
            <a:r>
              <a:rPr lang="it-IT" dirty="0"/>
              <a:t>Vincolo terminale di disuguaglianza</a:t>
            </a:r>
          </a:p>
        </p:txBody>
      </p:sp>
      <p:sp>
        <p:nvSpPr>
          <p:cNvPr id="3" name="Segnaposto contenuto 2">
            <a:extLst>
              <a:ext uri="{FF2B5EF4-FFF2-40B4-BE49-F238E27FC236}">
                <a16:creationId xmlns:a16="http://schemas.microsoft.com/office/drawing/2014/main" id="{DE3D4F32-7879-40AC-2669-4800AAF5474E}"/>
              </a:ext>
            </a:extLst>
          </p:cNvPr>
          <p:cNvSpPr>
            <a:spLocks noGrp="1"/>
          </p:cNvSpPr>
          <p:nvPr>
            <p:ph idx="1"/>
          </p:nvPr>
        </p:nvSpPr>
        <p:spPr>
          <a:xfrm>
            <a:off x="838200" y="1825625"/>
            <a:ext cx="9898626" cy="3178994"/>
          </a:xfrm>
        </p:spPr>
        <p:txBody>
          <a:bodyPr>
            <a:normAutofit/>
          </a:bodyPr>
          <a:lstStyle/>
          <a:p>
            <a:pPr marL="0" indent="0" algn="just">
              <a:lnSpc>
                <a:spcPct val="100000"/>
              </a:lnSpc>
              <a:buNone/>
            </a:pPr>
            <a:r>
              <a:rPr lang="it-IT" sz="2400" dirty="0"/>
              <a:t>Il vincolo terminale di disuguaglianza introduce nell’ultimo passo dell’orizzonte predittivo un set opportunamente scelto (Control </a:t>
            </a:r>
            <a:r>
              <a:rPr lang="it-IT" sz="2400" dirty="0" err="1"/>
              <a:t>Invariant</a:t>
            </a:r>
            <a:r>
              <a:rPr lang="it-IT" sz="2400" dirty="0"/>
              <a:t> Set) in modo da garantire due proprietà fondamentali: </a:t>
            </a:r>
          </a:p>
          <a:p>
            <a:pPr algn="just">
              <a:lnSpc>
                <a:spcPct val="100000"/>
              </a:lnSpc>
            </a:pPr>
            <a:r>
              <a:rPr lang="it-IT" sz="2400" dirty="0"/>
              <a:t>ogni stato finale ricade in una regione invariante dove esiste un controllo locale che garantisce il rispetto dei vincoli</a:t>
            </a:r>
          </a:p>
          <a:p>
            <a:pPr algn="just">
              <a:lnSpc>
                <a:spcPct val="100000"/>
              </a:lnSpc>
            </a:pPr>
            <a:r>
              <a:rPr lang="it-IT" sz="2400" dirty="0"/>
              <a:t>la funzione di costo terminale </a:t>
            </a:r>
            <a:r>
              <a:rPr lang="it-IT" sz="2400" dirty="0" err="1"/>
              <a:t>Vf</a:t>
            </a:r>
            <a:r>
              <a:rPr lang="it-IT" sz="2400" dirty="0"/>
              <a:t>(x) assume il ruolo di una </a:t>
            </a:r>
            <a:r>
              <a:rPr lang="it-IT" sz="2400" dirty="0" err="1"/>
              <a:t>Lyapunov</a:t>
            </a:r>
            <a:r>
              <a:rPr lang="it-IT" sz="2400" dirty="0"/>
              <a:t> </a:t>
            </a:r>
            <a:r>
              <a:rPr lang="it-IT" sz="2400" dirty="0" err="1"/>
              <a:t>function</a:t>
            </a:r>
            <a:r>
              <a:rPr lang="it-IT" sz="2400" dirty="0"/>
              <a:t> locale, decrescendo di almeno l(x(N–1),u(N–1)) ad ogni step. </a:t>
            </a:r>
          </a:p>
        </p:txBody>
      </p:sp>
      <p:sp>
        <p:nvSpPr>
          <p:cNvPr id="4" name="Segnaposto piè di pagina 3">
            <a:extLst>
              <a:ext uri="{FF2B5EF4-FFF2-40B4-BE49-F238E27FC236}">
                <a16:creationId xmlns:a16="http://schemas.microsoft.com/office/drawing/2014/main" id="{D694598D-0B9D-85A5-E510-093949F40FA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1383007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927E549-7FAA-7676-3974-A6D97D98E2A7}"/>
              </a:ext>
            </a:extLst>
          </p:cNvPr>
          <p:cNvSpPr>
            <a:spLocks noGrp="1"/>
          </p:cNvSpPr>
          <p:nvPr>
            <p:ph type="title"/>
          </p:nvPr>
        </p:nvSpPr>
        <p:spPr>
          <a:xfrm>
            <a:off x="572493" y="238539"/>
            <a:ext cx="11018520" cy="1434415"/>
          </a:xfrm>
        </p:spPr>
        <p:txBody>
          <a:bodyPr anchor="b">
            <a:normAutofit/>
          </a:bodyPr>
          <a:lstStyle/>
          <a:p>
            <a:r>
              <a:rPr lang="it-IT" sz="5400" dirty="0"/>
              <a:t>Calcolo CIS</a:t>
            </a:r>
          </a:p>
        </p:txBody>
      </p:sp>
      <p:sp>
        <p:nvSpPr>
          <p:cNvPr id="20"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809A7088-5CA7-F995-76D6-8474414AC797}"/>
                  </a:ext>
                </a:extLst>
              </p:cNvPr>
              <p:cNvSpPr>
                <a:spLocks noGrp="1"/>
              </p:cNvSpPr>
              <p:nvPr>
                <p:ph idx="1"/>
              </p:nvPr>
            </p:nvSpPr>
            <p:spPr>
              <a:xfrm>
                <a:off x="572493" y="2071316"/>
                <a:ext cx="6713552" cy="4119172"/>
              </a:xfrm>
            </p:spPr>
            <p:txBody>
              <a:bodyPr anchor="t">
                <a:normAutofit/>
              </a:bodyPr>
              <a:lstStyle/>
              <a:p>
                <a:pPr marL="0" lvl="0" indent="0" algn="just" eaLnBrk="0" fontAlgn="base" hangingPunct="0">
                  <a:lnSpc>
                    <a:spcPct val="100000"/>
                  </a:lnSpc>
                  <a:spcBef>
                    <a:spcPct val="0"/>
                  </a:spcBef>
                  <a:spcAft>
                    <a:spcPct val="0"/>
                  </a:spcAft>
                  <a:buNone/>
                </a:pPr>
                <a:r>
                  <a:rPr lang="it-IT" altLang="it-IT" sz="1400" dirty="0"/>
                  <a:t>La funzione «cis» calcola il control </a:t>
                </a:r>
                <a:r>
                  <a:rPr lang="it-IT" altLang="it-IT" sz="1400" dirty="0" err="1"/>
                  <a:t>invariant</a:t>
                </a:r>
                <a:r>
                  <a:rPr lang="it-IT" altLang="it-IT" sz="1400" dirty="0"/>
                  <a:t> set utilizzando un controllore LQR ottimo. Si parte calcolando il guadagno ottimo K tramite «</a:t>
                </a:r>
                <a:r>
                  <a:rPr lang="it-IT" altLang="it-IT" sz="1400" dirty="0" err="1"/>
                  <a:t>dlqr</a:t>
                </a:r>
                <a:r>
                  <a:rPr lang="it-IT" altLang="it-IT" sz="1400" dirty="0"/>
                  <a:t>», che viene poi inserito nella dinamica chiusa</a:t>
                </a:r>
                <a14:m>
                  <m:oMath xmlns:m="http://schemas.openxmlformats.org/officeDocument/2006/math">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 </m:t>
                        </m:r>
                        <m:r>
                          <a:rPr lang="it-IT" altLang="it-IT" sz="1400" b="0" i="1" dirty="0" smtClean="0">
                            <a:latin typeface="Cambria Math" panose="02040503050406030204" pitchFamily="18" charset="0"/>
                          </a:rPr>
                          <m:t>𝐴</m:t>
                        </m:r>
                      </m:e>
                      <m:sub>
                        <m:r>
                          <a:rPr lang="it-IT" altLang="it-IT" sz="1400" b="0" i="1" dirty="0" smtClean="0">
                            <a:latin typeface="Cambria Math" panose="02040503050406030204" pitchFamily="18" charset="0"/>
                          </a:rPr>
                          <m:t>𝑙𝑞𝑟</m:t>
                        </m:r>
                      </m:sub>
                    </m:sSub>
                    <m:r>
                      <a:rPr lang="it-IT" altLang="it-IT" sz="1400" i="1" dirty="0">
                        <a:latin typeface="Cambria Math" panose="02040503050406030204" pitchFamily="18" charset="0"/>
                      </a:rPr>
                      <m:t>=</m:t>
                    </m:r>
                    <m:r>
                      <a:rPr lang="it-IT" altLang="it-IT" sz="1400" i="1" dirty="0">
                        <a:latin typeface="Cambria Math" panose="02040503050406030204" pitchFamily="18" charset="0"/>
                      </a:rPr>
                      <m:t>𝐴</m:t>
                    </m:r>
                    <m:r>
                      <a:rPr lang="it-IT" altLang="it-IT" sz="1400" i="1" dirty="0">
                        <a:latin typeface="Cambria Math" panose="02040503050406030204" pitchFamily="18" charset="0"/>
                      </a:rPr>
                      <m:t>+</m:t>
                    </m:r>
                    <m:r>
                      <a:rPr lang="it-IT" altLang="it-IT" sz="1400" i="1" dirty="0" smtClean="0">
                        <a:latin typeface="Cambria Math" panose="02040503050406030204" pitchFamily="18" charset="0"/>
                      </a:rPr>
                      <m:t>𝐵</m:t>
                    </m:r>
                    <m:r>
                      <a:rPr lang="it-IT" altLang="it-IT" sz="1400" b="0" i="1" dirty="0" smtClean="0">
                        <a:latin typeface="Cambria Math" panose="02040503050406030204" pitchFamily="18" charset="0"/>
                      </a:rPr>
                      <m:t>∗</m:t>
                    </m:r>
                    <m:r>
                      <a:rPr lang="it-IT" altLang="it-IT" sz="1400" i="1" dirty="0">
                        <a:latin typeface="Cambria Math" panose="02040503050406030204" pitchFamily="18" charset="0"/>
                      </a:rPr>
                      <m:t>𝐾</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I vincoli su stati e ingressi vengono unificati, sostituendo la legge di controllo negli ingressi: </a:t>
                </a:r>
                <a14:m>
                  <m:oMath xmlns:m="http://schemas.openxmlformats.org/officeDocument/2006/math">
                    <m:r>
                      <a:rPr lang="it-IT" altLang="it-IT" sz="1400" i="1" dirty="0" smtClean="0">
                        <a:latin typeface="Cambria Math" panose="02040503050406030204" pitchFamily="18" charset="0"/>
                      </a:rPr>
                      <m:t>𝑢</m:t>
                    </m:r>
                    <m:r>
                      <a:rPr lang="it-IT" altLang="it-IT" sz="1400" i="1" dirty="0">
                        <a:latin typeface="Cambria Math" panose="02040503050406030204" pitchFamily="18" charset="0"/>
                      </a:rPr>
                      <m:t>=</m:t>
                    </m:r>
                    <m:r>
                      <a:rPr lang="it-IT" altLang="it-IT" sz="1400" i="1" dirty="0">
                        <a:latin typeface="Cambria Math" panose="02040503050406030204" pitchFamily="18" charset="0"/>
                      </a:rPr>
                      <m:t>𝐾</m:t>
                    </m:r>
                    <m:r>
                      <a:rPr lang="it-IT" altLang="it-IT" sz="1400" i="1" dirty="0">
                        <a:latin typeface="Cambria Math" panose="02040503050406030204" pitchFamily="18" charset="0"/>
                      </a:rPr>
                      <m:t>(</m:t>
                    </m:r>
                    <m:r>
                      <a:rPr lang="it-IT" altLang="it-IT" sz="1400" i="1" dirty="0">
                        <a:latin typeface="Cambria Math" panose="02040503050406030204" pitchFamily="18" charset="0"/>
                      </a:rPr>
                      <m:t>𝑥</m:t>
                    </m:r>
                    <m:r>
                      <a:rPr lang="it-IT" altLang="it-IT" sz="1400" i="1" dirty="0">
                        <a:latin typeface="Cambria Math" panose="02040503050406030204" pitchFamily="18" charset="0"/>
                      </a:rPr>
                      <m:t>−</m:t>
                    </m:r>
                    <m:sSub>
                      <m:sSubPr>
                        <m:ctrlPr>
                          <a:rPr lang="it-IT" altLang="it-IT" sz="1400" i="1" dirty="0" smtClean="0">
                            <a:latin typeface="Cambria Math" panose="02040503050406030204" pitchFamily="18" charset="0"/>
                          </a:rPr>
                        </m:ctrlPr>
                      </m:sSubPr>
                      <m:e>
                        <m:r>
                          <a:rPr lang="it-IT" altLang="it-IT" sz="1400" b="0" i="1" dirty="0" smtClean="0">
                            <a:latin typeface="Cambria Math" panose="02040503050406030204" pitchFamily="18" charset="0"/>
                          </a:rPr>
                          <m:t>𝑥</m:t>
                        </m:r>
                      </m:e>
                      <m:sub>
                        <m:r>
                          <a:rPr lang="it-IT" altLang="it-IT" sz="1400" i="1" dirty="0">
                            <a:latin typeface="Cambria Math" panose="02040503050406030204" pitchFamily="18" charset="0"/>
                          </a:rPr>
                          <m:t>𝑟𝑒𝑓</m:t>
                        </m:r>
                      </m:sub>
                    </m:sSub>
                    <m:r>
                      <a:rPr lang="it-IT" altLang="it-IT" sz="1400" i="1" dirty="0" smtClean="0">
                        <a:latin typeface="Cambria Math" panose="02040503050406030204" pitchFamily="18" charset="0"/>
                      </a:rPr>
                      <m:t>)+</m:t>
                    </m:r>
                    <m:sSub>
                      <m:sSubPr>
                        <m:ctrlPr>
                          <a:rPr lang="it-IT" altLang="it-IT" sz="1400" i="1" dirty="0">
                            <a:latin typeface="Cambria Math" panose="02040503050406030204" pitchFamily="18" charset="0"/>
                          </a:rPr>
                        </m:ctrlPr>
                      </m:sSubPr>
                      <m:e>
                        <m:r>
                          <a:rPr lang="it-IT" altLang="it-IT" sz="1400" b="0" i="1" dirty="0" smtClean="0">
                            <a:latin typeface="Cambria Math" panose="02040503050406030204" pitchFamily="18" charset="0"/>
                          </a:rPr>
                          <m:t>𝑢</m:t>
                        </m:r>
                      </m:e>
                      <m:sub>
                        <m:r>
                          <a:rPr lang="it-IT" altLang="it-IT" sz="1400" i="1" dirty="0">
                            <a:latin typeface="Cambria Math" panose="02040503050406030204" pitchFamily="18" charset="0"/>
                          </a:rPr>
                          <m:t>𝑟𝑒𝑓</m:t>
                        </m:r>
                      </m:sub>
                    </m:sSub>
                  </m:oMath>
                </a14:m>
                <a:r>
                  <a:rPr lang="it-IT" altLang="it-IT" sz="1400" dirty="0"/>
                  <a:t>​. Così si ottiene un primo poliedro ammissibile </a:t>
                </a:r>
              </a:p>
              <a:p>
                <a:pPr marL="0" lvl="0" indent="0" algn="just" eaLnBrk="0" fontAlgn="base" hangingPunct="0">
                  <a:lnSpc>
                    <a:spcPct val="100000"/>
                  </a:lnSpc>
                  <a:spcBef>
                    <a:spcPct val="0"/>
                  </a:spcBef>
                  <a:spcAft>
                    <a:spcPct val="0"/>
                  </a:spcAft>
                  <a:buNone/>
                </a:pPr>
                <a14:m>
                  <m:oMath xmlns:m="http://schemas.openxmlformats.org/officeDocument/2006/math">
                    <m:r>
                      <a:rPr lang="it-IT" altLang="it-IT" sz="1400" i="1" dirty="0" smtClean="0">
                        <a:latin typeface="Cambria Math" panose="02040503050406030204" pitchFamily="18" charset="0"/>
                      </a:rPr>
                      <m:t>𝐹</m:t>
                    </m:r>
                    <m:r>
                      <a:rPr lang="it-IT" altLang="it-IT" sz="1400" b="0" i="1" dirty="0" smtClean="0">
                        <a:latin typeface="Cambria Math" panose="02040503050406030204" pitchFamily="18" charset="0"/>
                      </a:rPr>
                      <m:t>∗</m:t>
                    </m:r>
                    <m:r>
                      <a:rPr lang="it-IT" altLang="it-IT" sz="1400" i="1" dirty="0" smtClean="0">
                        <a:latin typeface="Cambria Math" panose="02040503050406030204" pitchFamily="18" charset="0"/>
                      </a:rPr>
                      <m:t>𝑥</m:t>
                    </m:r>
                    <m:r>
                      <a:rPr lang="it-IT" altLang="it-IT" sz="1400" i="1" dirty="0" smtClean="0">
                        <a:latin typeface="Cambria Math" panose="02040503050406030204" pitchFamily="18" charset="0"/>
                      </a:rPr>
                      <m:t>≤</m:t>
                    </m:r>
                    <m:r>
                      <a:rPr lang="it-IT" altLang="it-IT" sz="1400" i="1" dirty="0" err="1" smtClean="0">
                        <a:latin typeface="Cambria Math" panose="02040503050406030204" pitchFamily="18" charset="0"/>
                      </a:rPr>
                      <m:t>𝑓</m:t>
                    </m:r>
                  </m:oMath>
                </a14:m>
                <a:r>
                  <a:rPr lang="it-IT" altLang="it-IT" sz="1400" dirty="0"/>
                  <a:t>.</a:t>
                </a:r>
              </a:p>
              <a:p>
                <a:pPr marL="0" lvl="0" indent="0" algn="just" eaLnBrk="0" fontAlgn="base" hangingPunct="0">
                  <a:lnSpc>
                    <a:spcPct val="100000"/>
                  </a:lnSpc>
                  <a:spcBef>
                    <a:spcPct val="0"/>
                  </a:spcBef>
                  <a:spcAft>
                    <a:spcPct val="0"/>
                  </a:spcAft>
                  <a:buNone/>
                </a:pPr>
                <a:r>
                  <a:rPr lang="it-IT" altLang="it-IT" sz="1400" dirty="0"/>
                  <a:t>Attraverso un processo iterativo, si aggiungono nuove disuguaglianze che garantiscono l’invarianza del sistema sotto la dinamica controllata. </a:t>
                </a:r>
              </a:p>
              <a:p>
                <a:pPr marL="0" lvl="0" indent="0" algn="just" eaLnBrk="0" fontAlgn="base" hangingPunct="0">
                  <a:lnSpc>
                    <a:spcPct val="100000"/>
                  </a:lnSpc>
                  <a:spcBef>
                    <a:spcPct val="0"/>
                  </a:spcBef>
                  <a:spcAft>
                    <a:spcPct val="0"/>
                  </a:spcAft>
                  <a:buNone/>
                </a:pPr>
                <a:r>
                  <a:rPr lang="it-IT" altLang="it-IT" sz="1400" dirty="0"/>
                  <a:t>L’iterazione si arresta quando il poliedro non cambia più, identificando l’insieme finale invariante.</a:t>
                </a:r>
              </a:p>
            </p:txBody>
          </p:sp>
        </mc:Choice>
        <mc:Fallback xmlns="">
          <p:sp>
            <p:nvSpPr>
              <p:cNvPr id="3" name="Segnaposto contenuto 2">
                <a:extLst>
                  <a:ext uri="{FF2B5EF4-FFF2-40B4-BE49-F238E27FC236}">
                    <a16:creationId xmlns:a16="http://schemas.microsoft.com/office/drawing/2014/main" id="{809A7088-5CA7-F995-76D6-8474414AC797}"/>
                  </a:ext>
                </a:extLst>
              </p:cNvPr>
              <p:cNvSpPr>
                <a:spLocks noGrp="1" noRot="1" noChangeAspect="1" noMove="1" noResize="1" noEditPoints="1" noAdjustHandles="1" noChangeArrowheads="1" noChangeShapeType="1" noTextEdit="1"/>
              </p:cNvSpPr>
              <p:nvPr>
                <p:ph idx="1"/>
              </p:nvPr>
            </p:nvSpPr>
            <p:spPr>
              <a:xfrm>
                <a:off x="572493" y="2071316"/>
                <a:ext cx="6713552" cy="4119172"/>
              </a:xfrm>
              <a:blipFill>
                <a:blip r:embed="rId3"/>
                <a:stretch>
                  <a:fillRect l="-272" t="-296" r="-272"/>
                </a:stretch>
              </a:blipFill>
            </p:spPr>
            <p:txBody>
              <a:bodyPr/>
              <a:lstStyle/>
              <a:p>
                <a:r>
                  <a:rPr lang="it-IT">
                    <a:noFill/>
                  </a:rPr>
                  <a:t> </a:t>
                </a:r>
              </a:p>
            </p:txBody>
          </p:sp>
        </mc:Fallback>
      </mc:AlternateContent>
      <p:pic>
        <p:nvPicPr>
          <p:cNvPr id="6" name="Immagine 5" descr="Immagine che contiene testo, schermata, Carattere, documento&#10;&#10;Il contenuto generato dall'IA potrebbe non essere corretto.">
            <a:extLst>
              <a:ext uri="{FF2B5EF4-FFF2-40B4-BE49-F238E27FC236}">
                <a16:creationId xmlns:a16="http://schemas.microsoft.com/office/drawing/2014/main" id="{CD7A5FD7-5CDD-6E96-D75A-8F3A4DCD45DA}"/>
              </a:ext>
            </a:extLst>
          </p:cNvPr>
          <p:cNvPicPr>
            <a:picLocks noChangeAspect="1"/>
          </p:cNvPicPr>
          <p:nvPr/>
        </p:nvPicPr>
        <p:blipFill>
          <a:blip r:embed="rId4"/>
          <a:srcRect r="2141" b="-5"/>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041AE6C5-F5C9-759A-5D78-641B1397C08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4425747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F5A9D80E-BC28-3BCC-27A3-815019971974}"/>
              </a:ext>
            </a:extLst>
          </p:cNvPr>
          <p:cNvSpPr>
            <a:spLocks noGrp="1"/>
          </p:cNvSpPr>
          <p:nvPr>
            <p:ph type="title"/>
          </p:nvPr>
        </p:nvSpPr>
        <p:spPr>
          <a:xfrm>
            <a:off x="640080" y="329184"/>
            <a:ext cx="6894576" cy="1783080"/>
          </a:xfrm>
        </p:spPr>
        <p:txBody>
          <a:bodyPr anchor="b">
            <a:normAutofit/>
          </a:bodyPr>
          <a:lstStyle/>
          <a:p>
            <a:r>
              <a:rPr lang="it-IT" sz="5400" dirty="0"/>
              <a:t>Plot CIS</a:t>
            </a:r>
          </a:p>
        </p:txBody>
      </p:sp>
      <p:sp>
        <p:nvSpPr>
          <p:cNvPr id="24"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95D262A8-16D4-2F2E-500A-7A60FEED4516}"/>
                  </a:ext>
                </a:extLst>
              </p:cNvPr>
              <p:cNvSpPr>
                <a:spLocks noGrp="1"/>
              </p:cNvSpPr>
              <p:nvPr>
                <p:ph idx="1"/>
              </p:nvPr>
            </p:nvSpPr>
            <p:spPr>
              <a:xfrm>
                <a:off x="640080" y="2706625"/>
                <a:ext cx="8263402" cy="2176272"/>
              </a:xfrm>
            </p:spPr>
            <p:txBody>
              <a:bodyPr>
                <a:normAutofit/>
              </a:bodyPr>
              <a:lstStyle/>
              <a:p>
                <a:pPr marL="0" indent="0" algn="just">
                  <a:lnSpc>
                    <a:spcPct val="100000"/>
                  </a:lnSpc>
                  <a:buNone/>
                </a:pPr>
                <a:r>
                  <a:rPr lang="it-IT" sz="1600" dirty="0"/>
                  <a:t>La chiamata della funzione «cis» restituisce le disuguaglianze relative a control </a:t>
                </a:r>
                <a:r>
                  <a:rPr lang="it-IT" sz="1600" dirty="0" err="1"/>
                  <a:t>invariant</a:t>
                </a:r>
                <a:r>
                  <a:rPr lang="it-IT" sz="1600" dirty="0"/>
                  <a:t> set che verranno rappresentate in un oggetto </a:t>
                </a:r>
                <a:r>
                  <a:rPr lang="it-IT" sz="1600" dirty="0" err="1"/>
                  <a:t>polyedron</a:t>
                </a:r>
                <a:r>
                  <a:rPr lang="it-IT" sz="1600" dirty="0"/>
                  <a:t> effettuando delle proiezioni sui piani (</a:t>
                </a:r>
                <a14:m>
                  <m:oMath xmlns:m="http://schemas.openxmlformats.org/officeDocument/2006/math">
                    <m:sSub>
                      <m:sSubPr>
                        <m:ctrlPr>
                          <a:rPr lang="it-IT" sz="1600" i="1" dirty="0" smtClean="0">
                            <a:latin typeface="Cambria Math" panose="02040503050406030204" pitchFamily="18" charset="0"/>
                          </a:rPr>
                        </m:ctrlPr>
                      </m:sSubPr>
                      <m:e>
                        <m:r>
                          <a:rPr lang="it-IT" sz="1600" b="0" i="1" dirty="0" smtClean="0">
                            <a:latin typeface="Cambria Math" panose="02040503050406030204" pitchFamily="18" charset="0"/>
                          </a:rPr>
                          <m:t>h</m:t>
                        </m:r>
                      </m:e>
                      <m:sub>
                        <m:r>
                          <a:rPr lang="it-IT" sz="1600" b="0" i="1" dirty="0" smtClean="0">
                            <a:latin typeface="Cambria Math" panose="02040503050406030204" pitchFamily="18" charset="0"/>
                          </a:rPr>
                          <m:t>1</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3</m:t>
                        </m:r>
                      </m:sub>
                    </m:sSub>
                  </m:oMath>
                </a14:m>
                <a:r>
                  <a:rPr lang="it-IT" sz="1600" dirty="0"/>
                  <a:t>) e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a:t>
                </a:r>
                <a14:m>
                  <m:oMath xmlns:m="http://schemas.openxmlformats.org/officeDocument/2006/math">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4</m:t>
                        </m:r>
                      </m:sub>
                    </m:sSub>
                  </m:oMath>
                </a14:m>
                <a:r>
                  <a:rPr lang="it-IT" sz="1600" dirty="0"/>
                  <a:t>).</a:t>
                </a:r>
              </a:p>
              <a:p>
                <a:pPr marL="0" indent="0" algn="just">
                  <a:lnSpc>
                    <a:spcPct val="100000"/>
                  </a:lnSpc>
                  <a:buNone/>
                </a:pPr>
                <a:r>
                  <a:rPr lang="it-IT" sz="1600" dirty="0"/>
                  <a:t>I due </a:t>
                </a:r>
                <a:r>
                  <a:rPr lang="it-IT" sz="1600" dirty="0" err="1"/>
                  <a:t>subplot</a:t>
                </a:r>
                <a:r>
                  <a:rPr lang="it-IT" sz="1600" dirty="0"/>
                  <a:t> mostrano graficamente le aree ammissibili in cui, al variare dei livelli dei serbatoi, il sistema controllato non violerà mai i vincoli.</a:t>
                </a:r>
              </a:p>
              <a:p>
                <a:pPr marL="0" indent="0" algn="just">
                  <a:lnSpc>
                    <a:spcPct val="100000"/>
                  </a:lnSpc>
                  <a:buNone/>
                </a:pPr>
                <a:r>
                  <a:rPr lang="it-IT" sz="1600" dirty="0"/>
                  <a:t>Per riflettere la maggior criticità dei serbatoi inferiori </a:t>
                </a:r>
                <a14:m>
                  <m:oMath xmlns:m="http://schemas.openxmlformats.org/officeDocument/2006/math">
                    <m:r>
                      <a:rPr lang="it-IT" sz="1600" b="0" i="0" dirty="0" smtClean="0">
                        <a:latin typeface="Cambria Math" panose="02040503050406030204" pitchFamily="18" charset="0"/>
                      </a:rPr>
                      <m:t>(</m:t>
                    </m:r>
                    <m:sSub>
                      <m:sSubPr>
                        <m:ctrlPr>
                          <a:rPr lang="it-IT" sz="1600" i="1" dirty="0">
                            <a:latin typeface="Cambria Math" panose="02040503050406030204" pitchFamily="18" charset="0"/>
                          </a:rPr>
                        </m:ctrlPr>
                      </m:sSubPr>
                      <m:e>
                        <m:r>
                          <a:rPr lang="it-IT" sz="1600" i="1" dirty="0">
                            <a:latin typeface="Cambria Math" panose="02040503050406030204" pitchFamily="18" charset="0"/>
                          </a:rPr>
                          <m:t>h</m:t>
                        </m:r>
                      </m:e>
                      <m:sub>
                        <m:r>
                          <a:rPr lang="it-IT" sz="1600" i="1" dirty="0">
                            <a:latin typeface="Cambria Math" panose="02040503050406030204" pitchFamily="18" charset="0"/>
                          </a:rPr>
                          <m:t>1</m:t>
                        </m:r>
                      </m:sub>
                    </m:sSub>
                  </m:oMath>
                </a14:m>
                <a:r>
                  <a:rPr lang="it-IT" sz="1600" i="1" dirty="0"/>
                  <a:t>, </a:t>
                </a:r>
                <a14:m>
                  <m:oMath xmlns:m="http://schemas.openxmlformats.org/officeDocument/2006/math">
                    <m:sSub>
                      <m:sSubPr>
                        <m:ctrlPr>
                          <a:rPr lang="it-IT" sz="1600" i="1" dirty="0" smtClean="0">
                            <a:latin typeface="Cambria Math" panose="02040503050406030204" pitchFamily="18" charset="0"/>
                          </a:rPr>
                        </m:ctrlPr>
                      </m:sSubPr>
                      <m:e>
                        <m:r>
                          <a:rPr lang="it-IT" sz="1600" i="1" dirty="0">
                            <a:latin typeface="Cambria Math" panose="02040503050406030204" pitchFamily="18" charset="0"/>
                          </a:rPr>
                          <m:t>h</m:t>
                        </m:r>
                      </m:e>
                      <m:sub>
                        <m:r>
                          <a:rPr lang="it-IT" sz="1600" b="0" i="1" dirty="0" smtClean="0">
                            <a:latin typeface="Cambria Math" panose="02040503050406030204" pitchFamily="18" charset="0"/>
                          </a:rPr>
                          <m:t>2</m:t>
                        </m:r>
                      </m:sub>
                    </m:sSub>
                  </m:oMath>
                </a14:m>
                <a:r>
                  <a:rPr lang="it-IT" sz="1600" dirty="0"/>
                  <a:t>), è stata adottata la seguente struttura per la funzione di costo:</a:t>
                </a:r>
              </a:p>
            </p:txBody>
          </p:sp>
        </mc:Choice>
        <mc:Fallback xmlns="">
          <p:sp>
            <p:nvSpPr>
              <p:cNvPr id="3" name="Segnaposto contenuto 2">
                <a:extLst>
                  <a:ext uri="{FF2B5EF4-FFF2-40B4-BE49-F238E27FC236}">
                    <a16:creationId xmlns:a16="http://schemas.microsoft.com/office/drawing/2014/main" id="{95D262A8-16D4-2F2E-500A-7A60FEED4516}"/>
                  </a:ext>
                </a:extLst>
              </p:cNvPr>
              <p:cNvSpPr>
                <a:spLocks noGrp="1" noRot="1" noChangeAspect="1" noMove="1" noResize="1" noEditPoints="1" noAdjustHandles="1" noChangeArrowheads="1" noChangeShapeType="1" noTextEdit="1"/>
              </p:cNvSpPr>
              <p:nvPr>
                <p:ph idx="1"/>
              </p:nvPr>
            </p:nvSpPr>
            <p:spPr>
              <a:xfrm>
                <a:off x="640080" y="2706625"/>
                <a:ext cx="8263402" cy="2176272"/>
              </a:xfrm>
              <a:blipFill>
                <a:blip r:embed="rId3"/>
                <a:stretch>
                  <a:fillRect l="-369" t="-840" r="-369"/>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080DB302-574D-7005-25CF-98B1896C3A65}"/>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041331" y="620124"/>
            <a:ext cx="3013376" cy="2848086"/>
          </a:xfrm>
          <a:prstGeom prst="rect">
            <a:avLst/>
          </a:prstGeom>
        </p:spPr>
      </p:pic>
      <p:pic>
        <p:nvPicPr>
          <p:cNvPr id="8" name="Immagine 7">
            <a:extLst>
              <a:ext uri="{FF2B5EF4-FFF2-40B4-BE49-F238E27FC236}">
                <a16:creationId xmlns:a16="http://schemas.microsoft.com/office/drawing/2014/main" id="{962D0D91-8968-ADF7-E85A-075F231DED67}"/>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041503" y="3603652"/>
            <a:ext cx="3009600" cy="2676596"/>
          </a:xfrm>
          <a:prstGeom prst="rect">
            <a:avLst/>
          </a:prstGeom>
        </p:spPr>
      </p:pic>
      <p:sp>
        <p:nvSpPr>
          <p:cNvPr id="4" name="Segnaposto piè di pagina 3">
            <a:extLst>
              <a:ext uri="{FF2B5EF4-FFF2-40B4-BE49-F238E27FC236}">
                <a16:creationId xmlns:a16="http://schemas.microsoft.com/office/drawing/2014/main" id="{FDC2FA2D-3908-C191-4133-0156A5E95EA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mc:AlternateContent xmlns:mc="http://schemas.openxmlformats.org/markup-compatibility/2006" xmlns:a14="http://schemas.microsoft.com/office/drawing/2010/main">
        <mc:Choice Requires="a14">
          <p:sp>
            <p:nvSpPr>
              <p:cNvPr id="7" name="Segnaposto contenuto 2">
                <a:extLst>
                  <a:ext uri="{FF2B5EF4-FFF2-40B4-BE49-F238E27FC236}">
                    <a16:creationId xmlns:a16="http://schemas.microsoft.com/office/drawing/2014/main" id="{24351AC5-39D2-E209-69F6-BD57B333C368}"/>
                  </a:ext>
                </a:extLst>
              </p:cNvPr>
              <p:cNvSpPr txBox="1">
                <a:spLocks/>
              </p:cNvSpPr>
              <p:nvPr/>
            </p:nvSpPr>
            <p:spPr>
              <a:xfrm>
                <a:off x="640080" y="4813096"/>
                <a:ext cx="8263402" cy="139735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00000"/>
                  </a:lnSpc>
                </a:pPr>
                <a:r>
                  <a:rPr lang="it-IT" sz="1600" dirty="0"/>
                  <a:t>Q = </a:t>
                </a:r>
                <a:r>
                  <a:rPr lang="it-IT" sz="1600" dirty="0" err="1"/>
                  <a:t>diag</a:t>
                </a:r>
                <a:r>
                  <a:rPr lang="it-IT" sz="1600" dirty="0"/>
                  <a:t>([100,100,1,1])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1</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i="1" dirty="0">
                            <a:latin typeface="Cambria Math" panose="02040503050406030204" pitchFamily="18" charset="0"/>
                          </a:rPr>
                          <m:t>2</m:t>
                        </m:r>
                      </m:sub>
                    </m:sSub>
                  </m:oMath>
                </a14:m>
                <a:r>
                  <a:rPr lang="it-IT" sz="1200" dirty="0"/>
                  <a:t>) che rappresentano i livelli più critici da controllare.</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p:txBody>
          </p:sp>
        </mc:Choice>
        <mc:Fallback xmlns="">
          <p:sp>
            <p:nvSpPr>
              <p:cNvPr id="7" name="Segnaposto contenuto 2">
                <a:extLst>
                  <a:ext uri="{FF2B5EF4-FFF2-40B4-BE49-F238E27FC236}">
                    <a16:creationId xmlns:a16="http://schemas.microsoft.com/office/drawing/2014/main" id="{24351AC5-39D2-E209-69F6-BD57B333C368}"/>
                  </a:ext>
                </a:extLst>
              </p:cNvPr>
              <p:cNvSpPr txBox="1">
                <a:spLocks noRot="1" noChangeAspect="1" noMove="1" noResize="1" noEditPoints="1" noAdjustHandles="1" noChangeArrowheads="1" noChangeShapeType="1" noTextEdit="1"/>
              </p:cNvSpPr>
              <p:nvPr/>
            </p:nvSpPr>
            <p:spPr>
              <a:xfrm>
                <a:off x="640080" y="4813096"/>
                <a:ext cx="8263402" cy="1397351"/>
              </a:xfrm>
              <a:prstGeom prst="rect">
                <a:avLst/>
              </a:prstGeom>
              <a:blipFill>
                <a:blip r:embed="rId6"/>
                <a:stretch>
                  <a:fillRect l="-295" t="-1310"/>
                </a:stretch>
              </a:blipFill>
            </p:spPr>
            <p:txBody>
              <a:bodyPr/>
              <a:lstStyle/>
              <a:p>
                <a:r>
                  <a:rPr lang="it-IT">
                    <a:noFill/>
                  </a:rPr>
                  <a:t> </a:t>
                </a:r>
              </a:p>
            </p:txBody>
          </p:sp>
        </mc:Fallback>
      </mc:AlternateContent>
    </p:spTree>
    <p:extLst>
      <p:ext uri="{BB962C8B-B14F-4D97-AF65-F5344CB8AC3E}">
        <p14:creationId xmlns:p14="http://schemas.microsoft.com/office/powerpoint/2010/main" val="80055163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45D37F4E-DDB4-456B-97E0-9937730A03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C8A66021-494A-2FD1-CC91-1A330C0B7FFD}"/>
              </a:ext>
            </a:extLst>
          </p:cNvPr>
          <p:cNvSpPr>
            <a:spLocks noGrp="1"/>
          </p:cNvSpPr>
          <p:nvPr>
            <p:ph type="title"/>
          </p:nvPr>
        </p:nvSpPr>
        <p:spPr>
          <a:xfrm>
            <a:off x="572493" y="238539"/>
            <a:ext cx="11018520" cy="1434415"/>
          </a:xfrm>
        </p:spPr>
        <p:txBody>
          <a:bodyPr anchor="b">
            <a:normAutofit/>
          </a:bodyPr>
          <a:lstStyle/>
          <a:p>
            <a:r>
              <a:rPr lang="it-IT" sz="4600" dirty="0"/>
              <a:t>Calcolo N-step controllable set</a:t>
            </a:r>
            <a:br>
              <a:rPr lang="it-IT" sz="4600" dirty="0"/>
            </a:br>
            <a:endParaRPr lang="it-IT" sz="4600" dirty="0"/>
          </a:p>
        </p:txBody>
      </p:sp>
      <p:sp>
        <p:nvSpPr>
          <p:cNvPr id="14" name="sketchy line">
            <a:extLst>
              <a:ext uri="{FF2B5EF4-FFF2-40B4-BE49-F238E27FC236}">
                <a16:creationId xmlns:a16="http://schemas.microsoft.com/office/drawing/2014/main" id="{B2DD41CD-8F47-4F56-AD12-4E2FF76969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2493" y="1681544"/>
            <a:ext cx="10972800" cy="18288"/>
          </a:xfrm>
          <a:custGeom>
            <a:avLst/>
            <a:gdLst>
              <a:gd name="connsiteX0" fmla="*/ 0 w 10972800"/>
              <a:gd name="connsiteY0" fmla="*/ 0 h 18288"/>
              <a:gd name="connsiteX1" fmla="*/ 356616 w 10972800"/>
              <a:gd name="connsiteY1" fmla="*/ 0 h 18288"/>
              <a:gd name="connsiteX2" fmla="*/ 1042416 w 10972800"/>
              <a:gd name="connsiteY2" fmla="*/ 0 h 18288"/>
              <a:gd name="connsiteX3" fmla="*/ 1947672 w 10972800"/>
              <a:gd name="connsiteY3" fmla="*/ 0 h 18288"/>
              <a:gd name="connsiteX4" fmla="*/ 2633472 w 10972800"/>
              <a:gd name="connsiteY4" fmla="*/ 0 h 18288"/>
              <a:gd name="connsiteX5" fmla="*/ 2990088 w 10972800"/>
              <a:gd name="connsiteY5" fmla="*/ 0 h 18288"/>
              <a:gd name="connsiteX6" fmla="*/ 3456432 w 10972800"/>
              <a:gd name="connsiteY6" fmla="*/ 0 h 18288"/>
              <a:gd name="connsiteX7" fmla="*/ 4361688 w 10972800"/>
              <a:gd name="connsiteY7" fmla="*/ 0 h 18288"/>
              <a:gd name="connsiteX8" fmla="*/ 5266944 w 10972800"/>
              <a:gd name="connsiteY8" fmla="*/ 0 h 18288"/>
              <a:gd name="connsiteX9" fmla="*/ 6172200 w 10972800"/>
              <a:gd name="connsiteY9" fmla="*/ 0 h 18288"/>
              <a:gd name="connsiteX10" fmla="*/ 6528816 w 10972800"/>
              <a:gd name="connsiteY10" fmla="*/ 0 h 18288"/>
              <a:gd name="connsiteX11" fmla="*/ 7214616 w 10972800"/>
              <a:gd name="connsiteY11" fmla="*/ 0 h 18288"/>
              <a:gd name="connsiteX12" fmla="*/ 7790688 w 10972800"/>
              <a:gd name="connsiteY12" fmla="*/ 0 h 18288"/>
              <a:gd name="connsiteX13" fmla="*/ 8147304 w 10972800"/>
              <a:gd name="connsiteY13" fmla="*/ 0 h 18288"/>
              <a:gd name="connsiteX14" fmla="*/ 9052560 w 10972800"/>
              <a:gd name="connsiteY14" fmla="*/ 0 h 18288"/>
              <a:gd name="connsiteX15" fmla="*/ 9409176 w 10972800"/>
              <a:gd name="connsiteY15" fmla="*/ 0 h 18288"/>
              <a:gd name="connsiteX16" fmla="*/ 9765792 w 10972800"/>
              <a:gd name="connsiteY16" fmla="*/ 0 h 18288"/>
              <a:gd name="connsiteX17" fmla="*/ 10341864 w 10972800"/>
              <a:gd name="connsiteY17" fmla="*/ 0 h 18288"/>
              <a:gd name="connsiteX18" fmla="*/ 10972800 w 10972800"/>
              <a:gd name="connsiteY18" fmla="*/ 0 h 18288"/>
              <a:gd name="connsiteX19" fmla="*/ 10972800 w 10972800"/>
              <a:gd name="connsiteY19" fmla="*/ 18288 h 18288"/>
              <a:gd name="connsiteX20" fmla="*/ 10177272 w 10972800"/>
              <a:gd name="connsiteY20" fmla="*/ 18288 h 18288"/>
              <a:gd name="connsiteX21" fmla="*/ 9820656 w 10972800"/>
              <a:gd name="connsiteY21" fmla="*/ 18288 h 18288"/>
              <a:gd name="connsiteX22" fmla="*/ 9464040 w 10972800"/>
              <a:gd name="connsiteY22" fmla="*/ 18288 h 18288"/>
              <a:gd name="connsiteX23" fmla="*/ 8778240 w 10972800"/>
              <a:gd name="connsiteY23" fmla="*/ 18288 h 18288"/>
              <a:gd name="connsiteX24" fmla="*/ 8421624 w 10972800"/>
              <a:gd name="connsiteY24" fmla="*/ 18288 h 18288"/>
              <a:gd name="connsiteX25" fmla="*/ 7735824 w 10972800"/>
              <a:gd name="connsiteY25" fmla="*/ 18288 h 18288"/>
              <a:gd name="connsiteX26" fmla="*/ 6940296 w 10972800"/>
              <a:gd name="connsiteY26" fmla="*/ 18288 h 18288"/>
              <a:gd name="connsiteX27" fmla="*/ 6254496 w 10972800"/>
              <a:gd name="connsiteY27" fmla="*/ 18288 h 18288"/>
              <a:gd name="connsiteX28" fmla="*/ 5458968 w 10972800"/>
              <a:gd name="connsiteY28" fmla="*/ 18288 h 18288"/>
              <a:gd name="connsiteX29" fmla="*/ 4663440 w 10972800"/>
              <a:gd name="connsiteY29" fmla="*/ 18288 h 18288"/>
              <a:gd name="connsiteX30" fmla="*/ 4306824 w 10972800"/>
              <a:gd name="connsiteY30" fmla="*/ 18288 h 18288"/>
              <a:gd name="connsiteX31" fmla="*/ 3840480 w 10972800"/>
              <a:gd name="connsiteY31" fmla="*/ 18288 h 18288"/>
              <a:gd name="connsiteX32" fmla="*/ 3264408 w 10972800"/>
              <a:gd name="connsiteY32" fmla="*/ 18288 h 18288"/>
              <a:gd name="connsiteX33" fmla="*/ 2578608 w 10972800"/>
              <a:gd name="connsiteY33" fmla="*/ 18288 h 18288"/>
              <a:gd name="connsiteX34" fmla="*/ 1673352 w 10972800"/>
              <a:gd name="connsiteY34" fmla="*/ 18288 h 18288"/>
              <a:gd name="connsiteX35" fmla="*/ 877824 w 10972800"/>
              <a:gd name="connsiteY35" fmla="*/ 18288 h 18288"/>
              <a:gd name="connsiteX36" fmla="*/ 0 w 10972800"/>
              <a:gd name="connsiteY36" fmla="*/ 18288 h 18288"/>
              <a:gd name="connsiteX37" fmla="*/ 0 w 10972800"/>
              <a:gd name="connsiteY37"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Lst>
            <a:rect l="l" t="t" r="r" b="b"/>
            <a:pathLst>
              <a:path w="10972800" h="18288" fill="none" extrusionOk="0">
                <a:moveTo>
                  <a:pt x="0" y="0"/>
                </a:moveTo>
                <a:cubicBezTo>
                  <a:pt x="165916" y="-1866"/>
                  <a:pt x="188720" y="13756"/>
                  <a:pt x="356616" y="0"/>
                </a:cubicBezTo>
                <a:cubicBezTo>
                  <a:pt x="524512" y="-13756"/>
                  <a:pt x="734781" y="8922"/>
                  <a:pt x="1042416" y="0"/>
                </a:cubicBezTo>
                <a:cubicBezTo>
                  <a:pt x="1350051" y="-8922"/>
                  <a:pt x="1595982" y="-26315"/>
                  <a:pt x="1947672" y="0"/>
                </a:cubicBezTo>
                <a:cubicBezTo>
                  <a:pt x="2299362" y="26315"/>
                  <a:pt x="2292691" y="-19526"/>
                  <a:pt x="2633472" y="0"/>
                </a:cubicBezTo>
                <a:cubicBezTo>
                  <a:pt x="2974253" y="19526"/>
                  <a:pt x="2857309" y="10773"/>
                  <a:pt x="2990088" y="0"/>
                </a:cubicBezTo>
                <a:cubicBezTo>
                  <a:pt x="3122867" y="-10773"/>
                  <a:pt x="3359343" y="7194"/>
                  <a:pt x="3456432" y="0"/>
                </a:cubicBezTo>
                <a:cubicBezTo>
                  <a:pt x="3553521" y="-7194"/>
                  <a:pt x="4136258" y="5108"/>
                  <a:pt x="4361688" y="0"/>
                </a:cubicBezTo>
                <a:cubicBezTo>
                  <a:pt x="4587118" y="-5108"/>
                  <a:pt x="4992424" y="-42958"/>
                  <a:pt x="5266944" y="0"/>
                </a:cubicBezTo>
                <a:cubicBezTo>
                  <a:pt x="5541464" y="42958"/>
                  <a:pt x="5882966" y="-3430"/>
                  <a:pt x="6172200" y="0"/>
                </a:cubicBezTo>
                <a:cubicBezTo>
                  <a:pt x="6461434" y="3430"/>
                  <a:pt x="6432127" y="6688"/>
                  <a:pt x="6528816" y="0"/>
                </a:cubicBezTo>
                <a:cubicBezTo>
                  <a:pt x="6625505" y="-6688"/>
                  <a:pt x="6916805" y="-436"/>
                  <a:pt x="7214616" y="0"/>
                </a:cubicBezTo>
                <a:cubicBezTo>
                  <a:pt x="7512427" y="436"/>
                  <a:pt x="7626159" y="-6909"/>
                  <a:pt x="7790688" y="0"/>
                </a:cubicBezTo>
                <a:cubicBezTo>
                  <a:pt x="7955217" y="6909"/>
                  <a:pt x="8048891" y="15307"/>
                  <a:pt x="8147304" y="0"/>
                </a:cubicBezTo>
                <a:cubicBezTo>
                  <a:pt x="8245717" y="-15307"/>
                  <a:pt x="8645618" y="-11734"/>
                  <a:pt x="9052560" y="0"/>
                </a:cubicBezTo>
                <a:cubicBezTo>
                  <a:pt x="9459502" y="11734"/>
                  <a:pt x="9320584" y="8388"/>
                  <a:pt x="9409176" y="0"/>
                </a:cubicBezTo>
                <a:cubicBezTo>
                  <a:pt x="9497768" y="-8388"/>
                  <a:pt x="9644192" y="8379"/>
                  <a:pt x="9765792" y="0"/>
                </a:cubicBezTo>
                <a:cubicBezTo>
                  <a:pt x="9887392" y="-8379"/>
                  <a:pt x="10105220" y="-12663"/>
                  <a:pt x="10341864" y="0"/>
                </a:cubicBezTo>
                <a:cubicBezTo>
                  <a:pt x="10578508" y="12663"/>
                  <a:pt x="10773103" y="-5786"/>
                  <a:pt x="10972800" y="0"/>
                </a:cubicBezTo>
                <a:cubicBezTo>
                  <a:pt x="10972146" y="8818"/>
                  <a:pt x="10972240" y="13823"/>
                  <a:pt x="10972800" y="18288"/>
                </a:cubicBezTo>
                <a:cubicBezTo>
                  <a:pt x="10588778" y="31598"/>
                  <a:pt x="10543381" y="-12698"/>
                  <a:pt x="10177272" y="18288"/>
                </a:cubicBezTo>
                <a:cubicBezTo>
                  <a:pt x="9811163" y="49274"/>
                  <a:pt x="9996817" y="25662"/>
                  <a:pt x="9820656" y="18288"/>
                </a:cubicBezTo>
                <a:cubicBezTo>
                  <a:pt x="9644495" y="10914"/>
                  <a:pt x="9607007" y="31631"/>
                  <a:pt x="9464040" y="18288"/>
                </a:cubicBezTo>
                <a:cubicBezTo>
                  <a:pt x="9321073" y="4945"/>
                  <a:pt x="9114189" y="28940"/>
                  <a:pt x="8778240" y="18288"/>
                </a:cubicBezTo>
                <a:cubicBezTo>
                  <a:pt x="8442291" y="7636"/>
                  <a:pt x="8594763" y="987"/>
                  <a:pt x="8421624" y="18288"/>
                </a:cubicBezTo>
                <a:cubicBezTo>
                  <a:pt x="8248485" y="35589"/>
                  <a:pt x="7929515" y="37573"/>
                  <a:pt x="7735824" y="18288"/>
                </a:cubicBezTo>
                <a:cubicBezTo>
                  <a:pt x="7542133" y="-997"/>
                  <a:pt x="7252504" y="33858"/>
                  <a:pt x="6940296" y="18288"/>
                </a:cubicBezTo>
                <a:cubicBezTo>
                  <a:pt x="6628088" y="2718"/>
                  <a:pt x="6528503" y="48389"/>
                  <a:pt x="6254496" y="18288"/>
                </a:cubicBezTo>
                <a:cubicBezTo>
                  <a:pt x="5980489" y="-11813"/>
                  <a:pt x="5695784" y="-3740"/>
                  <a:pt x="5458968" y="18288"/>
                </a:cubicBezTo>
                <a:cubicBezTo>
                  <a:pt x="5222152" y="40316"/>
                  <a:pt x="5010751" y="19095"/>
                  <a:pt x="4663440" y="18288"/>
                </a:cubicBezTo>
                <a:cubicBezTo>
                  <a:pt x="4316129" y="17481"/>
                  <a:pt x="4425552" y="1606"/>
                  <a:pt x="4306824" y="18288"/>
                </a:cubicBezTo>
                <a:cubicBezTo>
                  <a:pt x="4188096" y="34970"/>
                  <a:pt x="3941535" y="7481"/>
                  <a:pt x="3840480" y="18288"/>
                </a:cubicBezTo>
                <a:cubicBezTo>
                  <a:pt x="3739425" y="29095"/>
                  <a:pt x="3402388" y="17641"/>
                  <a:pt x="3264408" y="18288"/>
                </a:cubicBezTo>
                <a:cubicBezTo>
                  <a:pt x="3126428" y="18935"/>
                  <a:pt x="2776779" y="9983"/>
                  <a:pt x="2578608" y="18288"/>
                </a:cubicBezTo>
                <a:cubicBezTo>
                  <a:pt x="2380437" y="26593"/>
                  <a:pt x="1909468" y="25818"/>
                  <a:pt x="1673352" y="18288"/>
                </a:cubicBezTo>
                <a:cubicBezTo>
                  <a:pt x="1437236" y="10758"/>
                  <a:pt x="1131180" y="49884"/>
                  <a:pt x="877824" y="18288"/>
                </a:cubicBezTo>
                <a:cubicBezTo>
                  <a:pt x="624468" y="-13308"/>
                  <a:pt x="206753" y="2195"/>
                  <a:pt x="0" y="18288"/>
                </a:cubicBezTo>
                <a:cubicBezTo>
                  <a:pt x="313" y="10654"/>
                  <a:pt x="-263" y="4056"/>
                  <a:pt x="0" y="0"/>
                </a:cubicBezTo>
                <a:close/>
              </a:path>
              <a:path w="10972800" h="18288" stroke="0" extrusionOk="0">
                <a:moveTo>
                  <a:pt x="0" y="0"/>
                </a:moveTo>
                <a:cubicBezTo>
                  <a:pt x="164017" y="-17675"/>
                  <a:pt x="309425" y="9913"/>
                  <a:pt x="466344" y="0"/>
                </a:cubicBezTo>
                <a:cubicBezTo>
                  <a:pt x="623263" y="-9913"/>
                  <a:pt x="659300" y="-14524"/>
                  <a:pt x="822960" y="0"/>
                </a:cubicBezTo>
                <a:cubicBezTo>
                  <a:pt x="986620" y="14524"/>
                  <a:pt x="1105222" y="-16481"/>
                  <a:pt x="1289304" y="0"/>
                </a:cubicBezTo>
                <a:cubicBezTo>
                  <a:pt x="1473386" y="16481"/>
                  <a:pt x="1693223" y="26161"/>
                  <a:pt x="1975104" y="0"/>
                </a:cubicBezTo>
                <a:cubicBezTo>
                  <a:pt x="2256985" y="-26161"/>
                  <a:pt x="2435781" y="23061"/>
                  <a:pt x="2770632" y="0"/>
                </a:cubicBezTo>
                <a:cubicBezTo>
                  <a:pt x="3105483" y="-23061"/>
                  <a:pt x="3247479" y="-44011"/>
                  <a:pt x="3675888" y="0"/>
                </a:cubicBezTo>
                <a:cubicBezTo>
                  <a:pt x="4104297" y="44011"/>
                  <a:pt x="4280918" y="4017"/>
                  <a:pt x="4581144" y="0"/>
                </a:cubicBezTo>
                <a:cubicBezTo>
                  <a:pt x="4881370" y="-4017"/>
                  <a:pt x="5021699" y="-11889"/>
                  <a:pt x="5157216" y="0"/>
                </a:cubicBezTo>
                <a:cubicBezTo>
                  <a:pt x="5292733" y="11889"/>
                  <a:pt x="5603398" y="-17698"/>
                  <a:pt x="5952744" y="0"/>
                </a:cubicBezTo>
                <a:cubicBezTo>
                  <a:pt x="6302090" y="17698"/>
                  <a:pt x="6353093" y="-11909"/>
                  <a:pt x="6638544" y="0"/>
                </a:cubicBezTo>
                <a:cubicBezTo>
                  <a:pt x="6923995" y="11909"/>
                  <a:pt x="7053404" y="21630"/>
                  <a:pt x="7214616" y="0"/>
                </a:cubicBezTo>
                <a:cubicBezTo>
                  <a:pt x="7375828" y="-21630"/>
                  <a:pt x="7837963" y="3886"/>
                  <a:pt x="8010144" y="0"/>
                </a:cubicBezTo>
                <a:cubicBezTo>
                  <a:pt x="8182325" y="-3886"/>
                  <a:pt x="8224183" y="16009"/>
                  <a:pt x="8366760" y="0"/>
                </a:cubicBezTo>
                <a:cubicBezTo>
                  <a:pt x="8509337" y="-16009"/>
                  <a:pt x="8687920" y="-5720"/>
                  <a:pt x="8942832" y="0"/>
                </a:cubicBezTo>
                <a:cubicBezTo>
                  <a:pt x="9197744" y="5720"/>
                  <a:pt x="9368437" y="20479"/>
                  <a:pt x="9628632" y="0"/>
                </a:cubicBezTo>
                <a:cubicBezTo>
                  <a:pt x="9888827" y="-20479"/>
                  <a:pt x="10560858" y="-20746"/>
                  <a:pt x="10972800" y="0"/>
                </a:cubicBezTo>
                <a:cubicBezTo>
                  <a:pt x="10972186" y="5722"/>
                  <a:pt x="10972980" y="12495"/>
                  <a:pt x="10972800" y="18288"/>
                </a:cubicBezTo>
                <a:cubicBezTo>
                  <a:pt x="10786146" y="12536"/>
                  <a:pt x="10623717" y="14033"/>
                  <a:pt x="10506456" y="18288"/>
                </a:cubicBezTo>
                <a:cubicBezTo>
                  <a:pt x="10389195" y="22543"/>
                  <a:pt x="10296178" y="20107"/>
                  <a:pt x="10149840" y="18288"/>
                </a:cubicBezTo>
                <a:cubicBezTo>
                  <a:pt x="10003502" y="16469"/>
                  <a:pt x="9767530" y="28891"/>
                  <a:pt x="9464040" y="18288"/>
                </a:cubicBezTo>
                <a:cubicBezTo>
                  <a:pt x="9160550" y="7685"/>
                  <a:pt x="9229050" y="2659"/>
                  <a:pt x="8997696" y="18288"/>
                </a:cubicBezTo>
                <a:cubicBezTo>
                  <a:pt x="8766342" y="33917"/>
                  <a:pt x="8340136" y="34864"/>
                  <a:pt x="8092440" y="18288"/>
                </a:cubicBezTo>
                <a:cubicBezTo>
                  <a:pt x="7844744" y="1712"/>
                  <a:pt x="7863720" y="27405"/>
                  <a:pt x="7735824" y="18288"/>
                </a:cubicBezTo>
                <a:cubicBezTo>
                  <a:pt x="7607928" y="9171"/>
                  <a:pt x="7323619" y="461"/>
                  <a:pt x="7050024" y="18288"/>
                </a:cubicBezTo>
                <a:cubicBezTo>
                  <a:pt x="6776429" y="36115"/>
                  <a:pt x="6787899" y="28206"/>
                  <a:pt x="6693408" y="18288"/>
                </a:cubicBezTo>
                <a:cubicBezTo>
                  <a:pt x="6598917" y="8370"/>
                  <a:pt x="6395231" y="19114"/>
                  <a:pt x="6227064" y="18288"/>
                </a:cubicBezTo>
                <a:cubicBezTo>
                  <a:pt x="6058897" y="17462"/>
                  <a:pt x="5618582" y="1091"/>
                  <a:pt x="5431536" y="18288"/>
                </a:cubicBezTo>
                <a:cubicBezTo>
                  <a:pt x="5244490" y="35485"/>
                  <a:pt x="4729797" y="-9650"/>
                  <a:pt x="4526280" y="18288"/>
                </a:cubicBezTo>
                <a:cubicBezTo>
                  <a:pt x="4322763" y="46226"/>
                  <a:pt x="4216797" y="756"/>
                  <a:pt x="4059936" y="18288"/>
                </a:cubicBezTo>
                <a:cubicBezTo>
                  <a:pt x="3903075" y="35820"/>
                  <a:pt x="3537912" y="42098"/>
                  <a:pt x="3374136" y="18288"/>
                </a:cubicBezTo>
                <a:cubicBezTo>
                  <a:pt x="3210360" y="-5522"/>
                  <a:pt x="3126842" y="39135"/>
                  <a:pt x="2907792" y="18288"/>
                </a:cubicBezTo>
                <a:cubicBezTo>
                  <a:pt x="2688742" y="-2559"/>
                  <a:pt x="2490436" y="34100"/>
                  <a:pt x="2112264" y="18288"/>
                </a:cubicBezTo>
                <a:cubicBezTo>
                  <a:pt x="1734092" y="2476"/>
                  <a:pt x="1744622" y="-7274"/>
                  <a:pt x="1536192" y="18288"/>
                </a:cubicBezTo>
                <a:cubicBezTo>
                  <a:pt x="1327762" y="43850"/>
                  <a:pt x="1189025" y="6435"/>
                  <a:pt x="1069848" y="18288"/>
                </a:cubicBezTo>
                <a:cubicBezTo>
                  <a:pt x="950671" y="30141"/>
                  <a:pt x="858345" y="33684"/>
                  <a:pt x="713232" y="18288"/>
                </a:cubicBezTo>
                <a:cubicBezTo>
                  <a:pt x="568119" y="2892"/>
                  <a:pt x="250292" y="5410"/>
                  <a:pt x="0" y="18288"/>
                </a:cubicBezTo>
                <a:cubicBezTo>
                  <a:pt x="465" y="13062"/>
                  <a:pt x="-894" y="9029"/>
                  <a:pt x="0" y="0"/>
                </a:cubicBezTo>
                <a:close/>
              </a:path>
            </a:pathLst>
          </a:custGeom>
          <a:solidFill>
            <a:schemeClr val="accent2">
              <a:alpha val="75000"/>
            </a:schemeClr>
          </a:solidFill>
          <a:ln w="44450" cap="rnd">
            <a:solidFill>
              <a:schemeClr val="accent2">
                <a:alpha val="75000"/>
              </a:schemeClr>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 name="Rectangle 1">
                <a:extLst>
                  <a:ext uri="{FF2B5EF4-FFF2-40B4-BE49-F238E27FC236}">
                    <a16:creationId xmlns:a16="http://schemas.microsoft.com/office/drawing/2014/main" id="{6238A704-887A-6BBA-44C0-EE049421DF59}"/>
                  </a:ext>
                </a:extLst>
              </p:cNvPr>
              <p:cNvSpPr>
                <a:spLocks noGrp="1" noChangeArrowheads="1"/>
              </p:cNvSpPr>
              <p:nvPr>
                <p:ph idx="1"/>
              </p:nvPr>
            </p:nvSpPr>
            <p:spPr bwMode="auto">
              <a:xfrm>
                <a:off x="572493" y="2071316"/>
                <a:ext cx="6713552" cy="4119172"/>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anchor="t" anchorCtr="0" compatLnSpc="1">
                <a:prstTxWarp prst="textNoShape">
                  <a:avLst/>
                </a:prstTxWarp>
                <a:normAutofit/>
              </a:bodyPr>
              <a:lstStyle/>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 funzione «</a:t>
                </a:r>
                <a:r>
                  <a:rPr kumimoji="0" lang="it-IT" altLang="it-IT" sz="1500" i="0" u="none" strike="noStrike" cap="none" normalizeH="0" baseline="0" dirty="0" err="1">
                    <a:ln>
                      <a:noFill/>
                    </a:ln>
                    <a:effectLst/>
                  </a:rPr>
                  <a:t>controllable_set</a:t>
                </a:r>
                <a:r>
                  <a:rPr kumimoji="0" lang="it-IT" altLang="it-IT" sz="1500" i="0" u="none" strike="noStrike" cap="none" normalizeH="0" baseline="0" dirty="0">
                    <a:ln>
                      <a:noFill/>
                    </a:ln>
                    <a:effectLst/>
                  </a:rPr>
                  <a:t>» costruisce l’insieme di tutti gli stati dai quali è possibile raggiungere il set target entro un numero massimo di N passi, rispettando i vincoli su stati e ingressi.</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L’algoritmo parte dal set target iniziale e, ad ogni iterazione, costruisce un poliedro nello spazio (</a:t>
                </a:r>
                <a:r>
                  <a:rPr kumimoji="0" lang="it-IT" altLang="it-IT" sz="1500" i="0" u="none" strike="noStrike" cap="none" normalizeH="0" baseline="0" dirty="0" err="1">
                    <a:ln>
                      <a:noFill/>
                    </a:ln>
                    <a:effectLst/>
                  </a:rPr>
                  <a:t>x,u</a:t>
                </a:r>
                <a:r>
                  <a:rPr kumimoji="0" lang="it-IT" altLang="it-IT" sz="1500" i="0" u="none" strike="noStrike" cap="none" normalizeH="0" baseline="0" dirty="0">
                    <a:ln>
                      <a:noFill/>
                    </a:ln>
                    <a:effectLst/>
                  </a:rPr>
                  <a:t>) che impone due condizioni:</a:t>
                </a:r>
              </a:p>
              <a:p>
                <a:pPr algn="just" eaLnBrk="0" fontAlgn="base" hangingPunct="0">
                  <a:spcBef>
                    <a:spcPct val="0"/>
                  </a:spcBef>
                  <a:spcAft>
                    <a:spcPts val="600"/>
                  </a:spcAft>
                </a:pPr>
                <a:r>
                  <a:rPr kumimoji="0" lang="it-IT" altLang="it-IT" sz="1500" i="0" u="none" strike="noStrike" cap="none" normalizeH="0" baseline="0" dirty="0">
                    <a:ln>
                      <a:noFill/>
                    </a:ln>
                    <a:effectLst/>
                  </a:rPr>
                  <a:t>che la dinamica </a:t>
                </a:r>
                <a14:m>
                  <m:oMath xmlns:m="http://schemas.openxmlformats.org/officeDocument/2006/math">
                    <m:sSup>
                      <m:sSupPr>
                        <m:ctrlPr>
                          <a:rPr kumimoji="0" lang="it-IT" altLang="it-IT" sz="1500" i="1" u="none" strike="noStrike" cap="none" normalizeH="0" baseline="0" dirty="0" smtClean="0">
                            <a:ln>
                              <a:noFill/>
                            </a:ln>
                            <a:effectLst/>
                            <a:latin typeface="Cambria Math" panose="02040503050406030204" pitchFamily="18" charset="0"/>
                          </a:rPr>
                        </m:ctrlPr>
                      </m:sSupPr>
                      <m:e>
                        <m:r>
                          <a:rPr kumimoji="0" lang="it-IT" altLang="it-IT" sz="1500" b="0" i="1" u="none" strike="noStrike" cap="none" normalizeH="0" baseline="0" dirty="0" smtClean="0">
                            <a:ln>
                              <a:noFill/>
                            </a:ln>
                            <a:effectLst/>
                            <a:latin typeface="Cambria Math" panose="02040503050406030204" pitchFamily="18" charset="0"/>
                          </a:rPr>
                          <m:t>𝑥</m:t>
                        </m:r>
                      </m:e>
                      <m:sup>
                        <m:r>
                          <a:rPr kumimoji="0" lang="it-IT" altLang="it-IT" sz="1500" b="0" i="1" u="none" strike="noStrike" cap="none" normalizeH="0" baseline="0" dirty="0" smtClean="0">
                            <a:ln>
                              <a:noFill/>
                            </a:ln>
                            <a:effectLst/>
                            <a:latin typeface="Cambria Math" panose="02040503050406030204" pitchFamily="18" charset="0"/>
                          </a:rPr>
                          <m:t>+</m:t>
                        </m:r>
                      </m:sup>
                    </m:sSup>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a:ln>
                          <a:noFill/>
                        </a:ln>
                        <a:effectLst/>
                        <a:latin typeface="Cambria Math" panose="02040503050406030204" pitchFamily="18" charset="0"/>
                      </a:rPr>
                      <m:t>𝐴𝑥</m:t>
                    </m:r>
                    <m:r>
                      <a:rPr kumimoji="0" lang="it-IT" altLang="it-IT" sz="1500" i="1" u="none" strike="noStrike" cap="none" normalizeH="0" baseline="0" dirty="0" err="1">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𝐵𝑢</m:t>
                    </m:r>
                    <m:r>
                      <a:rPr kumimoji="0" lang="it-IT" altLang="it-IT" sz="1500" i="1" u="none" strike="noStrike" cap="none" normalizeH="0" baseline="0" dirty="0" smtClean="0">
                        <a:ln>
                          <a:noFill/>
                        </a:ln>
                        <a:effectLst/>
                        <a:latin typeface="Cambria Math" panose="02040503050406030204" pitchFamily="18" charset="0"/>
                      </a:rPr>
                      <m:t> </m:t>
                    </m:r>
                  </m:oMath>
                </a14:m>
                <a:r>
                  <a:rPr kumimoji="0" lang="it-IT" altLang="it-IT" sz="1500" i="0" u="none" strike="noStrike" cap="none" normalizeH="0" baseline="0" dirty="0">
                    <a:ln>
                      <a:noFill/>
                    </a:ln>
                    <a:effectLst/>
                  </a:rPr>
                  <a:t>resti all’interno del set corrente,</a:t>
                </a:r>
              </a:p>
              <a:p>
                <a:pPr algn="just" eaLnBrk="0" fontAlgn="base" hangingPunct="0">
                  <a:spcBef>
                    <a:spcPct val="0"/>
                  </a:spcBef>
                  <a:spcAft>
                    <a:spcPts val="600"/>
                  </a:spcAft>
                </a:pPr>
                <a:r>
                  <a:rPr kumimoji="0" lang="it-IT" altLang="it-IT" sz="1500" i="0" u="none" strike="noStrike" cap="none" normalizeH="0" baseline="0" dirty="0">
                    <a:ln>
                      <a:noFill/>
                    </a:ln>
                    <a:effectLst/>
                  </a:rPr>
                  <a:t>e che gli ingressi soddisfino i vincoli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𝑢</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h𝑢</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Questo poliedro viene poi proiettato nello spazio degli stati</a:t>
                </a:r>
                <a:r>
                  <a:rPr kumimoji="0" lang="it-IT" altLang="it-IT" sz="1500" i="0" u="none" strike="noStrike" cap="none" normalizeH="0" dirty="0">
                    <a:ln>
                      <a:noFill/>
                    </a:ln>
                    <a:effectLst/>
                  </a:rPr>
                  <a:t> e </a:t>
                </a:r>
                <a:r>
                  <a:rPr kumimoji="0" lang="it-IT" altLang="it-IT" sz="1500" i="0" u="none" strike="noStrike" cap="none" normalizeH="0" baseline="0" dirty="0">
                    <a:ln>
                      <a:noFill/>
                    </a:ln>
                    <a:effectLst/>
                  </a:rPr>
                  <a:t>intersecato con i vincoli di stato </a:t>
                </a:r>
                <a14:m>
                  <m:oMath xmlns:m="http://schemas.openxmlformats.org/officeDocument/2006/math">
                    <m:r>
                      <a:rPr kumimoji="0" lang="it-IT" altLang="it-IT" sz="1500" i="1" u="none" strike="noStrike" cap="none" normalizeH="0" baseline="0" dirty="0" smtClean="0">
                        <a:ln>
                          <a:noFill/>
                        </a:ln>
                        <a:effectLst/>
                        <a:latin typeface="Cambria Math" panose="02040503050406030204" pitchFamily="18" charset="0"/>
                      </a:rPr>
                      <m:t>𝐻𝑥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smtClean="0">
                        <a:ln>
                          <a:noFill/>
                        </a:ln>
                        <a:effectLst/>
                        <a:latin typeface="Cambria Math" panose="02040503050406030204" pitchFamily="18" charset="0"/>
                      </a:rPr>
                      <m:t>𝑥</m:t>
                    </m:r>
                    <m:r>
                      <a:rPr kumimoji="0" lang="it-IT" altLang="it-IT" sz="1500" i="1" u="none" strike="noStrike" cap="none" normalizeH="0" baseline="0" dirty="0" smtClean="0">
                        <a:ln>
                          <a:noFill/>
                        </a:ln>
                        <a:effectLst/>
                        <a:latin typeface="Cambria Math" panose="02040503050406030204" pitchFamily="18" charset="0"/>
                      </a:rPr>
                      <m:t>≤</m:t>
                    </m:r>
                    <m:r>
                      <a:rPr kumimoji="0" lang="it-IT" altLang="it-IT" sz="1500" i="1" u="none" strike="noStrike" cap="none" normalizeH="0" baseline="0" dirty="0" err="1" smtClean="0">
                        <a:ln>
                          <a:noFill/>
                        </a:ln>
                        <a:effectLst/>
                        <a:latin typeface="Cambria Math" panose="02040503050406030204" pitchFamily="18" charset="0"/>
                      </a:rPr>
                      <m:t>h𝑥</m:t>
                    </m:r>
                  </m:oMath>
                </a14:m>
                <a:r>
                  <a:rPr kumimoji="0" lang="it-IT" altLang="it-IT" sz="1500" i="0" u="none" strike="noStrike" cap="none" normalizeH="0" baseline="0" dirty="0">
                    <a:ln>
                      <a:noFill/>
                    </a:ln>
                    <a:effectLst/>
                  </a:rPr>
                  <a:t>.</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Ripetendo il processo per N passi, l’insieme si espande gradualmente, includendo tutti gli stati da cui è garantito raggiungere il set target in al più N mosse.</a:t>
                </a:r>
              </a:p>
              <a:p>
                <a:pPr marL="0" marR="0" lvl="0" indent="0" algn="just" defTabSz="914400" rtl="0" eaLnBrk="0" fontAlgn="base" latinLnBrk="0" hangingPunct="0">
                  <a:spcBef>
                    <a:spcPct val="0"/>
                  </a:spcBef>
                  <a:spcAft>
                    <a:spcPts val="600"/>
                  </a:spcAft>
                  <a:buClrTx/>
                  <a:buSzTx/>
                  <a:buFontTx/>
                  <a:buNone/>
                  <a:tabLst/>
                </a:pPr>
                <a:r>
                  <a:rPr kumimoji="0" lang="it-IT" altLang="it-IT" sz="1500" i="0" u="none" strike="noStrike" cap="none" normalizeH="0" baseline="0" dirty="0">
                    <a:ln>
                      <a:noFill/>
                    </a:ln>
                    <a:effectLst/>
                  </a:rPr>
                  <a:t>Il risultato finale è il N-step controllable set, descritto da matrici​.</a:t>
                </a:r>
              </a:p>
            </p:txBody>
          </p:sp>
        </mc:Choice>
        <mc:Fallback xmlns="">
          <p:sp>
            <p:nvSpPr>
              <p:cNvPr id="7" name="Rectangle 1">
                <a:extLst>
                  <a:ext uri="{FF2B5EF4-FFF2-40B4-BE49-F238E27FC236}">
                    <a16:creationId xmlns:a16="http://schemas.microsoft.com/office/drawing/2014/main" id="{6238A704-887A-6BBA-44C0-EE049421DF59}"/>
                  </a:ext>
                </a:extLst>
              </p:cNvPr>
              <p:cNvSpPr>
                <a:spLocks noGrp="1" noRot="1" noChangeAspect="1" noMove="1" noResize="1" noEditPoints="1" noAdjustHandles="1" noChangeArrowheads="1" noChangeShapeType="1" noTextEdit="1"/>
              </p:cNvSpPr>
              <p:nvPr>
                <p:ph idx="1"/>
              </p:nvPr>
            </p:nvSpPr>
            <p:spPr bwMode="auto">
              <a:xfrm>
                <a:off x="572493" y="2071316"/>
                <a:ext cx="6713552" cy="4119172"/>
              </a:xfrm>
              <a:prstGeom prst="rect">
                <a:avLst/>
              </a:prstGeom>
              <a:blipFill>
                <a:blip r:embed="rId3"/>
                <a:stretch>
                  <a:fillRect l="-363" t="-740" r="-363"/>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6" name="Immagine 5">
            <a:extLst>
              <a:ext uri="{FF2B5EF4-FFF2-40B4-BE49-F238E27FC236}">
                <a16:creationId xmlns:a16="http://schemas.microsoft.com/office/drawing/2014/main" id="{AAAC38D5-D956-F2CA-7722-64B18E6DD193}"/>
              </a:ext>
            </a:extLst>
          </p:cNvPr>
          <p:cNvPicPr>
            <a:picLocks noChangeAspect="1"/>
          </p:cNvPicPr>
          <p:nvPr/>
        </p:nvPicPr>
        <p:blipFill>
          <a:blip r:embed="rId4"/>
          <a:srcRect r="24239" b="2"/>
          <a:stretch>
            <a:fillRect/>
          </a:stretch>
        </p:blipFill>
        <p:spPr>
          <a:xfrm>
            <a:off x="7675658" y="2093976"/>
            <a:ext cx="3941064" cy="4096512"/>
          </a:xfrm>
          <a:prstGeom prst="rect">
            <a:avLst/>
          </a:prstGeom>
        </p:spPr>
      </p:pic>
      <p:sp>
        <p:nvSpPr>
          <p:cNvPr id="4" name="Segnaposto piè di pagina 3">
            <a:extLst>
              <a:ext uri="{FF2B5EF4-FFF2-40B4-BE49-F238E27FC236}">
                <a16:creationId xmlns:a16="http://schemas.microsoft.com/office/drawing/2014/main" id="{278DD334-0921-088C-B617-8434DE67C11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26778022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5080449-7390-2B77-6F85-F0A0A12703B2}"/>
              </a:ext>
            </a:extLst>
          </p:cNvPr>
          <p:cNvSpPr>
            <a:spLocks noGrp="1"/>
          </p:cNvSpPr>
          <p:nvPr>
            <p:ph type="title"/>
          </p:nvPr>
        </p:nvSpPr>
        <p:spPr>
          <a:xfrm>
            <a:off x="640080" y="329184"/>
            <a:ext cx="8413178" cy="1783080"/>
          </a:xfrm>
        </p:spPr>
        <p:txBody>
          <a:bodyPr anchor="b">
            <a:normAutofit/>
          </a:bodyPr>
          <a:lstStyle/>
          <a:p>
            <a:r>
              <a:rPr lang="it-IT" sz="5400" dirty="0"/>
              <a:t>Plot N-step controllable set</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AB11CCA-47B4-9509-7533-3E635B5D12DE}"/>
                  </a:ext>
                </a:extLst>
              </p:cNvPr>
              <p:cNvSpPr>
                <a:spLocks noGrp="1"/>
              </p:cNvSpPr>
              <p:nvPr>
                <p:ph idx="1"/>
              </p:nvPr>
            </p:nvSpPr>
            <p:spPr>
              <a:xfrm>
                <a:off x="640080" y="2706624"/>
                <a:ext cx="6894576" cy="3483864"/>
              </a:xfrm>
            </p:spPr>
            <p:txBody>
              <a:bodyPr>
                <a:normAutofit/>
              </a:bodyPr>
              <a:lstStyle/>
              <a:p>
                <a:pPr marL="0" lvl="0" indent="0" algn="just" eaLnBrk="0" fontAlgn="base" hangingPunct="0">
                  <a:lnSpc>
                    <a:spcPct val="100000"/>
                  </a:lnSpc>
                  <a:spcBef>
                    <a:spcPct val="0"/>
                  </a:spcBef>
                  <a:spcAft>
                    <a:spcPct val="0"/>
                  </a:spcAft>
                  <a:buNone/>
                </a:pPr>
                <a:r>
                  <a:rPr lang="it-IT" altLang="it-IT" sz="1700" dirty="0"/>
                  <a:t>Per N = 3 passi viene chiamata la funzione </a:t>
                </a:r>
                <a:r>
                  <a:rPr lang="it-IT" altLang="it-IT" sz="1700" dirty="0" err="1"/>
                  <a:t>controllable_set</a:t>
                </a:r>
                <a:r>
                  <a:rPr lang="it-IT" altLang="it-IT" sz="1700" dirty="0"/>
                  <a:t> usando il CIS come set target e in maniera da ottenere le disuguaglianze (</a:t>
                </a:r>
                <a:r>
                  <a:rPr lang="it-IT" altLang="it-IT" sz="1700" dirty="0" err="1"/>
                  <a:t>Np_steps_H</a:t>
                </a:r>
                <a:r>
                  <a:rPr lang="it-IT" altLang="it-IT" sz="1700" dirty="0"/>
                  <a:t>, </a:t>
                </a:r>
                <a:r>
                  <a:rPr lang="it-IT" altLang="it-IT" sz="1700" dirty="0" err="1"/>
                  <a:t>Np_steps_h</a:t>
                </a:r>
                <a:r>
                  <a:rPr lang="it-IT" altLang="it-IT" sz="1700" dirty="0"/>
                  <a:t>) che definiscono il poliedro di tutti gli stati da cui in al massimo 3 mosse, rispettando i vincoli, si entra nel CIS. Viene trasformato questo risultato in un oggetto </a:t>
                </a:r>
                <a:r>
                  <a:rPr lang="it-IT" altLang="it-IT" sz="1700" dirty="0" err="1"/>
                  <a:t>Polyhedron</a:t>
                </a:r>
                <a:r>
                  <a:rPr lang="it-IT" altLang="it-IT" sz="1700" dirty="0"/>
                  <a:t> proiettando la regione sui piani </a:t>
                </a:r>
                <a:r>
                  <a:rPr lang="it-IT" sz="1800" dirty="0"/>
                  <a:t>(</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1</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3</m:t>
                        </m:r>
                      </m:sub>
                    </m:sSub>
                  </m:oMath>
                </a14:m>
                <a:r>
                  <a:rPr lang="it-IT" sz="1800" dirty="0"/>
                  <a:t>) e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2</m:t>
                        </m:r>
                      </m:sub>
                    </m:sSub>
                  </m:oMath>
                </a14:m>
                <a:r>
                  <a:rPr lang="it-IT" sz="1800" dirty="0"/>
                  <a:t>, </a:t>
                </a:r>
                <a14:m>
                  <m:oMath xmlns:m="http://schemas.openxmlformats.org/officeDocument/2006/math">
                    <m:sSub>
                      <m:sSubPr>
                        <m:ctrlPr>
                          <a:rPr lang="it-IT" sz="1800" i="1" dirty="0">
                            <a:latin typeface="Cambria Math" panose="02040503050406030204" pitchFamily="18" charset="0"/>
                          </a:rPr>
                        </m:ctrlPr>
                      </m:sSubPr>
                      <m:e>
                        <m:r>
                          <a:rPr lang="it-IT" sz="1800" i="1" dirty="0">
                            <a:latin typeface="Cambria Math" panose="02040503050406030204" pitchFamily="18" charset="0"/>
                          </a:rPr>
                          <m:t>h</m:t>
                        </m:r>
                      </m:e>
                      <m:sub>
                        <m:r>
                          <a:rPr lang="it-IT" sz="1800" i="1" dirty="0">
                            <a:latin typeface="Cambria Math" panose="02040503050406030204" pitchFamily="18" charset="0"/>
                          </a:rPr>
                          <m:t>4</m:t>
                        </m:r>
                      </m:sub>
                    </m:sSub>
                  </m:oMath>
                </a14:m>
                <a:r>
                  <a:rPr lang="it-IT" sz="1800" dirty="0"/>
                  <a:t>).</a:t>
                </a:r>
              </a:p>
              <a:p>
                <a:pPr marL="0" lvl="0" indent="0" algn="just" eaLnBrk="0" fontAlgn="base" hangingPunct="0">
                  <a:lnSpc>
                    <a:spcPct val="100000"/>
                  </a:lnSpc>
                  <a:spcBef>
                    <a:spcPct val="0"/>
                  </a:spcBef>
                  <a:spcAft>
                    <a:spcPct val="0"/>
                  </a:spcAft>
                  <a:buNone/>
                </a:pPr>
                <a:endParaRPr lang="it-IT" sz="1800" dirty="0"/>
              </a:p>
              <a:p>
                <a:pPr marL="0" lvl="0" indent="0" algn="just" eaLnBrk="0" fontAlgn="base" hangingPunct="0">
                  <a:lnSpc>
                    <a:spcPct val="100000"/>
                  </a:lnSpc>
                  <a:spcBef>
                    <a:spcPct val="0"/>
                  </a:spcBef>
                  <a:spcAft>
                    <a:spcPct val="0"/>
                  </a:spcAft>
                  <a:buNone/>
                </a:pPr>
                <a:r>
                  <a:rPr lang="it-IT" altLang="it-IT" sz="1700" dirty="0"/>
                  <a:t>Nei due </a:t>
                </a:r>
                <a:r>
                  <a:rPr lang="it-IT" altLang="it-IT" sz="1700" dirty="0" err="1"/>
                  <a:t>subplot</a:t>
                </a:r>
                <a:r>
                  <a:rPr lang="it-IT" altLang="it-IT" sz="1700" dirty="0"/>
                  <a:t> vengono visualizzati insieme il CIS e l’N-step set e si può osservare che l’N-step controllable set ingloba il CIS e si estende al di fuori: quelle aree extra rappresentano combinazioni di livelli iniziali non stazionarie ma comunque riportabili in sicurezza in 3 passi. </a:t>
                </a:r>
                <a:endParaRPr lang="it-IT" sz="2200" dirty="0"/>
              </a:p>
            </p:txBody>
          </p:sp>
        </mc:Choice>
        <mc:Fallback xmlns="">
          <p:sp>
            <p:nvSpPr>
              <p:cNvPr id="3" name="Segnaposto contenuto 2">
                <a:extLst>
                  <a:ext uri="{FF2B5EF4-FFF2-40B4-BE49-F238E27FC236}">
                    <a16:creationId xmlns:a16="http://schemas.microsoft.com/office/drawing/2014/main" id="{1AB11CCA-47B4-9509-7533-3E635B5D12DE}"/>
                  </a:ext>
                </a:extLst>
              </p:cNvPr>
              <p:cNvSpPr>
                <a:spLocks noGrp="1" noRot="1" noChangeAspect="1" noMove="1" noResize="1" noEditPoints="1" noAdjustHandles="1" noChangeArrowheads="1" noChangeShapeType="1" noTextEdit="1"/>
              </p:cNvSpPr>
              <p:nvPr>
                <p:ph idx="1"/>
              </p:nvPr>
            </p:nvSpPr>
            <p:spPr>
              <a:xfrm>
                <a:off x="640080" y="2706624"/>
                <a:ext cx="6894576" cy="3483864"/>
              </a:xfrm>
              <a:blipFill>
                <a:blip r:embed="rId2"/>
                <a:stretch>
                  <a:fillRect l="-531" t="-350" r="-531"/>
                </a:stretch>
              </a:blipFill>
            </p:spPr>
            <p:txBody>
              <a:bodyPr/>
              <a:lstStyle/>
              <a:p>
                <a:r>
                  <a:rPr lang="it-IT">
                    <a:noFill/>
                  </a:rPr>
                  <a:t> </a:t>
                </a:r>
              </a:p>
            </p:txBody>
          </p:sp>
        </mc:Fallback>
      </mc:AlternateContent>
      <p:pic>
        <p:nvPicPr>
          <p:cNvPr id="6" name="Immagine 5">
            <a:extLst>
              <a:ext uri="{FF2B5EF4-FFF2-40B4-BE49-F238E27FC236}">
                <a16:creationId xmlns:a16="http://schemas.microsoft.com/office/drawing/2014/main" id="{13CA0D21-BAD3-1718-6115-0F4521D13489}"/>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315672" y="147703"/>
            <a:ext cx="2710908" cy="3099815"/>
          </a:xfrm>
          <a:prstGeom prst="rect">
            <a:avLst/>
          </a:prstGeom>
        </p:spPr>
      </p:pic>
      <p:pic>
        <p:nvPicPr>
          <p:cNvPr id="8" name="Immagine 7">
            <a:extLst>
              <a:ext uri="{FF2B5EF4-FFF2-40B4-BE49-F238E27FC236}">
                <a16:creationId xmlns:a16="http://schemas.microsoft.com/office/drawing/2014/main" id="{692593FC-7BF5-725D-DD50-E10EA9E468AE}"/>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315672" y="3429000"/>
            <a:ext cx="2710908" cy="3099816"/>
          </a:xfrm>
          <a:prstGeom prst="rect">
            <a:avLst/>
          </a:prstGeom>
        </p:spPr>
      </p:pic>
      <p:sp>
        <p:nvSpPr>
          <p:cNvPr id="4" name="Segnaposto piè di pagina 3">
            <a:extLst>
              <a:ext uri="{FF2B5EF4-FFF2-40B4-BE49-F238E27FC236}">
                <a16:creationId xmlns:a16="http://schemas.microsoft.com/office/drawing/2014/main" id="{F19FBA25-CE36-E84C-1C44-780E1BFBE25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26361149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743AA782-23D1-4521-8CAD-47662984AA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C7F5CE5-81E5-5D30-6ABA-928FBD821C16}"/>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71877DBC-BB60-40F0-AC93-2ACDBAAE60C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3E49BF6-6046-1041-585E-4D3A792C427B}"/>
              </a:ext>
            </a:extLst>
          </p:cNvPr>
          <p:cNvSpPr>
            <a:spLocks noGrp="1"/>
          </p:cNvSpPr>
          <p:nvPr>
            <p:ph idx="1"/>
          </p:nvPr>
        </p:nvSpPr>
        <p:spPr>
          <a:xfrm>
            <a:off x="630935" y="2660904"/>
            <a:ext cx="5198841" cy="3547872"/>
          </a:xfrm>
        </p:spPr>
        <p:txBody>
          <a:bodyPr anchor="t">
            <a:normAutofit/>
          </a:bodyPr>
          <a:lstStyle/>
          <a:p>
            <a:pPr marL="0" lvl="0" indent="0" algn="just" eaLnBrk="0" fontAlgn="base" hangingPunct="0">
              <a:spcBef>
                <a:spcPct val="0"/>
              </a:spcBef>
              <a:spcAft>
                <a:spcPts val="600"/>
              </a:spcAft>
              <a:buNone/>
            </a:pPr>
            <a:r>
              <a:rPr lang="it-IT" altLang="it-IT" sz="1200" dirty="0"/>
              <a:t>Si parte definendo le dimensioni del sistema: quanti sono gli stati, gli ingressi e i vincoli terminali. Viene poi calcolata la matrice del costo terminale tramite la soluzione dell’equazione di </a:t>
            </a:r>
            <a:r>
              <a:rPr lang="it-IT" altLang="it-IT" sz="1200" dirty="0" err="1"/>
              <a:t>Riccati</a:t>
            </a:r>
            <a:r>
              <a:rPr lang="it-IT" altLang="it-IT" sz="1200" dirty="0"/>
              <a:t> (LQR discreto).</a:t>
            </a:r>
          </a:p>
          <a:p>
            <a:pPr marL="0" lvl="0" indent="0" algn="just" eaLnBrk="0" fontAlgn="base" hangingPunct="0">
              <a:spcBef>
                <a:spcPct val="0"/>
              </a:spcBef>
              <a:spcAft>
                <a:spcPts val="600"/>
              </a:spcAft>
              <a:buNone/>
            </a:pPr>
            <a:r>
              <a:rPr lang="it-IT" altLang="it-IT" sz="1200" dirty="0"/>
              <a:t>Si richiama poi una funzione esterna (</a:t>
            </a:r>
            <a:r>
              <a:rPr lang="it-IT" altLang="it-IT" sz="1200" i="1" dirty="0"/>
              <a:t>Calligrafica</a:t>
            </a:r>
            <a:r>
              <a:rPr lang="it-IT" altLang="it-IT" sz="1200" dirty="0"/>
              <a:t>) che costruisce le matrici estese della dinamica del sistema su un orizzonte predittivo, includendo anche il contributo dei pesi di costo.</a:t>
            </a:r>
          </a:p>
          <a:p>
            <a:pPr marL="0" lvl="0" indent="0" algn="just" eaLnBrk="0" fontAlgn="base" hangingPunct="0">
              <a:spcBef>
                <a:spcPct val="0"/>
              </a:spcBef>
              <a:spcAft>
                <a:spcPts val="600"/>
              </a:spcAft>
              <a:buNone/>
            </a:pPr>
            <a:r>
              <a:rPr lang="it-IT" altLang="it-IT" sz="1200" dirty="0"/>
              <a:t>Con queste matrici viene definita la funzione costo quadratica dell’MPC, composta da una parte quadratica (la matrice hessiana) e una parte lineare (dipendente dallo stato iniziale e dal riferimento).</a:t>
            </a:r>
          </a:p>
          <a:p>
            <a:pPr marL="0" lvl="0" indent="0" algn="just" eaLnBrk="0" fontAlgn="base" hangingPunct="0">
              <a:spcBef>
                <a:spcPct val="0"/>
              </a:spcBef>
              <a:spcAft>
                <a:spcPts val="600"/>
              </a:spcAft>
              <a:buNone/>
            </a:pPr>
            <a:r>
              <a:rPr lang="it-IT" altLang="it-IT" sz="1200" dirty="0"/>
              <a:t>Vengono poi costruiti i vincoli di disuguaglianza su stato, ingresso e stato finale lungo l’orizzonte temporale, tutti impacchettati in matrici unificate. Infine, tutte queste informazion vengono salvate in una struttura </a:t>
            </a:r>
            <a:r>
              <a:rPr lang="it-IT" altLang="it-IT" sz="1200" dirty="0" err="1"/>
              <a:t>mpc</a:t>
            </a:r>
            <a:r>
              <a:rPr lang="it-IT" altLang="it-IT" sz="1200" dirty="0"/>
              <a:t> che verrà usata per calcolare gli ingressi ottimali ad ogni istante.</a:t>
            </a:r>
          </a:p>
        </p:txBody>
      </p:sp>
      <p:pic>
        <p:nvPicPr>
          <p:cNvPr id="7" name="Immagine 6" descr="Immagine che contiene testo, schermata, documento, Carattere&#10;&#10;Il contenuto generato dall'IA potrebbe non essere corretto.">
            <a:extLst>
              <a:ext uri="{FF2B5EF4-FFF2-40B4-BE49-F238E27FC236}">
                <a16:creationId xmlns:a16="http://schemas.microsoft.com/office/drawing/2014/main" id="{F3F86E7C-DA1D-5B8E-2477-CAD5F0EA3098}"/>
              </a:ext>
            </a:extLst>
          </p:cNvPr>
          <p:cNvPicPr>
            <a:picLocks noChangeAspect="1"/>
          </p:cNvPicPr>
          <p:nvPr/>
        </p:nvPicPr>
        <p:blipFill>
          <a:blip r:embed="rId3"/>
          <a:stretch>
            <a:fillRect/>
          </a:stretch>
        </p:blipFill>
        <p:spPr>
          <a:xfrm>
            <a:off x="6524818" y="120943"/>
            <a:ext cx="5198841" cy="6293819"/>
          </a:xfrm>
          <a:prstGeom prst="rect">
            <a:avLst/>
          </a:prstGeom>
        </p:spPr>
      </p:pic>
      <p:sp>
        <p:nvSpPr>
          <p:cNvPr id="4" name="Segnaposto piè di pagina 3">
            <a:extLst>
              <a:ext uri="{FF2B5EF4-FFF2-40B4-BE49-F238E27FC236}">
                <a16:creationId xmlns:a16="http://schemas.microsoft.com/office/drawing/2014/main" id="{F63B869F-2E7E-CE0B-4BA0-4FB5C250675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630946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352BEC0E-22F8-46D0-9632-375DB541B06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3DD944B-D922-EF70-DEC8-7C5136DFC88F}"/>
              </a:ext>
            </a:extLst>
          </p:cNvPr>
          <p:cNvSpPr>
            <a:spLocks noGrp="1"/>
          </p:cNvSpPr>
          <p:nvPr>
            <p:ph type="title"/>
          </p:nvPr>
        </p:nvSpPr>
        <p:spPr>
          <a:xfrm>
            <a:off x="640080" y="329184"/>
            <a:ext cx="6894576" cy="1783080"/>
          </a:xfrm>
        </p:spPr>
        <p:txBody>
          <a:bodyPr anchor="b">
            <a:normAutofit/>
          </a:bodyPr>
          <a:lstStyle/>
          <a:p>
            <a:r>
              <a:rPr lang="it-IT" sz="5400" dirty="0"/>
              <a:t>Simulazione MPC</a:t>
            </a:r>
          </a:p>
        </p:txBody>
      </p:sp>
      <p:sp>
        <p:nvSpPr>
          <p:cNvPr id="15"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A7140573-7A9E-EB19-3D87-50CB9DB4852A}"/>
                  </a:ext>
                </a:extLst>
              </p:cNvPr>
              <p:cNvSpPr>
                <a:spLocks noGrp="1"/>
              </p:cNvSpPr>
              <p:nvPr>
                <p:ph idx="1"/>
              </p:nvPr>
            </p:nvSpPr>
            <p:spPr>
              <a:xfrm>
                <a:off x="640079" y="2706624"/>
                <a:ext cx="7812885" cy="3483864"/>
              </a:xfrm>
            </p:spPr>
            <p:txBody>
              <a:bodyPr>
                <a:normAutofit fontScale="85000" lnSpcReduction="20000"/>
              </a:bodyPr>
              <a:lstStyle/>
              <a:p>
                <a:pPr marL="0" indent="0" algn="just">
                  <a:lnSpc>
                    <a:spcPct val="100000"/>
                  </a:lnSpc>
                  <a:buNone/>
                </a:pPr>
                <a:r>
                  <a:rPr lang="it-IT" sz="2000" dirty="0"/>
                  <a:t>Durante la simulazione, il controllore MPC calcola l’ingresso ottimale a ogni istante, tenendo conto dello stato attuale e dei vincoli imposti.</a:t>
                </a:r>
              </a:p>
              <a:p>
                <a:pPr marL="0" indent="0" algn="just">
                  <a:lnSpc>
                    <a:spcPct val="100000"/>
                  </a:lnSpc>
                  <a:buNone/>
                </a:pPr>
                <a:r>
                  <a:rPr lang="it-IT" sz="2000" dirty="0"/>
                  <a:t>L’ingresso viene applicato al sistema non lineare reale, aggiornando il suo comportamento passo dopo passo.</a:t>
                </a:r>
              </a:p>
              <a:p>
                <a:pPr marL="0" indent="0" algn="just">
                  <a:lnSpc>
                    <a:spcPct val="100000"/>
                  </a:lnSpc>
                  <a:buNone/>
                </a:pPr>
                <a:r>
                  <a:rPr lang="it-IT" sz="2000" dirty="0"/>
                  <a:t>I grafici mostrano che le traiettorie restano all’interno dei vincoli (CIS) e convergono verso il riferimento, garantendo una risposta corretta anche in presenza di una dinamica non lineare.</a:t>
                </a:r>
              </a:p>
              <a:p>
                <a:pPr marL="0" indent="0" algn="just">
                  <a:lnSpc>
                    <a:spcPct val="100000"/>
                  </a:lnSpc>
                  <a:buNone/>
                </a:pPr>
                <a:r>
                  <a:rPr lang="it-IT" sz="2000" dirty="0"/>
                  <a:t>Dal grafico si osserva che gli stati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2</m:t>
                        </m:r>
                      </m:sub>
                    </m:sSub>
                  </m:oMath>
                </a14:m>
                <a:r>
                  <a:rPr lang="it-IT" sz="2000" dirty="0"/>
                  <a:t>, </a:t>
                </a:r>
                <a14:m>
                  <m:oMath xmlns:m="http://schemas.openxmlformats.org/officeDocument/2006/math">
                    <m:sSub>
                      <m:sSubPr>
                        <m:ctrlPr>
                          <a:rPr lang="it-IT" sz="2000" i="1" dirty="0">
                            <a:latin typeface="Cambria Math" panose="02040503050406030204" pitchFamily="18" charset="0"/>
                          </a:rPr>
                        </m:ctrlPr>
                      </m:sSubPr>
                      <m:e>
                        <m:r>
                          <a:rPr lang="it-IT" sz="2000" i="1" dirty="0">
                            <a:latin typeface="Cambria Math" panose="02040503050406030204" pitchFamily="18" charset="0"/>
                          </a:rPr>
                          <m:t>h</m:t>
                        </m:r>
                      </m:e>
                      <m:sub>
                        <m:r>
                          <a:rPr lang="it-IT" sz="2000" i="1" dirty="0">
                            <a:latin typeface="Cambria Math" panose="02040503050406030204" pitchFamily="18" charset="0"/>
                          </a:rPr>
                          <m:t>4</m:t>
                        </m:r>
                      </m:sub>
                    </m:sSub>
                  </m:oMath>
                </a14:m>
                <a:r>
                  <a:rPr lang="it-IT" sz="2000" dirty="0"/>
                  <a:t>) non appartengono al 3- step controllable set.</a:t>
                </a:r>
              </a:p>
              <a:p>
                <a:pPr marL="0" indent="0" algn="just">
                  <a:lnSpc>
                    <a:spcPct val="100000"/>
                  </a:lnSpc>
                  <a:buNone/>
                </a:pPr>
                <a:r>
                  <a:rPr lang="it-IT" sz="2000" dirty="0"/>
                  <a:t>Questo implica che, con un orizzonte di predizione pari a 3, il sistema non è in grado di garantire la raggiungibilità del CIS rispettando i passi prefissati.</a:t>
                </a:r>
              </a:p>
              <a:p>
                <a:pPr marL="0" indent="0" algn="just">
                  <a:lnSpc>
                    <a:spcPct val="100000"/>
                  </a:lnSpc>
                  <a:buNone/>
                </a:pPr>
                <a:r>
                  <a:rPr lang="it-IT" sz="2000" dirty="0"/>
                  <a:t>Nonostante ciò come si nota dal grafico è comunque in grado di trovare una soluzione anche se lo stato iniziale è fuori dal N-step controllable set.</a:t>
                </a:r>
              </a:p>
            </p:txBody>
          </p:sp>
        </mc:Choice>
        <mc:Fallback xmlns="">
          <p:sp>
            <p:nvSpPr>
              <p:cNvPr id="3" name="Segnaposto contenuto 2">
                <a:extLst>
                  <a:ext uri="{FF2B5EF4-FFF2-40B4-BE49-F238E27FC236}">
                    <a16:creationId xmlns:a16="http://schemas.microsoft.com/office/drawing/2014/main" id="{A7140573-7A9E-EB19-3D87-50CB9DB4852A}"/>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2"/>
                <a:stretch>
                  <a:fillRect l="-468" t="-1573" r="-468" b="-874"/>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B3C2F4-1B23-7BF1-F534-524F836BDB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71502" y="108317"/>
            <a:ext cx="2846088" cy="3252104"/>
          </a:xfrm>
          <a:prstGeom prst="rect">
            <a:avLst/>
          </a:prstGeom>
        </p:spPr>
      </p:pic>
      <p:pic>
        <p:nvPicPr>
          <p:cNvPr id="6" name="Immagine 5">
            <a:extLst>
              <a:ext uri="{FF2B5EF4-FFF2-40B4-BE49-F238E27FC236}">
                <a16:creationId xmlns:a16="http://schemas.microsoft.com/office/drawing/2014/main" id="{D95D702E-A34B-57EE-4A13-ACF73D9D4E8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171502" y="3472099"/>
            <a:ext cx="2846088" cy="3250800"/>
          </a:xfrm>
          <a:prstGeom prst="rect">
            <a:avLst/>
          </a:prstGeom>
        </p:spPr>
      </p:pic>
      <p:sp>
        <p:nvSpPr>
          <p:cNvPr id="4" name="Segnaposto piè di pagina 3">
            <a:extLst>
              <a:ext uri="{FF2B5EF4-FFF2-40B4-BE49-F238E27FC236}">
                <a16:creationId xmlns:a16="http://schemas.microsoft.com/office/drawing/2014/main" id="{054E4C96-CD3F-5A58-DD2C-E4B61F7BAC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687747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53B475F8-50AE-46A0-9943-B2B63183D5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85169584-297D-658F-093A-A46C3E76946B}"/>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75F6FDB4-2351-48C2-A863-2364A02343C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C3FB16D-B5A7-0E93-4F5F-20200EA30DBA}"/>
              </a:ext>
            </a:extLst>
          </p:cNvPr>
          <p:cNvSpPr>
            <a:spLocks noGrp="1"/>
          </p:cNvSpPr>
          <p:nvPr>
            <p:ph idx="1"/>
          </p:nvPr>
        </p:nvSpPr>
        <p:spPr>
          <a:xfrm>
            <a:off x="612648" y="2504819"/>
            <a:ext cx="5941268" cy="3884672"/>
          </a:xfrm>
        </p:spPr>
        <p:txBody>
          <a:bodyPr>
            <a:normAutofit fontScale="92500" lnSpcReduction="20000"/>
          </a:bodyPr>
          <a:lstStyle/>
          <a:p>
            <a:pPr marL="0" indent="0" algn="just">
              <a:lnSpc>
                <a:spcPct val="120000"/>
              </a:lnSpc>
              <a:buNone/>
            </a:pPr>
            <a:r>
              <a:rPr lang="it-IT" sz="1600" u="sng" dirty="0"/>
              <a:t>Grafico 1 – Andamento degli stati</a:t>
            </a:r>
          </a:p>
          <a:p>
            <a:pPr algn="just">
              <a:lnSpc>
                <a:spcPct val="120000"/>
              </a:lnSpc>
            </a:pPr>
            <a:r>
              <a:rPr lang="it-IT" sz="1600" dirty="0"/>
              <a:t>Mostra l’evoluzione nel tempo dei livelli nei quattro serbatoi includendo anche i rispettivi riferimenti.</a:t>
            </a:r>
          </a:p>
          <a:p>
            <a:pPr algn="just">
              <a:lnSpc>
                <a:spcPct val="120000"/>
              </a:lnSpc>
            </a:pPr>
            <a:r>
              <a:rPr lang="it-IT" sz="1600" dirty="0"/>
              <a:t>Nei primi minuti di simulazione si osserva un superamento temporaneo del livello di riferimento per i serbatoi 1,3 e 4. Il livello del serbatoio 2, invece, raggiunge rapidamente il valore di riferimento senza superarlo, coerentemente con la priorità assegnata alla funzione di costo.</a:t>
            </a:r>
          </a:p>
          <a:p>
            <a:pPr marL="0" indent="0" algn="just">
              <a:lnSpc>
                <a:spcPct val="120000"/>
              </a:lnSpc>
              <a:buNone/>
            </a:pPr>
            <a:r>
              <a:rPr lang="it-IT" sz="1600" u="sng" dirty="0"/>
              <a:t>Grafico 2 – Ingressi di controllo</a:t>
            </a:r>
          </a:p>
          <a:p>
            <a:pPr algn="just">
              <a:lnSpc>
                <a:spcPct val="120000"/>
              </a:lnSpc>
            </a:pPr>
            <a:r>
              <a:rPr lang="it-IT" sz="1600" dirty="0"/>
              <a:t>Mostra l’andamento delle tensioni applicate alle pompe u1 e u2.</a:t>
            </a:r>
          </a:p>
          <a:p>
            <a:pPr algn="just">
              <a:lnSpc>
                <a:spcPct val="120000"/>
              </a:lnSpc>
            </a:pPr>
            <a:r>
              <a:rPr lang="it-IT" sz="1600" dirty="0"/>
              <a:t>Si nota che per un breve periodo di tempo si ha una saturazione sul controllo dovuta dalla differenza elevata del livello del serbatoio 2 dal suo riferimento.</a:t>
            </a:r>
          </a:p>
          <a:p>
            <a:pPr marL="0" indent="0" algn="just">
              <a:lnSpc>
                <a:spcPct val="120000"/>
              </a:lnSpc>
              <a:buNone/>
            </a:pPr>
            <a:endParaRPr lang="it-IT" sz="2200" dirty="0"/>
          </a:p>
        </p:txBody>
      </p:sp>
      <p:pic>
        <p:nvPicPr>
          <p:cNvPr id="6" name="Immagine 5">
            <a:extLst>
              <a:ext uri="{FF2B5EF4-FFF2-40B4-BE49-F238E27FC236}">
                <a16:creationId xmlns:a16="http://schemas.microsoft.com/office/drawing/2014/main" id="{62040FA5-21AB-3722-D448-D18FD772EFA5}"/>
              </a:ext>
            </a:extLst>
          </p:cNvPr>
          <p:cNvPicPr>
            <a:picLocks noChangeAspect="1"/>
          </p:cNvPicPr>
          <p:nvPr/>
        </p:nvPicPr>
        <p:blipFill>
          <a:blip r:embed="rId2"/>
          <a:srcRect t="9612"/>
          <a:stretch>
            <a:fillRect/>
          </a:stretch>
        </p:blipFill>
        <p:spPr>
          <a:xfrm>
            <a:off x="8686237" y="217048"/>
            <a:ext cx="2893115" cy="2954644"/>
          </a:xfrm>
          <a:prstGeom prst="rect">
            <a:avLst/>
          </a:prstGeom>
        </p:spPr>
      </p:pic>
      <p:sp>
        <p:nvSpPr>
          <p:cNvPr id="4" name="Segnaposto piè di pagina 3">
            <a:extLst>
              <a:ext uri="{FF2B5EF4-FFF2-40B4-BE49-F238E27FC236}">
                <a16:creationId xmlns:a16="http://schemas.microsoft.com/office/drawing/2014/main" id="{905D0454-D7BE-FFE7-9A25-C75728B2893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66D0226E-61AE-2637-8D53-2FA7E92EFF1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638126" y="3329186"/>
            <a:ext cx="5455073" cy="2688362"/>
          </a:xfrm>
          <a:prstGeom prst="rect">
            <a:avLst/>
          </a:prstGeom>
        </p:spPr>
      </p:pic>
    </p:spTree>
    <p:extLst>
      <p:ext uri="{BB962C8B-B14F-4D97-AF65-F5344CB8AC3E}">
        <p14:creationId xmlns:p14="http://schemas.microsoft.com/office/powerpoint/2010/main" val="34808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BCED4D40-4B67-4331-AC48-79B82B4A47D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5137CA-7780-A6DB-1253-F4AA52FBF4DF}"/>
              </a:ext>
            </a:extLst>
          </p:cNvPr>
          <p:cNvSpPr>
            <a:spLocks noGrp="1"/>
          </p:cNvSpPr>
          <p:nvPr>
            <p:ph type="title"/>
          </p:nvPr>
        </p:nvSpPr>
        <p:spPr>
          <a:xfrm>
            <a:off x="638881" y="417576"/>
            <a:ext cx="10909640" cy="1249394"/>
          </a:xfrm>
        </p:spPr>
        <p:txBody>
          <a:bodyPr vert="horz" lIns="91440" tIns="45720" rIns="91440" bIns="45720" rtlCol="0" anchor="ctr">
            <a:normAutofit/>
          </a:bodyPr>
          <a:lstStyle/>
          <a:p>
            <a:pPr algn="ctr"/>
            <a:r>
              <a:rPr lang="en-US" sz="6600" kern="1200">
                <a:solidFill>
                  <a:schemeClr val="tx1"/>
                </a:solidFill>
                <a:latin typeface="+mj-lt"/>
                <a:ea typeface="+mj-ea"/>
                <a:cs typeface="+mj-cs"/>
              </a:rPr>
              <a:t>Schema del quadruple tank</a:t>
            </a:r>
          </a:p>
        </p:txBody>
      </p:sp>
      <p:sp>
        <p:nvSpPr>
          <p:cNvPr id="18" name="sketch line">
            <a:extLst>
              <a:ext uri="{FF2B5EF4-FFF2-40B4-BE49-F238E27FC236}">
                <a16:creationId xmlns:a16="http://schemas.microsoft.com/office/drawing/2014/main" id="{670CEDEF-4F34-412E-84EE-329C1E936AF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807702" y="1733454"/>
            <a:ext cx="4572000" cy="18288"/>
          </a:xfrm>
          <a:custGeom>
            <a:avLst/>
            <a:gdLst>
              <a:gd name="connsiteX0" fmla="*/ 0 w 4572000"/>
              <a:gd name="connsiteY0" fmla="*/ 0 h 18288"/>
              <a:gd name="connsiteX1" fmla="*/ 515983 w 4572000"/>
              <a:gd name="connsiteY1" fmla="*/ 0 h 18288"/>
              <a:gd name="connsiteX2" fmla="*/ 1031966 w 4572000"/>
              <a:gd name="connsiteY2" fmla="*/ 0 h 18288"/>
              <a:gd name="connsiteX3" fmla="*/ 1639389 w 4572000"/>
              <a:gd name="connsiteY3" fmla="*/ 0 h 18288"/>
              <a:gd name="connsiteX4" fmla="*/ 2383971 w 4572000"/>
              <a:gd name="connsiteY4" fmla="*/ 0 h 18288"/>
              <a:gd name="connsiteX5" fmla="*/ 2945674 w 4572000"/>
              <a:gd name="connsiteY5" fmla="*/ 0 h 18288"/>
              <a:gd name="connsiteX6" fmla="*/ 3507377 w 4572000"/>
              <a:gd name="connsiteY6" fmla="*/ 0 h 18288"/>
              <a:gd name="connsiteX7" fmla="*/ 4572000 w 4572000"/>
              <a:gd name="connsiteY7" fmla="*/ 0 h 18288"/>
              <a:gd name="connsiteX8" fmla="*/ 4572000 w 4572000"/>
              <a:gd name="connsiteY8" fmla="*/ 18288 h 18288"/>
              <a:gd name="connsiteX9" fmla="*/ 3873137 w 4572000"/>
              <a:gd name="connsiteY9" fmla="*/ 18288 h 18288"/>
              <a:gd name="connsiteX10" fmla="*/ 3311434 w 4572000"/>
              <a:gd name="connsiteY10" fmla="*/ 18288 h 18288"/>
              <a:gd name="connsiteX11" fmla="*/ 2749731 w 4572000"/>
              <a:gd name="connsiteY11" fmla="*/ 18288 h 18288"/>
              <a:gd name="connsiteX12" fmla="*/ 2050869 w 4572000"/>
              <a:gd name="connsiteY12" fmla="*/ 18288 h 18288"/>
              <a:gd name="connsiteX13" fmla="*/ 1306286 w 4572000"/>
              <a:gd name="connsiteY13" fmla="*/ 18288 h 18288"/>
              <a:gd name="connsiteX14" fmla="*/ 790303 w 4572000"/>
              <a:gd name="connsiteY14" fmla="*/ 18288 h 18288"/>
              <a:gd name="connsiteX15" fmla="*/ 0 w 4572000"/>
              <a:gd name="connsiteY15" fmla="*/ 18288 h 18288"/>
              <a:gd name="connsiteX16" fmla="*/ 0 w 45720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572000" h="18288" fill="none" extrusionOk="0">
                <a:moveTo>
                  <a:pt x="0" y="0"/>
                </a:moveTo>
                <a:cubicBezTo>
                  <a:pt x="105156" y="-20963"/>
                  <a:pt x="340432" y="822"/>
                  <a:pt x="515983" y="0"/>
                </a:cubicBezTo>
                <a:cubicBezTo>
                  <a:pt x="691534" y="-822"/>
                  <a:pt x="850679" y="16479"/>
                  <a:pt x="1031966" y="0"/>
                </a:cubicBezTo>
                <a:cubicBezTo>
                  <a:pt x="1213253" y="-16479"/>
                  <a:pt x="1443646" y="-18730"/>
                  <a:pt x="1639389" y="0"/>
                </a:cubicBezTo>
                <a:cubicBezTo>
                  <a:pt x="1835132" y="18730"/>
                  <a:pt x="2159975" y="18531"/>
                  <a:pt x="2383971" y="0"/>
                </a:cubicBezTo>
                <a:cubicBezTo>
                  <a:pt x="2607967" y="-18531"/>
                  <a:pt x="2719096" y="-12030"/>
                  <a:pt x="2945674" y="0"/>
                </a:cubicBezTo>
                <a:cubicBezTo>
                  <a:pt x="3172252" y="12030"/>
                  <a:pt x="3269167" y="27666"/>
                  <a:pt x="3507377" y="0"/>
                </a:cubicBezTo>
                <a:cubicBezTo>
                  <a:pt x="3745587" y="-27666"/>
                  <a:pt x="4116741" y="18705"/>
                  <a:pt x="4572000" y="0"/>
                </a:cubicBezTo>
                <a:cubicBezTo>
                  <a:pt x="4572895" y="8974"/>
                  <a:pt x="4571454" y="9359"/>
                  <a:pt x="4572000" y="18288"/>
                </a:cubicBezTo>
                <a:cubicBezTo>
                  <a:pt x="4374698" y="3942"/>
                  <a:pt x="4098874" y="-11042"/>
                  <a:pt x="3873137" y="18288"/>
                </a:cubicBezTo>
                <a:cubicBezTo>
                  <a:pt x="3647400" y="47618"/>
                  <a:pt x="3517055" y="5421"/>
                  <a:pt x="3311434" y="18288"/>
                </a:cubicBezTo>
                <a:cubicBezTo>
                  <a:pt x="3105813" y="31155"/>
                  <a:pt x="3025168" y="17856"/>
                  <a:pt x="2749731" y="18288"/>
                </a:cubicBezTo>
                <a:cubicBezTo>
                  <a:pt x="2474294" y="18720"/>
                  <a:pt x="2291766" y="-14168"/>
                  <a:pt x="2050869" y="18288"/>
                </a:cubicBezTo>
                <a:cubicBezTo>
                  <a:pt x="1809972" y="50744"/>
                  <a:pt x="1540276" y="46798"/>
                  <a:pt x="1306286" y="18288"/>
                </a:cubicBezTo>
                <a:cubicBezTo>
                  <a:pt x="1072296" y="-10222"/>
                  <a:pt x="972445" y="19645"/>
                  <a:pt x="790303" y="18288"/>
                </a:cubicBezTo>
                <a:cubicBezTo>
                  <a:pt x="608161" y="16931"/>
                  <a:pt x="200981" y="8241"/>
                  <a:pt x="0" y="18288"/>
                </a:cubicBezTo>
                <a:cubicBezTo>
                  <a:pt x="-229" y="14222"/>
                  <a:pt x="509" y="5816"/>
                  <a:pt x="0" y="0"/>
                </a:cubicBezTo>
                <a:close/>
              </a:path>
              <a:path w="4572000" h="18288" stroke="0" extrusionOk="0">
                <a:moveTo>
                  <a:pt x="0" y="0"/>
                </a:moveTo>
                <a:cubicBezTo>
                  <a:pt x="143285" y="-9565"/>
                  <a:pt x="327959" y="-11498"/>
                  <a:pt x="561703" y="0"/>
                </a:cubicBezTo>
                <a:cubicBezTo>
                  <a:pt x="795447" y="11498"/>
                  <a:pt x="838260" y="18255"/>
                  <a:pt x="1077686" y="0"/>
                </a:cubicBezTo>
                <a:cubicBezTo>
                  <a:pt x="1317112" y="-18255"/>
                  <a:pt x="1437472" y="23514"/>
                  <a:pt x="1639389" y="0"/>
                </a:cubicBezTo>
                <a:cubicBezTo>
                  <a:pt x="1841306" y="-23514"/>
                  <a:pt x="2037142" y="-12551"/>
                  <a:pt x="2292531" y="0"/>
                </a:cubicBezTo>
                <a:cubicBezTo>
                  <a:pt x="2547920" y="12551"/>
                  <a:pt x="2810436" y="-20352"/>
                  <a:pt x="2991394" y="0"/>
                </a:cubicBezTo>
                <a:cubicBezTo>
                  <a:pt x="3172352" y="20352"/>
                  <a:pt x="3530025" y="-13347"/>
                  <a:pt x="3735977" y="0"/>
                </a:cubicBezTo>
                <a:cubicBezTo>
                  <a:pt x="3941929" y="13347"/>
                  <a:pt x="4161497" y="34086"/>
                  <a:pt x="4572000" y="0"/>
                </a:cubicBezTo>
                <a:cubicBezTo>
                  <a:pt x="4571545" y="6162"/>
                  <a:pt x="4571903" y="11775"/>
                  <a:pt x="4572000" y="18288"/>
                </a:cubicBezTo>
                <a:cubicBezTo>
                  <a:pt x="4228040" y="36490"/>
                  <a:pt x="4199736" y="42557"/>
                  <a:pt x="3873137" y="18288"/>
                </a:cubicBezTo>
                <a:cubicBezTo>
                  <a:pt x="3546538" y="-5981"/>
                  <a:pt x="3472124" y="16809"/>
                  <a:pt x="3128554" y="18288"/>
                </a:cubicBezTo>
                <a:cubicBezTo>
                  <a:pt x="2784984" y="19767"/>
                  <a:pt x="2735896" y="-17781"/>
                  <a:pt x="2383971" y="18288"/>
                </a:cubicBezTo>
                <a:cubicBezTo>
                  <a:pt x="2032046" y="54357"/>
                  <a:pt x="2019324" y="2920"/>
                  <a:pt x="1867989" y="18288"/>
                </a:cubicBezTo>
                <a:cubicBezTo>
                  <a:pt x="1716654" y="33656"/>
                  <a:pt x="1418675" y="32575"/>
                  <a:pt x="1169126" y="18288"/>
                </a:cubicBezTo>
                <a:cubicBezTo>
                  <a:pt x="919577" y="4001"/>
                  <a:pt x="798537" y="16165"/>
                  <a:pt x="561703" y="18288"/>
                </a:cubicBezTo>
                <a:cubicBezTo>
                  <a:pt x="324869" y="20411"/>
                  <a:pt x="221395" y="-912"/>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Segnaposto contenuto 4">
            <a:extLst>
              <a:ext uri="{FF2B5EF4-FFF2-40B4-BE49-F238E27FC236}">
                <a16:creationId xmlns:a16="http://schemas.microsoft.com/office/drawing/2014/main" id="{18DF236B-E2DA-9F00-8344-8C7EF0E19684}"/>
              </a:ext>
            </a:extLst>
          </p:cNvPr>
          <p:cNvPicPr>
            <a:picLocks noGrp="1" noChangeAspect="1"/>
          </p:cNvPicPr>
          <p:nvPr>
            <p:ph idx="1"/>
          </p:nvPr>
        </p:nvPicPr>
        <p:blipFill>
          <a:blip r:embed="rId2"/>
          <a:stretch>
            <a:fillRect/>
          </a:stretch>
        </p:blipFill>
        <p:spPr>
          <a:xfrm>
            <a:off x="4170095" y="2633472"/>
            <a:ext cx="3848761" cy="3586353"/>
          </a:xfrm>
          <a:prstGeom prst="rect">
            <a:avLst/>
          </a:prstGeom>
        </p:spPr>
      </p:pic>
      <p:sp>
        <p:nvSpPr>
          <p:cNvPr id="6" name="Segnaposto piè di pagina 5">
            <a:extLst>
              <a:ext uri="{FF2B5EF4-FFF2-40B4-BE49-F238E27FC236}">
                <a16:creationId xmlns:a16="http://schemas.microsoft.com/office/drawing/2014/main" id="{EC275D7A-73B6-C7CE-FFEF-1B1C7F2FDDC2}"/>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tint val="75000"/>
                  </a:schemeClr>
                </a:solidFill>
                <a:latin typeface="+mn-lt"/>
                <a:ea typeface="+mn-ea"/>
                <a:cs typeface="+mn-cs"/>
              </a:rPr>
              <a:t>Davide Brambilla [1080752], Giorgio Passarella[1079287]</a:t>
            </a:r>
          </a:p>
        </p:txBody>
      </p:sp>
    </p:spTree>
    <p:extLst>
      <p:ext uri="{BB962C8B-B14F-4D97-AF65-F5344CB8AC3E}">
        <p14:creationId xmlns:p14="http://schemas.microsoft.com/office/powerpoint/2010/main" val="283684044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DD76C4B1-FA71-96DB-C33F-D73DBB2495B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72B6D291-1897-C9CA-502D-11977EB1BD5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4AD9B986-9393-D649-7610-C2B98A260F3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(N=7)</a:t>
            </a:r>
            <a:endParaRPr lang="it-IT" sz="5400" dirty="0"/>
          </a:p>
        </p:txBody>
      </p:sp>
      <p:sp>
        <p:nvSpPr>
          <p:cNvPr id="15" name="sketch line">
            <a:extLst>
              <a:ext uri="{FF2B5EF4-FFF2-40B4-BE49-F238E27FC236}">
                <a16:creationId xmlns:a16="http://schemas.microsoft.com/office/drawing/2014/main" id="{DBDD62DC-E915-8E9C-BDA1-B3E606967D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C3C95B7-67A4-7411-0E10-28F8072A0377}"/>
              </a:ext>
            </a:extLst>
          </p:cNvPr>
          <p:cNvSpPr>
            <a:spLocks noGrp="1"/>
          </p:cNvSpPr>
          <p:nvPr>
            <p:ph idx="1"/>
          </p:nvPr>
        </p:nvSpPr>
        <p:spPr>
          <a:xfrm>
            <a:off x="640079" y="2706624"/>
            <a:ext cx="7812885" cy="3483864"/>
          </a:xfrm>
        </p:spPr>
        <p:txBody>
          <a:bodyPr>
            <a:normAutofit/>
          </a:bodyPr>
          <a:lstStyle/>
          <a:p>
            <a:pPr marL="0" indent="0" algn="just">
              <a:lnSpc>
                <a:spcPct val="100000"/>
              </a:lnSpc>
              <a:buNone/>
            </a:pPr>
            <a:r>
              <a:rPr lang="it-IT" sz="2100" dirty="0"/>
              <a:t>Modificando l’orizzonte di predizione a 7 passi, lo stato iniziale rientra nel controllable set, garantendo la possibilità di raggiungere l’insieme terminale (CIS) in 7 passi nel rispetto di tutti i vincoli.</a:t>
            </a:r>
          </a:p>
          <a:p>
            <a:pPr marL="0" indent="0" algn="just">
              <a:lnSpc>
                <a:spcPct val="100000"/>
              </a:lnSpc>
              <a:buNone/>
            </a:pPr>
            <a:r>
              <a:rPr lang="it-IT" sz="2100" dirty="0"/>
              <a:t>In generale, se lo stato iniziale appartiene all’N-step controllable set, è garantito che esiste una sequenza di ingressi ammissibili che porta il sistema nel CIS in N passi, senza violare i vincoli su stato e ingresso. Questo assicura la fattibilità del problema di controllo e favorisce la convergenza verso il riferimento.</a:t>
            </a:r>
          </a:p>
        </p:txBody>
      </p:sp>
      <p:pic>
        <p:nvPicPr>
          <p:cNvPr id="8" name="Immagine 7">
            <a:extLst>
              <a:ext uri="{FF2B5EF4-FFF2-40B4-BE49-F238E27FC236}">
                <a16:creationId xmlns:a16="http://schemas.microsoft.com/office/drawing/2014/main" id="{4F03F129-7F8B-D655-8AEE-AB4EBCC4E79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9185818" y="108317"/>
            <a:ext cx="2817455" cy="3252104"/>
          </a:xfrm>
          <a:prstGeom prst="rect">
            <a:avLst/>
          </a:prstGeom>
        </p:spPr>
      </p:pic>
      <p:pic>
        <p:nvPicPr>
          <p:cNvPr id="6" name="Immagine 5">
            <a:extLst>
              <a:ext uri="{FF2B5EF4-FFF2-40B4-BE49-F238E27FC236}">
                <a16:creationId xmlns:a16="http://schemas.microsoft.com/office/drawing/2014/main" id="{5D28E634-AC71-61B5-69C0-2380851383CF}"/>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85818" y="3472099"/>
            <a:ext cx="2798548" cy="3250800"/>
          </a:xfrm>
          <a:prstGeom prst="rect">
            <a:avLst/>
          </a:prstGeom>
        </p:spPr>
      </p:pic>
      <p:sp>
        <p:nvSpPr>
          <p:cNvPr id="4" name="Segnaposto piè di pagina 3">
            <a:extLst>
              <a:ext uri="{FF2B5EF4-FFF2-40B4-BE49-F238E27FC236}">
                <a16:creationId xmlns:a16="http://schemas.microsoft.com/office/drawing/2014/main" id="{C9C2AF7B-87FB-EA2C-0817-42A99211847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8184509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7CD0031-47B0-9801-13B7-1BDCF98CDEB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F0CA64E-14FA-35ED-DC69-A8053A9DA2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7B5689DA-9DA9-EEA0-F38F-C7B5451A254B}"/>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(N=7)</a:t>
            </a:r>
            <a:endParaRPr lang="it-IT" sz="5400" dirty="0"/>
          </a:p>
        </p:txBody>
      </p:sp>
      <p:sp>
        <p:nvSpPr>
          <p:cNvPr id="17" name="sketch line">
            <a:extLst>
              <a:ext uri="{FF2B5EF4-FFF2-40B4-BE49-F238E27FC236}">
                <a16:creationId xmlns:a16="http://schemas.microsoft.com/office/drawing/2014/main" id="{0FE9F1AF-FFFA-A25E-26FC-D67B2A5FC8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1E026B63-63ED-2CE5-637B-90BDF9BEBBE1}"/>
              </a:ext>
            </a:extLst>
          </p:cNvPr>
          <p:cNvSpPr>
            <a:spLocks noGrp="1"/>
          </p:cNvSpPr>
          <p:nvPr>
            <p:ph idx="1"/>
          </p:nvPr>
        </p:nvSpPr>
        <p:spPr>
          <a:xfrm>
            <a:off x="612648" y="2504819"/>
            <a:ext cx="5941268" cy="3884672"/>
          </a:xfrm>
        </p:spPr>
        <p:txBody>
          <a:bodyPr>
            <a:normAutofit/>
          </a:bodyPr>
          <a:lstStyle/>
          <a:p>
            <a:pPr marL="0" indent="0" algn="just">
              <a:lnSpc>
                <a:spcPct val="120000"/>
              </a:lnSpc>
              <a:buNone/>
            </a:pPr>
            <a:r>
              <a:rPr lang="it-IT" sz="1600" u="sng" dirty="0"/>
              <a:t>Grafico 1 – Andamento degli stati</a:t>
            </a:r>
          </a:p>
          <a:p>
            <a:pPr algn="just">
              <a:lnSpc>
                <a:spcPct val="120000"/>
              </a:lnSpc>
            </a:pPr>
            <a:r>
              <a:rPr lang="it-IT" sz="1600" dirty="0"/>
              <a:t>Rispetto al caso con N=3 si nota che il superamento dei riferimenti avviene in anticipo (con stesso valore di picco) permettendo così un raggiungimento in tempi più brevi del valore di riferimento dello stato.</a:t>
            </a:r>
          </a:p>
          <a:p>
            <a:pPr marL="0" indent="0" algn="just">
              <a:lnSpc>
                <a:spcPct val="120000"/>
              </a:lnSpc>
              <a:buNone/>
            </a:pPr>
            <a:r>
              <a:rPr lang="it-IT" sz="1600" u="sng" dirty="0"/>
              <a:t>Grafico 2 – Ingressi di controllo</a:t>
            </a:r>
          </a:p>
          <a:p>
            <a:pPr algn="just">
              <a:lnSpc>
                <a:spcPct val="120000"/>
              </a:lnSpc>
            </a:pPr>
            <a:r>
              <a:rPr lang="it-IT" sz="1600" dirty="0"/>
              <a:t>Anche la saturazione sul controllo viene anticipata e prolungata rispetto al caso precedente con orizzonte temporale N=3.</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3C0B0E1D-FAC5-232D-6EBF-C4610088403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6C824A4-4DAC-FD53-63B9-D33C9825C5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757252" y="2959238"/>
            <a:ext cx="5216821" cy="2688362"/>
          </a:xfrm>
          <a:prstGeom prst="rect">
            <a:avLst/>
          </a:prstGeom>
        </p:spPr>
      </p:pic>
    </p:spTree>
    <p:extLst>
      <p:ext uri="{BB962C8B-B14F-4D97-AF65-F5344CB8AC3E}">
        <p14:creationId xmlns:p14="http://schemas.microsoft.com/office/powerpoint/2010/main" val="146290143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79BE220-CF77-7613-FA00-97B58B278AA5}"/>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F4EAA2AD-0B1B-08F5-2EB0-7DD4CB99964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7CB8C5D-FCFE-9351-C194-230E67F197F2}"/>
              </a:ext>
            </a:extLst>
          </p:cNvPr>
          <p:cNvSpPr>
            <a:spLocks noGrp="1"/>
          </p:cNvSpPr>
          <p:nvPr>
            <p:ph type="title"/>
          </p:nvPr>
        </p:nvSpPr>
        <p:spPr>
          <a:xfrm>
            <a:off x="640079" y="329184"/>
            <a:ext cx="8475999" cy="1783080"/>
          </a:xfrm>
        </p:spPr>
        <p:txBody>
          <a:bodyPr anchor="b">
            <a:normAutofit/>
          </a:bodyPr>
          <a:lstStyle/>
          <a:p>
            <a:r>
              <a:rPr lang="it-IT" sz="5400" dirty="0"/>
              <a:t>Simulazione MPC </a:t>
            </a:r>
            <a:r>
              <a:rPr lang="it-IT" sz="3600" dirty="0"/>
              <a:t>(altri valori)</a:t>
            </a:r>
            <a:endParaRPr lang="it-IT" sz="5400" dirty="0"/>
          </a:p>
        </p:txBody>
      </p:sp>
      <p:sp>
        <p:nvSpPr>
          <p:cNvPr id="15" name="sketch line">
            <a:extLst>
              <a:ext uri="{FF2B5EF4-FFF2-40B4-BE49-F238E27FC236}">
                <a16:creationId xmlns:a16="http://schemas.microsoft.com/office/drawing/2014/main" id="{2696030A-6F3A-B464-FFAD-A6241BE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557CDEE9-58B5-F11D-29EA-6C53072DC639}"/>
                  </a:ext>
                </a:extLst>
              </p:cNvPr>
              <p:cNvSpPr>
                <a:spLocks noGrp="1"/>
              </p:cNvSpPr>
              <p:nvPr>
                <p:ph idx="1"/>
              </p:nvPr>
            </p:nvSpPr>
            <p:spPr>
              <a:xfrm>
                <a:off x="640079" y="2706624"/>
                <a:ext cx="7812885" cy="3483864"/>
              </a:xfrm>
            </p:spPr>
            <p:txBody>
              <a:bodyPr>
                <a:normAutofit lnSpcReduction="10000"/>
              </a:bodyPr>
              <a:lstStyle/>
              <a:p>
                <a:pPr marL="0" indent="0" algn="just">
                  <a:lnSpc>
                    <a:spcPct val="100000"/>
                  </a:lnSpc>
                  <a:buNone/>
                </a:pPr>
                <a:r>
                  <a:rPr lang="it-IT" sz="1600" dirty="0"/>
                  <a:t>Dalle simulazioni fatte in precedenza abbiamo capito che rendere il controllo più aggressivo per quanto riguarda il raggiungimento del riferimento del livello del serbatoio 2 era la scelta giusta, ma il problema era il tempo di calcolo troppo elevato.</a:t>
                </a:r>
              </a:p>
              <a:p>
                <a:pPr marL="0" indent="0" algn="just">
                  <a:lnSpc>
                    <a:spcPct val="100000"/>
                  </a:lnSpc>
                  <a:buNone/>
                </a:pPr>
                <a:r>
                  <a:rPr lang="it-IT" sz="1600" dirty="0"/>
                  <a:t>La causa era il valore di Q scelto che generava una quantità di vincoli molto numerosa nel calcolo del controllable set.</a:t>
                </a:r>
              </a:p>
              <a:p>
                <a:pPr marL="0" indent="0" algn="just">
                  <a:lnSpc>
                    <a:spcPct val="100000"/>
                  </a:lnSpc>
                  <a:buNone/>
                </a:pPr>
                <a:r>
                  <a:rPr lang="it-IT" sz="1600" dirty="0"/>
                  <a:t>Per rendere più semplice il calcolo abbiamo scelto i seguenti valori:</a:t>
                </a:r>
              </a:p>
              <a:p>
                <a:pPr algn="just">
                  <a:lnSpc>
                    <a:spcPct val="100000"/>
                  </a:lnSpc>
                </a:pPr>
                <a:r>
                  <a:rPr lang="it-IT" sz="1600" dirty="0"/>
                  <a:t>Q = </a:t>
                </a:r>
                <a:r>
                  <a:rPr lang="it-IT" sz="1600" dirty="0" err="1"/>
                  <a:t>diag</a:t>
                </a:r>
                <a:r>
                  <a:rPr lang="it-IT" sz="1600" dirty="0"/>
                  <a:t>([1,100,100,1])</a:t>
                </a:r>
              </a:p>
              <a:p>
                <a:pPr lvl="1" algn="just">
                  <a:lnSpc>
                    <a:spcPct val="100000"/>
                  </a:lnSpc>
                  <a:buFont typeface="Wingdings" panose="05000000000000000000" pitchFamily="2" charset="2"/>
                  <a:buChar char="§"/>
                </a:pPr>
                <a:r>
                  <a:rPr lang="it-IT" sz="1200" dirty="0"/>
                  <a:t>Pesi più elevati su </a:t>
                </a:r>
                <a14:m>
                  <m:oMath xmlns:m="http://schemas.openxmlformats.org/officeDocument/2006/math">
                    <m:r>
                      <a:rPr lang="it-IT" sz="1200" dirty="0">
                        <a:latin typeface="Cambria Math" panose="02040503050406030204" pitchFamily="18" charset="0"/>
                      </a:rPr>
                      <m:t>(</m:t>
                    </m:r>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2</m:t>
                        </m:r>
                      </m:sub>
                    </m:sSub>
                  </m:oMath>
                </a14:m>
                <a:r>
                  <a:rPr lang="it-IT" sz="1200" i="1" dirty="0"/>
                  <a:t>, </a:t>
                </a:r>
                <a14:m>
                  <m:oMath xmlns:m="http://schemas.openxmlformats.org/officeDocument/2006/math">
                    <m:sSub>
                      <m:sSubPr>
                        <m:ctrlPr>
                          <a:rPr lang="it-IT" sz="1200" i="1" dirty="0">
                            <a:latin typeface="Cambria Math" panose="02040503050406030204" pitchFamily="18" charset="0"/>
                          </a:rPr>
                        </m:ctrlPr>
                      </m:sSubPr>
                      <m:e>
                        <m:r>
                          <a:rPr lang="it-IT" sz="1200" i="1" dirty="0">
                            <a:latin typeface="Cambria Math" panose="02040503050406030204" pitchFamily="18" charset="0"/>
                          </a:rPr>
                          <m:t>h</m:t>
                        </m:r>
                      </m:e>
                      <m:sub>
                        <m:r>
                          <a:rPr lang="it-IT" sz="1200" b="0" i="1" dirty="0" smtClean="0">
                            <a:latin typeface="Cambria Math" panose="02040503050406030204" pitchFamily="18" charset="0"/>
                          </a:rPr>
                          <m:t>3</m:t>
                        </m:r>
                      </m:sub>
                    </m:sSub>
                  </m:oMath>
                </a14:m>
                <a:r>
                  <a:rPr lang="it-IT" sz="1200" dirty="0"/>
                  <a:t>).</a:t>
                </a:r>
              </a:p>
              <a:p>
                <a:pPr algn="just">
                  <a:lnSpc>
                    <a:spcPct val="100000"/>
                  </a:lnSpc>
                </a:pPr>
                <a:r>
                  <a:rPr lang="it-IT" sz="1600" dirty="0"/>
                  <a:t>R = 10 *</a:t>
                </a:r>
                <a:r>
                  <a:rPr lang="it-IT" sz="1600" dirty="0" err="1"/>
                  <a:t>eye</a:t>
                </a:r>
                <a:r>
                  <a:rPr lang="it-IT" sz="1600" dirty="0"/>
                  <a:t>(2)</a:t>
                </a:r>
              </a:p>
              <a:p>
                <a:pPr lvl="1" algn="just">
                  <a:lnSpc>
                    <a:spcPct val="100000"/>
                  </a:lnSpc>
                  <a:buFont typeface="Wingdings" panose="05000000000000000000" pitchFamily="2" charset="2"/>
                  <a:buChar char="§"/>
                </a:pPr>
                <a:r>
                  <a:rPr lang="it-IT" sz="1200" dirty="0"/>
                  <a:t>Penalizzazione moderata sulle variazioni dell’ingresso per evitare comandi troppo aggressivi alle pompe.</a:t>
                </a:r>
              </a:p>
              <a:p>
                <a:pPr algn="just">
                  <a:lnSpc>
                    <a:spcPct val="100000"/>
                  </a:lnSpc>
                </a:pPr>
                <a:r>
                  <a:rPr lang="it-IT" sz="1600" dirty="0"/>
                  <a:t>N = 10</a:t>
                </a:r>
              </a:p>
              <a:p>
                <a:pPr lvl="1" algn="just">
                  <a:lnSpc>
                    <a:spcPct val="100000"/>
                  </a:lnSpc>
                  <a:buFont typeface="Wingdings" panose="05000000000000000000" pitchFamily="2" charset="2"/>
                  <a:buChar char="§"/>
                </a:pPr>
                <a:r>
                  <a:rPr lang="it-IT" sz="1200" dirty="0"/>
                  <a:t>Valore minimo di orizzonte di predizione per cui lo stato iniziale è contenuto del controllable set</a:t>
                </a:r>
              </a:p>
            </p:txBody>
          </p:sp>
        </mc:Choice>
        <mc:Fallback xmlns="">
          <p:sp>
            <p:nvSpPr>
              <p:cNvPr id="3" name="Segnaposto contenuto 2">
                <a:extLst>
                  <a:ext uri="{FF2B5EF4-FFF2-40B4-BE49-F238E27FC236}">
                    <a16:creationId xmlns:a16="http://schemas.microsoft.com/office/drawing/2014/main" id="{557CDEE9-58B5-F11D-29EA-6C53072DC639}"/>
                  </a:ext>
                </a:extLst>
              </p:cNvPr>
              <p:cNvSpPr>
                <a:spLocks noGrp="1" noRot="1" noChangeAspect="1" noMove="1" noResize="1" noEditPoints="1" noAdjustHandles="1" noChangeArrowheads="1" noChangeShapeType="1" noTextEdit="1"/>
              </p:cNvSpPr>
              <p:nvPr>
                <p:ph idx="1"/>
              </p:nvPr>
            </p:nvSpPr>
            <p:spPr>
              <a:xfrm>
                <a:off x="640079" y="2706624"/>
                <a:ext cx="7812885" cy="3483864"/>
              </a:xfrm>
              <a:blipFill>
                <a:blip r:embed="rId3"/>
                <a:stretch>
                  <a:fillRect l="-390" t="-1224" r="-390"/>
                </a:stretch>
              </a:blipFill>
            </p:spPr>
            <p:txBody>
              <a:bodyPr/>
              <a:lstStyle/>
              <a:p>
                <a:r>
                  <a:rPr lang="it-IT">
                    <a:noFill/>
                  </a:rPr>
                  <a:t> </a:t>
                </a:r>
              </a:p>
            </p:txBody>
          </p:sp>
        </mc:Fallback>
      </mc:AlternateContent>
      <p:pic>
        <p:nvPicPr>
          <p:cNvPr id="8" name="Immagine 7">
            <a:extLst>
              <a:ext uri="{FF2B5EF4-FFF2-40B4-BE49-F238E27FC236}">
                <a16:creationId xmlns:a16="http://schemas.microsoft.com/office/drawing/2014/main" id="{0D352828-7CCC-BE9E-1B07-BE5C60A08F2F}"/>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9203502" y="108317"/>
            <a:ext cx="2755040" cy="3252104"/>
          </a:xfrm>
          <a:prstGeom prst="rect">
            <a:avLst/>
          </a:prstGeom>
        </p:spPr>
      </p:pic>
      <p:pic>
        <p:nvPicPr>
          <p:cNvPr id="6" name="Immagine 5">
            <a:extLst>
              <a:ext uri="{FF2B5EF4-FFF2-40B4-BE49-F238E27FC236}">
                <a16:creationId xmlns:a16="http://schemas.microsoft.com/office/drawing/2014/main" id="{9D3AF918-3120-F5F2-A502-87E8A7DF9824}"/>
              </a:ext>
            </a:extLst>
          </p:cNvPr>
          <p:cNvPicPr>
            <a:picLocks noChangeAspect="1"/>
          </p:cNvPicPr>
          <p:nvPr/>
        </p:nvPicPr>
        <p:blipFill>
          <a:blip r:embed="rId5">
            <a:extLst>
              <a:ext uri="{28A0092B-C50C-407E-A947-70E740481C1C}">
                <a14:useLocalDpi xmlns:a14="http://schemas.microsoft.com/office/drawing/2010/main" val="0"/>
              </a:ext>
            </a:extLst>
          </a:blip>
          <a:srcRect/>
          <a:stretch/>
        </p:blipFill>
        <p:spPr>
          <a:xfrm>
            <a:off x="9203502" y="3472099"/>
            <a:ext cx="2763179" cy="3250800"/>
          </a:xfrm>
          <a:prstGeom prst="rect">
            <a:avLst/>
          </a:prstGeom>
        </p:spPr>
      </p:pic>
      <p:sp>
        <p:nvSpPr>
          <p:cNvPr id="4" name="Segnaposto piè di pagina 3">
            <a:extLst>
              <a:ext uri="{FF2B5EF4-FFF2-40B4-BE49-F238E27FC236}">
                <a16:creationId xmlns:a16="http://schemas.microsoft.com/office/drawing/2014/main" id="{C016617F-BF4F-716A-25F4-41C2C16FD08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1005196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41F11-945C-274B-6825-0312530E9AF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9D3B9A3-9302-509C-7A0B-9B064539FF3A}"/>
              </a:ext>
            </a:extLst>
          </p:cNvPr>
          <p:cNvSpPr>
            <a:spLocks noGrp="1"/>
          </p:cNvSpPr>
          <p:nvPr>
            <p:ph type="title"/>
          </p:nvPr>
        </p:nvSpPr>
        <p:spPr>
          <a:xfrm>
            <a:off x="612649" y="365125"/>
            <a:ext cx="6437306" cy="1776484"/>
          </a:xfrm>
        </p:spPr>
        <p:txBody>
          <a:bodyPr anchor="b">
            <a:normAutofit/>
          </a:bodyPr>
          <a:lstStyle/>
          <a:p>
            <a:r>
              <a:rPr lang="it-IT" sz="5400" dirty="0"/>
              <a:t>Andamento degli stati e degli ingressi </a:t>
            </a:r>
            <a:r>
              <a:rPr lang="it-IT" sz="3600" dirty="0"/>
              <a:t>(altri valori)</a:t>
            </a:r>
            <a:endParaRPr lang="it-IT" sz="5400" dirty="0"/>
          </a:p>
        </p:txBody>
      </p:sp>
      <p:sp>
        <p:nvSpPr>
          <p:cNvPr id="3" name="Segnaposto contenuto 2">
            <a:extLst>
              <a:ext uri="{FF2B5EF4-FFF2-40B4-BE49-F238E27FC236}">
                <a16:creationId xmlns:a16="http://schemas.microsoft.com/office/drawing/2014/main" id="{4139916A-250A-FA5B-4D65-FC80452AB8F4}"/>
              </a:ext>
            </a:extLst>
          </p:cNvPr>
          <p:cNvSpPr>
            <a:spLocks noGrp="1"/>
          </p:cNvSpPr>
          <p:nvPr>
            <p:ph idx="1"/>
          </p:nvPr>
        </p:nvSpPr>
        <p:spPr>
          <a:xfrm>
            <a:off x="612648" y="2504819"/>
            <a:ext cx="5369343" cy="3884672"/>
          </a:xfrm>
        </p:spPr>
        <p:txBody>
          <a:bodyPr>
            <a:normAutofit lnSpcReduction="10000"/>
          </a:bodyPr>
          <a:lstStyle/>
          <a:p>
            <a:pPr marL="0" indent="0" algn="just">
              <a:lnSpc>
                <a:spcPct val="120000"/>
              </a:lnSpc>
              <a:buNone/>
            </a:pPr>
            <a:r>
              <a:rPr lang="it-IT" sz="1600" u="sng" dirty="0"/>
              <a:t>Grafico 1 – Andamento degli stati</a:t>
            </a:r>
          </a:p>
          <a:p>
            <a:pPr algn="just">
              <a:lnSpc>
                <a:spcPct val="120000"/>
              </a:lnSpc>
            </a:pPr>
            <a:r>
              <a:rPr lang="it-IT" sz="1600" dirty="0"/>
              <a:t>Dal grafico si nota che gli stati dei serbatoi 2,3 e 4 raggiungono il riferimento in tempi simili al caso precedente. Tuttavia, a differenza di quest’ultimo, lo stato del serbatoio 2 raggiunge il riferimento in anticipo. Questo evidenzia un miglioramento nelle prestazioni del controllore MPC.</a:t>
            </a:r>
          </a:p>
          <a:p>
            <a:pPr marL="0" indent="0" algn="just">
              <a:lnSpc>
                <a:spcPct val="120000"/>
              </a:lnSpc>
              <a:buNone/>
            </a:pPr>
            <a:r>
              <a:rPr lang="it-IT" sz="1600" u="sng" dirty="0"/>
              <a:t>Grafico 2 – Ingressi di controllo</a:t>
            </a:r>
          </a:p>
          <a:p>
            <a:pPr algn="just">
              <a:lnSpc>
                <a:spcPct val="120000"/>
              </a:lnSpc>
            </a:pPr>
            <a:r>
              <a:rPr lang="it-IT" sz="1600" dirty="0"/>
              <a:t>Come nel caso precedente si verifica ancora saturazione degli ingressi. Tuttavia essa avviene in modo anticipato, contribuendo a un raggiungimento più rapido del riferimento.</a:t>
            </a:r>
          </a:p>
          <a:p>
            <a:pPr marL="0" indent="0" algn="just">
              <a:lnSpc>
                <a:spcPct val="120000"/>
              </a:lnSpc>
              <a:buNone/>
            </a:pPr>
            <a:endParaRPr lang="it-IT" sz="2200" dirty="0"/>
          </a:p>
        </p:txBody>
      </p:sp>
      <p:sp>
        <p:nvSpPr>
          <p:cNvPr id="4" name="Segnaposto piè di pagina 3">
            <a:extLst>
              <a:ext uri="{FF2B5EF4-FFF2-40B4-BE49-F238E27FC236}">
                <a16:creationId xmlns:a16="http://schemas.microsoft.com/office/drawing/2014/main" id="{7FAB3FBE-B8F8-6C3E-6BF4-06BFDD5E450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A98C5989-7AD1-4504-043B-80D8CD6BB6A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278865" y="2470978"/>
            <a:ext cx="5827759" cy="3092206"/>
          </a:xfrm>
          <a:prstGeom prst="rect">
            <a:avLst/>
          </a:prstGeom>
        </p:spPr>
      </p:pic>
    </p:spTree>
    <p:extLst>
      <p:ext uri="{BB962C8B-B14F-4D97-AF65-F5344CB8AC3E}">
        <p14:creationId xmlns:p14="http://schemas.microsoft.com/office/powerpoint/2010/main" val="193451724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F5379-CC7D-2F7F-95FD-A4F557C67ADC}"/>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C4A3C7FC-B72D-E9F2-6D3A-F7EB30E8679D}"/>
              </a:ext>
            </a:extLst>
          </p:cNvPr>
          <p:cNvSpPr>
            <a:spLocks noGrp="1"/>
          </p:cNvSpPr>
          <p:nvPr>
            <p:ph type="title"/>
          </p:nvPr>
        </p:nvSpPr>
        <p:spPr>
          <a:xfrm>
            <a:off x="612649" y="183248"/>
            <a:ext cx="11354938" cy="760895"/>
          </a:xfrm>
        </p:spPr>
        <p:txBody>
          <a:bodyPr anchor="b">
            <a:normAutofit/>
          </a:bodyPr>
          <a:lstStyle/>
          <a:p>
            <a:r>
              <a:rPr lang="it-IT" sz="3200" dirty="0"/>
              <a:t>MPC con vincolo terminale di disuguaglianza - Conclusione</a:t>
            </a:r>
          </a:p>
        </p:txBody>
      </p:sp>
      <p:sp>
        <p:nvSpPr>
          <p:cNvPr id="3" name="Segnaposto contenuto 2">
            <a:extLst>
              <a:ext uri="{FF2B5EF4-FFF2-40B4-BE49-F238E27FC236}">
                <a16:creationId xmlns:a16="http://schemas.microsoft.com/office/drawing/2014/main" id="{1CE15340-31BB-80BE-E935-CC8EE0CA0F75}"/>
              </a:ext>
            </a:extLst>
          </p:cNvPr>
          <p:cNvSpPr>
            <a:spLocks noGrp="1"/>
          </p:cNvSpPr>
          <p:nvPr>
            <p:ph idx="1"/>
          </p:nvPr>
        </p:nvSpPr>
        <p:spPr>
          <a:xfrm>
            <a:off x="612649" y="1013082"/>
            <a:ext cx="10983149" cy="2664384"/>
          </a:xfrm>
        </p:spPr>
        <p:txBody>
          <a:bodyPr>
            <a:normAutofit/>
          </a:bodyPr>
          <a:lstStyle/>
          <a:p>
            <a:pPr marL="0" indent="0" algn="just">
              <a:lnSpc>
                <a:spcPct val="100000"/>
              </a:lnSpc>
              <a:buNone/>
            </a:pPr>
            <a:r>
              <a:rPr lang="it-IT" sz="1600" dirty="0"/>
              <a:t>Il controllore MPC implementato ha dimostrato di raggiungere l’obiettivo desiderato in tempi inferiori rispetto all’applicazione delle sole tensioni di equilibrio, grazie alla sua capacità di ottimizzare dinamicamente la traiettoria di controllo tenendo conto dello stato attuale del sistema e dei vincoli imposti.</a:t>
            </a:r>
          </a:p>
          <a:p>
            <a:pPr marL="0" indent="0" algn="just">
              <a:lnSpc>
                <a:spcPct val="100000"/>
              </a:lnSpc>
              <a:buNone/>
            </a:pPr>
            <a:r>
              <a:rPr lang="it-IT" sz="1600" dirty="0"/>
              <a:t>Tuttavia, la presenza di saturazione nell’azione di controllo limita le prestazioni del controllore, che probabilmente potrebbe raggiungere il riferimento in tempi ancora più brevi in assenza di tale vincolo.</a:t>
            </a:r>
          </a:p>
          <a:p>
            <a:pPr marL="0" indent="0" algn="just">
              <a:lnSpc>
                <a:spcPct val="100000"/>
              </a:lnSpc>
              <a:buNone/>
            </a:pPr>
            <a:r>
              <a:rPr lang="it-IT" sz="1600" dirty="0"/>
              <a:t>Una possibile causa della saturazione osservata è l’utilizzo di un tempo di campionamento relativamente elevato (nel nostro caso </a:t>
            </a:r>
            <a:r>
              <a:rPr lang="it-IT" sz="1600" dirty="0" err="1"/>
              <a:t>Ts</a:t>
            </a:r>
            <a:r>
              <a:rPr lang="it-IT" sz="1600" dirty="0"/>
              <a:t>=15), che costringe il controllore a generare azioni più aggressive per compensare la bassa frequenza di aggiornamento. Tuttavia, una riduzione del tempo di campionamento comporterebbe un aumento significativo del numero di vincoli nel problema di ottimizzazione, con conseguente incremento del tempo di calcolo richiesto.</a:t>
            </a:r>
          </a:p>
        </p:txBody>
      </p:sp>
      <p:sp>
        <p:nvSpPr>
          <p:cNvPr id="4" name="Segnaposto piè di pagina 3">
            <a:extLst>
              <a:ext uri="{FF2B5EF4-FFF2-40B4-BE49-F238E27FC236}">
                <a16:creationId xmlns:a16="http://schemas.microsoft.com/office/drawing/2014/main" id="{D53ED8FC-8937-3A3C-9FDE-F30E571EB16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CD1B0E1-C6CF-7136-B964-B9156B82F65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557891" y="3684716"/>
            <a:ext cx="5021460" cy="2664384"/>
          </a:xfrm>
          <a:prstGeom prst="rect">
            <a:avLst/>
          </a:prstGeom>
        </p:spPr>
      </p:pic>
      <p:pic>
        <p:nvPicPr>
          <p:cNvPr id="5" name="Immagine 4">
            <a:extLst>
              <a:ext uri="{FF2B5EF4-FFF2-40B4-BE49-F238E27FC236}">
                <a16:creationId xmlns:a16="http://schemas.microsoft.com/office/drawing/2014/main" id="{25F937B4-B8DB-32DD-0938-DDE47E36FD8D}"/>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2649" y="3684716"/>
            <a:ext cx="4928709" cy="1191129"/>
          </a:xfrm>
          <a:prstGeom prst="rect">
            <a:avLst/>
          </a:prstGeom>
        </p:spPr>
      </p:pic>
    </p:spTree>
    <p:extLst>
      <p:ext uri="{BB962C8B-B14F-4D97-AF65-F5344CB8AC3E}">
        <p14:creationId xmlns:p14="http://schemas.microsoft.com/office/powerpoint/2010/main" val="188865717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DC4461-1B3C-409A-1153-B9B1D80D6071}"/>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0F160D28-6FC0-DEFB-A09F-25039B632E4E}"/>
              </a:ext>
            </a:extLst>
          </p:cNvPr>
          <p:cNvSpPr>
            <a:spLocks noGrp="1"/>
          </p:cNvSpPr>
          <p:nvPr>
            <p:ph type="title"/>
          </p:nvPr>
        </p:nvSpPr>
        <p:spPr/>
        <p:txBody>
          <a:bodyPr/>
          <a:lstStyle/>
          <a:p>
            <a:r>
              <a:rPr lang="it-IT" dirty="0"/>
              <a:t>Vincolo terminale di uguaglianza</a:t>
            </a:r>
          </a:p>
        </p:txBody>
      </p:sp>
      <p:sp>
        <p:nvSpPr>
          <p:cNvPr id="3" name="Segnaposto contenuto 2">
            <a:extLst>
              <a:ext uri="{FF2B5EF4-FFF2-40B4-BE49-F238E27FC236}">
                <a16:creationId xmlns:a16="http://schemas.microsoft.com/office/drawing/2014/main" id="{FF837049-11F1-2DD3-C0F3-2D72863B35EB}"/>
              </a:ext>
            </a:extLst>
          </p:cNvPr>
          <p:cNvSpPr>
            <a:spLocks noGrp="1"/>
          </p:cNvSpPr>
          <p:nvPr>
            <p:ph idx="1"/>
          </p:nvPr>
        </p:nvSpPr>
        <p:spPr>
          <a:xfrm>
            <a:off x="838200" y="1825625"/>
            <a:ext cx="9898626" cy="3178994"/>
          </a:xfrm>
        </p:spPr>
        <p:txBody>
          <a:bodyPr>
            <a:normAutofit/>
          </a:bodyPr>
          <a:lstStyle/>
          <a:p>
            <a:pPr marL="0" indent="0" algn="just">
              <a:buNone/>
            </a:pPr>
            <a:r>
              <a:rPr lang="it-IT" sz="2400" dirty="0"/>
              <a:t>Il vincolo terminale di uguaglianza prevede di imporre che lo stato predetto all’ultimo istante dell’orizzonte x(N) sia esattamente uguale a un valore prefissato.</a:t>
            </a:r>
          </a:p>
          <a:p>
            <a:pPr marL="0" indent="0" algn="just">
              <a:buNone/>
            </a:pPr>
            <a:r>
              <a:rPr lang="it-IT" sz="2400" dirty="0"/>
              <a:t>Nel caso da noi implementato, si è scelto di imporre il vincolo terminale di uguaglianza nella forma x(N) = 0.</a:t>
            </a:r>
          </a:p>
          <a:p>
            <a:pPr marL="0" indent="0" algn="just">
              <a:buNone/>
            </a:pPr>
            <a:r>
              <a:rPr lang="it-IT" sz="2400" dirty="0"/>
              <a:t>Questa scelta è giustificata dal fatto che il sistema è stato linearizzato e traslato attorno al </a:t>
            </a:r>
            <a:r>
              <a:rPr lang="it-IT" sz="2400" dirty="0" err="1"/>
              <a:t>setpoint</a:t>
            </a:r>
            <a:r>
              <a:rPr lang="it-IT" sz="2400" dirty="0"/>
              <a:t> desiderato.</a:t>
            </a:r>
          </a:p>
        </p:txBody>
      </p:sp>
      <p:sp>
        <p:nvSpPr>
          <p:cNvPr id="4" name="Segnaposto piè di pagina 3">
            <a:extLst>
              <a:ext uri="{FF2B5EF4-FFF2-40B4-BE49-F238E27FC236}">
                <a16:creationId xmlns:a16="http://schemas.microsoft.com/office/drawing/2014/main" id="{CB0C542E-A69A-843F-D3D8-5ED9DB31467E}"/>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6106661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01673-0907-7301-C06D-E5BF7DA90F54}"/>
            </a:ext>
          </a:extLst>
        </p:cNvPr>
        <p:cNvGrpSpPr/>
        <p:nvPr/>
      </p:nvGrpSpPr>
      <p:grpSpPr>
        <a:xfrm>
          <a:off x="0" y="0"/>
          <a:ext cx="0" cy="0"/>
          <a:chOff x="0" y="0"/>
          <a:chExt cx="0" cy="0"/>
        </a:xfrm>
      </p:grpSpPr>
      <p:sp>
        <p:nvSpPr>
          <p:cNvPr id="2" name="Titolo 1">
            <a:extLst>
              <a:ext uri="{FF2B5EF4-FFF2-40B4-BE49-F238E27FC236}">
                <a16:creationId xmlns:a16="http://schemas.microsoft.com/office/drawing/2014/main" id="{AC648629-6E52-68B1-516C-8340F5427C0C}"/>
              </a:ext>
            </a:extLst>
          </p:cNvPr>
          <p:cNvSpPr>
            <a:spLocks noGrp="1"/>
          </p:cNvSpPr>
          <p:nvPr>
            <p:ph type="title"/>
          </p:nvPr>
        </p:nvSpPr>
        <p:spPr/>
        <p:txBody>
          <a:bodyPr/>
          <a:lstStyle/>
          <a:p>
            <a:r>
              <a:rPr lang="it-IT" dirty="0"/>
              <a:t>Fasi di progettazione MPC</a:t>
            </a:r>
          </a:p>
        </p:txBody>
      </p:sp>
      <p:sp>
        <p:nvSpPr>
          <p:cNvPr id="3" name="Segnaposto contenuto 2">
            <a:extLst>
              <a:ext uri="{FF2B5EF4-FFF2-40B4-BE49-F238E27FC236}">
                <a16:creationId xmlns:a16="http://schemas.microsoft.com/office/drawing/2014/main" id="{F06ED615-7354-5F0B-A7DD-1A6F7FFFF76F}"/>
              </a:ext>
            </a:extLst>
          </p:cNvPr>
          <p:cNvSpPr>
            <a:spLocks noGrp="1"/>
          </p:cNvSpPr>
          <p:nvPr>
            <p:ph idx="1"/>
          </p:nvPr>
        </p:nvSpPr>
        <p:spPr>
          <a:xfrm>
            <a:off x="838200" y="1825625"/>
            <a:ext cx="9898626" cy="4278842"/>
          </a:xfrm>
        </p:spPr>
        <p:txBody>
          <a:bodyPr>
            <a:normAutofit fontScale="70000" lnSpcReduction="20000"/>
          </a:bodyPr>
          <a:lstStyle/>
          <a:p>
            <a:pPr marL="0" indent="0" algn="just">
              <a:lnSpc>
                <a:spcPct val="120000"/>
              </a:lnSpc>
              <a:buNone/>
            </a:pPr>
            <a:r>
              <a:rPr lang="it-IT" sz="2300" dirty="0"/>
              <a:t>Per risolvere il problema di regolazione dello stato del sistema nel punto di riferimento mediante un controllore MPC, si è seguito il seguente approccio:</a:t>
            </a:r>
          </a:p>
          <a:p>
            <a:pPr algn="just">
              <a:lnSpc>
                <a:spcPct val="120000"/>
              </a:lnSpc>
            </a:pPr>
            <a:r>
              <a:rPr lang="it-IT" sz="2300" dirty="0"/>
              <a:t>È stato definito un tempo di campionamento </a:t>
            </a:r>
            <a:r>
              <a:rPr lang="it-IT" sz="2300" dirty="0" err="1"/>
              <a:t>Ts</a:t>
            </a:r>
            <a:r>
              <a:rPr lang="it-IT" sz="2300" dirty="0"/>
              <a:t>.</a:t>
            </a:r>
          </a:p>
          <a:p>
            <a:pPr algn="just">
              <a:lnSpc>
                <a:spcPct val="120000"/>
              </a:lnSpc>
            </a:pPr>
            <a:r>
              <a:rPr lang="it-IT" sz="2300" dirty="0"/>
              <a:t>È stato richiamato il modello dei serbatoi interconnessi, descritto in precedenza.</a:t>
            </a:r>
          </a:p>
          <a:p>
            <a:pPr algn="just">
              <a:lnSpc>
                <a:spcPct val="120000"/>
              </a:lnSpc>
            </a:pPr>
            <a:r>
              <a:rPr lang="it-IT" sz="2300" dirty="0"/>
              <a:t>Sono state definite le matrici di costo Q e R, che pesano rispettivamente gli stati e gli ingressi nel criterio di ottimizzazione.</a:t>
            </a:r>
          </a:p>
          <a:p>
            <a:pPr algn="just">
              <a:lnSpc>
                <a:spcPct val="120000"/>
              </a:lnSpc>
            </a:pPr>
            <a:r>
              <a:rPr lang="it-IT" sz="2300" dirty="0"/>
              <a:t>È stato scelto l’orizzonte predittivo N, ovvero il numero di passi futuri che il controllore considera per:</a:t>
            </a:r>
          </a:p>
          <a:p>
            <a:pPr lvl="1" algn="just">
              <a:lnSpc>
                <a:spcPct val="120000"/>
              </a:lnSpc>
              <a:buFont typeface="Wingdings" panose="05000000000000000000" pitchFamily="2" charset="2"/>
              <a:buChar char="§"/>
            </a:pPr>
            <a:r>
              <a:rPr lang="it-IT" sz="2300" dirty="0"/>
              <a:t>Minimizzare la funzione di costo.</a:t>
            </a:r>
          </a:p>
          <a:p>
            <a:pPr lvl="1" algn="just">
              <a:lnSpc>
                <a:spcPct val="120000"/>
              </a:lnSpc>
              <a:buFont typeface="Wingdings" panose="05000000000000000000" pitchFamily="2" charset="2"/>
              <a:buChar char="§"/>
            </a:pPr>
            <a:r>
              <a:rPr lang="it-IT" sz="2300" dirty="0"/>
              <a:t>Applicare i vincoli su stato e ingresso</a:t>
            </a:r>
          </a:p>
          <a:p>
            <a:pPr lvl="1" algn="just">
              <a:lnSpc>
                <a:spcPct val="120000"/>
              </a:lnSpc>
              <a:buFont typeface="Wingdings" panose="05000000000000000000" pitchFamily="2" charset="2"/>
              <a:buChar char="§"/>
            </a:pPr>
            <a:r>
              <a:rPr lang="it-IT" sz="2300" dirty="0"/>
              <a:t>Imporre il vincolo terminale sullo stato x(N).</a:t>
            </a:r>
          </a:p>
          <a:p>
            <a:pPr algn="just">
              <a:lnSpc>
                <a:spcPct val="120000"/>
              </a:lnSpc>
            </a:pPr>
            <a:r>
              <a:rPr lang="it-IT" sz="2300" dirty="0"/>
              <a:t>È stata implementata la funzione </a:t>
            </a:r>
            <a:r>
              <a:rPr lang="it-IT" sz="2300" dirty="0" err="1"/>
              <a:t>MPC_uguaglianza</a:t>
            </a:r>
            <a:r>
              <a:rPr lang="it-IT" sz="2300" dirty="0"/>
              <a:t> che restituisce una struttura </a:t>
            </a:r>
            <a:r>
              <a:rPr lang="it-IT" sz="2300" dirty="0" err="1"/>
              <a:t>mpc</a:t>
            </a:r>
            <a:r>
              <a:rPr lang="it-IT" sz="2300" dirty="0"/>
              <a:t> contenente tutte le matrici necessarie per formulare e risolvere il problema di programmazione quadratica (QP) a </a:t>
            </a:r>
            <a:r>
              <a:rPr lang="it-IT" sz="2300" dirty="0" err="1"/>
              <a:t>runtime</a:t>
            </a:r>
            <a:r>
              <a:rPr lang="it-IT" sz="2300" dirty="0"/>
              <a:t>.</a:t>
            </a:r>
          </a:p>
          <a:p>
            <a:pPr marL="457200" lvl="1" indent="0" algn="just">
              <a:buNone/>
            </a:pPr>
            <a:endParaRPr lang="it-IT" sz="2000" dirty="0"/>
          </a:p>
          <a:p>
            <a:pPr marL="0" indent="0" algn="just">
              <a:buNone/>
            </a:pPr>
            <a:endParaRPr lang="it-IT" sz="2400" dirty="0"/>
          </a:p>
          <a:p>
            <a:pPr algn="just"/>
            <a:endParaRPr lang="it-IT" sz="2400" dirty="0"/>
          </a:p>
        </p:txBody>
      </p:sp>
      <p:sp>
        <p:nvSpPr>
          <p:cNvPr id="4" name="Segnaposto piè di pagina 3">
            <a:extLst>
              <a:ext uri="{FF2B5EF4-FFF2-40B4-BE49-F238E27FC236}">
                <a16:creationId xmlns:a16="http://schemas.microsoft.com/office/drawing/2014/main" id="{364BF1A2-B01B-72B6-7CC3-1976A12BF4F9}"/>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29478416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D7369B7-380E-798F-9096-99C3FFC9734A}"/>
            </a:ext>
          </a:extLst>
        </p:cNvPr>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8F1E7199-28E4-A31C-74E2-2FED8E96CAD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E2FAB670-BA4E-366B-7CC8-3AC6E4F8B2E3}"/>
              </a:ext>
            </a:extLst>
          </p:cNvPr>
          <p:cNvSpPr>
            <a:spLocks noGrp="1"/>
          </p:cNvSpPr>
          <p:nvPr>
            <p:ph type="title"/>
          </p:nvPr>
        </p:nvSpPr>
        <p:spPr>
          <a:xfrm>
            <a:off x="630936" y="640080"/>
            <a:ext cx="4818888" cy="1481328"/>
          </a:xfrm>
        </p:spPr>
        <p:txBody>
          <a:bodyPr anchor="b">
            <a:normAutofit/>
          </a:bodyPr>
          <a:lstStyle/>
          <a:p>
            <a:r>
              <a:rPr lang="it-IT" sz="5000" dirty="0"/>
              <a:t>Model </a:t>
            </a:r>
            <a:r>
              <a:rPr lang="it-IT" sz="5000" dirty="0" err="1"/>
              <a:t>Predictive</a:t>
            </a:r>
            <a:r>
              <a:rPr lang="it-IT" sz="5000" dirty="0"/>
              <a:t> Control (MPC)</a:t>
            </a:r>
          </a:p>
        </p:txBody>
      </p:sp>
      <p:sp>
        <p:nvSpPr>
          <p:cNvPr id="14" name="sketch line">
            <a:extLst>
              <a:ext uri="{FF2B5EF4-FFF2-40B4-BE49-F238E27FC236}">
                <a16:creationId xmlns:a16="http://schemas.microsoft.com/office/drawing/2014/main" id="{88DC0AC0-C9C4-94D1-DB4E-361DDEFB85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2372868"/>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607201DF-F748-4F6B-F7C6-A0D23914AE0E}"/>
              </a:ext>
            </a:extLst>
          </p:cNvPr>
          <p:cNvSpPr>
            <a:spLocks noGrp="1"/>
          </p:cNvSpPr>
          <p:nvPr>
            <p:ph idx="1"/>
          </p:nvPr>
        </p:nvSpPr>
        <p:spPr>
          <a:xfrm>
            <a:off x="630936" y="2660904"/>
            <a:ext cx="4818888" cy="3547872"/>
          </a:xfrm>
        </p:spPr>
        <p:txBody>
          <a:bodyPr anchor="t">
            <a:normAutofit/>
          </a:bodyPr>
          <a:lstStyle/>
          <a:p>
            <a:pPr marL="0" lvl="0" indent="0" algn="just" eaLnBrk="0" fontAlgn="base" hangingPunct="0">
              <a:spcBef>
                <a:spcPct val="0"/>
              </a:spcBef>
              <a:spcAft>
                <a:spcPts val="600"/>
              </a:spcAft>
              <a:buNone/>
            </a:pPr>
            <a:r>
              <a:rPr lang="it-IT" altLang="it-IT" sz="1800" dirty="0"/>
              <a:t>A differenza della funzione MPC realizzata in precedenza, che imponeva un vincolo terminale di disuguaglianza, in questo caso è stato adottato un vincolo terminale di uguaglianza, che forza lo stato finale a essere esattamente nullo (cioè a raggiungere il punto di riferimento nel sistema traslato):</a:t>
            </a:r>
          </a:p>
        </p:txBody>
      </p:sp>
      <p:pic>
        <p:nvPicPr>
          <p:cNvPr id="7" name="Immagine 6">
            <a:extLst>
              <a:ext uri="{FF2B5EF4-FFF2-40B4-BE49-F238E27FC236}">
                <a16:creationId xmlns:a16="http://schemas.microsoft.com/office/drawing/2014/main" id="{E05E6499-EF77-1720-3EE0-4DE38730366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836408" y="120943"/>
            <a:ext cx="4575661" cy="6293819"/>
          </a:xfrm>
          <a:prstGeom prst="rect">
            <a:avLst/>
          </a:prstGeom>
        </p:spPr>
      </p:pic>
      <p:sp>
        <p:nvSpPr>
          <p:cNvPr id="4" name="Segnaposto piè di pagina 3">
            <a:extLst>
              <a:ext uri="{FF2B5EF4-FFF2-40B4-BE49-F238E27FC236}">
                <a16:creationId xmlns:a16="http://schemas.microsoft.com/office/drawing/2014/main" id="{461414D1-5C8E-0F78-9DA1-631AB02627E9}"/>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5" name="Immagine 4">
            <a:extLst>
              <a:ext uri="{FF2B5EF4-FFF2-40B4-BE49-F238E27FC236}">
                <a16:creationId xmlns:a16="http://schemas.microsoft.com/office/drawing/2014/main" id="{98092FCA-7978-15FD-0920-AC96DF8F9F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643278" y="4843905"/>
            <a:ext cx="3005574" cy="551708"/>
          </a:xfrm>
          <a:prstGeom prst="rect">
            <a:avLst/>
          </a:prstGeom>
        </p:spPr>
      </p:pic>
    </p:spTree>
    <p:extLst>
      <p:ext uri="{BB962C8B-B14F-4D97-AF65-F5344CB8AC3E}">
        <p14:creationId xmlns:p14="http://schemas.microsoft.com/office/powerpoint/2010/main" val="21443819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B41A3268-1178-3D79-18F7-C263EBE548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B81F956A-9B57-A45B-E0C0-E46F4AE865E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0301848B-D20E-70FD-84D5-B50A28DAA32F}"/>
              </a:ext>
            </a:extLst>
          </p:cNvPr>
          <p:cNvSpPr>
            <a:spLocks noGrp="1"/>
          </p:cNvSpPr>
          <p:nvPr>
            <p:ph type="title"/>
          </p:nvPr>
        </p:nvSpPr>
        <p:spPr>
          <a:xfrm>
            <a:off x="640080" y="329184"/>
            <a:ext cx="6894576" cy="1783080"/>
          </a:xfrm>
        </p:spPr>
        <p:txBody>
          <a:bodyPr anchor="b">
            <a:normAutofit/>
          </a:bodyPr>
          <a:lstStyle/>
          <a:p>
            <a:r>
              <a:rPr lang="it-IT" sz="5400"/>
              <a:t>Simulazione MPC</a:t>
            </a:r>
          </a:p>
        </p:txBody>
      </p:sp>
      <p:sp>
        <p:nvSpPr>
          <p:cNvPr id="15" name="sketch line">
            <a:extLst>
              <a:ext uri="{FF2B5EF4-FFF2-40B4-BE49-F238E27FC236}">
                <a16:creationId xmlns:a16="http://schemas.microsoft.com/office/drawing/2014/main" id="{831CA3B3-D395-F10B-DAAD-4DD9ADECB31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3700C7B-0794-953A-80C8-5022731A3B65}"/>
              </a:ext>
            </a:extLst>
          </p:cNvPr>
          <p:cNvSpPr>
            <a:spLocks noGrp="1"/>
          </p:cNvSpPr>
          <p:nvPr>
            <p:ph idx="1"/>
          </p:nvPr>
        </p:nvSpPr>
        <p:spPr>
          <a:xfrm>
            <a:off x="640080" y="2706624"/>
            <a:ext cx="5328920" cy="3483864"/>
          </a:xfrm>
        </p:spPr>
        <p:txBody>
          <a:bodyPr>
            <a:normAutofit/>
          </a:bodyPr>
          <a:lstStyle/>
          <a:p>
            <a:pPr marL="0" indent="0" algn="just">
              <a:buNone/>
            </a:pPr>
            <a:r>
              <a:rPr lang="it-IT" sz="1800" dirty="0"/>
              <a:t>Durante la simulazione, il controllore MPC calcola l’ingresso ottimale a ogni istante, tenendo conto dello stato attuale e dei vincoli imposti. L’ingresso viene applicato al sistema non lineare reale, aggiornando il suo comportamento passo dopo passo. I grafici mostrano che le traiettorie convergono verso il riferimento.</a:t>
            </a:r>
          </a:p>
          <a:p>
            <a:pPr algn="just"/>
            <a:endParaRPr lang="it-IT" sz="2200" dirty="0"/>
          </a:p>
        </p:txBody>
      </p:sp>
      <p:sp>
        <p:nvSpPr>
          <p:cNvPr id="4" name="Segnaposto piè di pagina 3">
            <a:extLst>
              <a:ext uri="{FF2B5EF4-FFF2-40B4-BE49-F238E27FC236}">
                <a16:creationId xmlns:a16="http://schemas.microsoft.com/office/drawing/2014/main" id="{C39EA4AD-1ABD-91F2-1A37-BAB92A03B80D}"/>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1D7C9711-E137-9D0C-7824-446A2A6C7B2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61851" y="3313956"/>
            <a:ext cx="5768614" cy="2586846"/>
          </a:xfrm>
          <a:prstGeom prst="rect">
            <a:avLst/>
          </a:prstGeom>
        </p:spPr>
      </p:pic>
      <p:sp>
        <p:nvSpPr>
          <p:cNvPr id="10" name="Segnaposto contenuto 2">
            <a:extLst>
              <a:ext uri="{FF2B5EF4-FFF2-40B4-BE49-F238E27FC236}">
                <a16:creationId xmlns:a16="http://schemas.microsoft.com/office/drawing/2014/main" id="{CB1EA1CD-7D05-65BF-BB79-B7639153B8FD}"/>
              </a:ext>
            </a:extLst>
          </p:cNvPr>
          <p:cNvSpPr txBox="1">
            <a:spLocks/>
          </p:cNvSpPr>
          <p:nvPr/>
        </p:nvSpPr>
        <p:spPr>
          <a:xfrm>
            <a:off x="640080" y="4780782"/>
            <a:ext cx="5768613"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10</a:t>
            </a:r>
          </a:p>
          <a:p>
            <a:pPr algn="just">
              <a:lnSpc>
                <a:spcPct val="100000"/>
              </a:lnSpc>
              <a:spcBef>
                <a:spcPts val="0"/>
              </a:spcBef>
              <a:buFont typeface="Wingdings" panose="05000000000000000000" pitchFamily="2" charset="2"/>
              <a:buChar char="§"/>
            </a:pPr>
            <a:r>
              <a:rPr lang="it-IT" sz="1400" dirty="0"/>
              <a:t>Q  = </a:t>
            </a:r>
            <a:r>
              <a:rPr lang="it-IT" sz="1400" dirty="0" err="1"/>
              <a:t>diag</a:t>
            </a:r>
            <a:r>
              <a:rPr lang="it-IT" sz="1400" dirty="0"/>
              <a:t>([1,100,100,1])</a:t>
            </a:r>
          </a:p>
          <a:p>
            <a:pPr algn="just">
              <a:lnSpc>
                <a:spcPct val="100000"/>
              </a:lnSpc>
              <a:spcBef>
                <a:spcPts val="0"/>
              </a:spcBef>
              <a:buFont typeface="Wingdings" panose="05000000000000000000" pitchFamily="2" charset="2"/>
              <a:buChar char="§"/>
            </a:pPr>
            <a:r>
              <a:rPr lang="it-IT" sz="1400" dirty="0"/>
              <a:t>R = 10 *</a:t>
            </a:r>
            <a:r>
              <a:rPr lang="it-IT" sz="1400" dirty="0" err="1"/>
              <a:t>eye</a:t>
            </a:r>
            <a:r>
              <a:rPr lang="it-IT" sz="1400" dirty="0"/>
              <a:t>(2) </a:t>
            </a:r>
          </a:p>
          <a:p>
            <a:pPr algn="just">
              <a:lnSpc>
                <a:spcPct val="100000"/>
              </a:lnSpc>
              <a:spcBef>
                <a:spcPts val="0"/>
              </a:spcBef>
              <a:buFont typeface="Wingdings" panose="05000000000000000000" pitchFamily="2" charset="2"/>
              <a:buChar char="§"/>
            </a:pPr>
            <a:r>
              <a:rPr lang="it-IT" sz="1400" dirty="0"/>
              <a:t>N = 10</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Tree>
    <p:extLst>
      <p:ext uri="{BB962C8B-B14F-4D97-AF65-F5344CB8AC3E}">
        <p14:creationId xmlns:p14="http://schemas.microsoft.com/office/powerpoint/2010/main" val="6775665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2F5307AD-149F-4546-0A6F-0ED1971BDFB0}"/>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3C0DCD0C-F5AF-A2A5-7C43-F4AB96B5864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A9F6FCC-8195-F26B-687A-F8F15523F98A}"/>
              </a:ext>
            </a:extLst>
          </p:cNvPr>
          <p:cNvSpPr>
            <a:spLocks noGrp="1"/>
          </p:cNvSpPr>
          <p:nvPr>
            <p:ph type="title"/>
          </p:nvPr>
        </p:nvSpPr>
        <p:spPr>
          <a:xfrm>
            <a:off x="612648" y="365125"/>
            <a:ext cx="6986015" cy="1776484"/>
          </a:xfrm>
        </p:spPr>
        <p:txBody>
          <a:bodyPr anchor="b">
            <a:normAutofit/>
          </a:bodyPr>
          <a:lstStyle/>
          <a:p>
            <a:r>
              <a:rPr lang="it-IT" sz="5400" dirty="0"/>
              <a:t>Andamento degli stati e degli ingressi</a:t>
            </a:r>
          </a:p>
        </p:txBody>
      </p:sp>
      <p:sp>
        <p:nvSpPr>
          <p:cNvPr id="17" name="sketch line">
            <a:extLst>
              <a:ext uri="{FF2B5EF4-FFF2-40B4-BE49-F238E27FC236}">
                <a16:creationId xmlns:a16="http://schemas.microsoft.com/office/drawing/2014/main" id="{EF3C7568-CB82-7602-4486-044AAAB0EA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22848005-1243-BBED-EDA3-1FD4A4F6DA76}"/>
              </a:ext>
            </a:extLst>
          </p:cNvPr>
          <p:cNvSpPr>
            <a:spLocks noGrp="1"/>
          </p:cNvSpPr>
          <p:nvPr>
            <p:ph idx="1"/>
          </p:nvPr>
        </p:nvSpPr>
        <p:spPr>
          <a:xfrm>
            <a:off x="612648" y="3161784"/>
            <a:ext cx="5008506" cy="2580094"/>
          </a:xfrm>
        </p:spPr>
        <p:txBody>
          <a:bodyPr>
            <a:normAutofit/>
          </a:bodyPr>
          <a:lstStyle/>
          <a:p>
            <a:pPr marL="0" indent="0" algn="just">
              <a:buNone/>
            </a:pPr>
            <a:r>
              <a:rPr lang="it-IT" sz="2200" dirty="0"/>
              <a:t>Il controllo sugli ingressi viene saturato per far convergere lo stato più rapidamente al </a:t>
            </a:r>
            <a:r>
              <a:rPr lang="it-IT" sz="2200" dirty="0" err="1"/>
              <a:t>setpoint</a:t>
            </a:r>
            <a:r>
              <a:rPr lang="it-IT" sz="2200" dirty="0"/>
              <a:t>. Ciò implica una variazione rapida degli stati che come si nota superano anche il valore di riferimento prima di stabilizzarsi.</a:t>
            </a:r>
          </a:p>
          <a:p>
            <a:pPr marL="0" indent="0" algn="just">
              <a:buNone/>
            </a:pPr>
            <a:endParaRPr lang="it-IT" sz="2200" dirty="0"/>
          </a:p>
          <a:p>
            <a:pPr marL="0" indent="0" algn="just">
              <a:buNone/>
            </a:pPr>
            <a:endParaRPr lang="it-IT" sz="2200" dirty="0"/>
          </a:p>
        </p:txBody>
      </p:sp>
      <p:pic>
        <p:nvPicPr>
          <p:cNvPr id="6" name="Immagine 5">
            <a:extLst>
              <a:ext uri="{FF2B5EF4-FFF2-40B4-BE49-F238E27FC236}">
                <a16:creationId xmlns:a16="http://schemas.microsoft.com/office/drawing/2014/main" id="{67E5B704-EB2F-B476-7096-AAE5EADFE618}"/>
              </a:ext>
            </a:extLst>
          </p:cNvPr>
          <p:cNvPicPr>
            <a:picLocks noChangeAspect="1"/>
          </p:cNvPicPr>
          <p:nvPr/>
        </p:nvPicPr>
        <p:blipFill>
          <a:blip r:embed="rId3">
            <a:extLst>
              <a:ext uri="{28A0092B-C50C-407E-A947-70E740481C1C}">
                <a14:useLocalDpi xmlns:a14="http://schemas.microsoft.com/office/drawing/2010/main" val="0"/>
              </a:ext>
            </a:extLst>
          </a:blip>
          <a:srcRect l="-975" r="-1532"/>
          <a:stretch>
            <a:fillRect/>
          </a:stretch>
        </p:blipFill>
        <p:spPr>
          <a:xfrm>
            <a:off x="9040767" y="365125"/>
            <a:ext cx="3029313" cy="2316397"/>
          </a:xfrm>
          <a:prstGeom prst="rect">
            <a:avLst/>
          </a:prstGeom>
        </p:spPr>
      </p:pic>
      <p:sp>
        <p:nvSpPr>
          <p:cNvPr id="4" name="Segnaposto piè di pagina 3">
            <a:extLst>
              <a:ext uri="{FF2B5EF4-FFF2-40B4-BE49-F238E27FC236}">
                <a16:creationId xmlns:a16="http://schemas.microsoft.com/office/drawing/2014/main" id="{9E6AD1AF-1930-08AF-3476-C21E563ACFB0}"/>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887F17E1-4A86-E069-6ADC-D4F74686866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5741280" y="3161784"/>
            <a:ext cx="6328800" cy="2580094"/>
          </a:xfrm>
          <a:prstGeom prst="rect">
            <a:avLst/>
          </a:prstGeom>
        </p:spPr>
      </p:pic>
    </p:spTree>
    <p:extLst>
      <p:ext uri="{BB962C8B-B14F-4D97-AF65-F5344CB8AC3E}">
        <p14:creationId xmlns:p14="http://schemas.microsoft.com/office/powerpoint/2010/main" val="397018529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100EDD19-6802-4EC3-95CE-CFFAB042CF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55A17A00-D385-922D-91F8-CB9EE8C3E0AD}"/>
              </a:ext>
            </a:extLst>
          </p:cNvPr>
          <p:cNvSpPr>
            <a:spLocks noGrp="1"/>
          </p:cNvSpPr>
          <p:nvPr>
            <p:ph type="title"/>
          </p:nvPr>
        </p:nvSpPr>
        <p:spPr>
          <a:xfrm>
            <a:off x="838200" y="365125"/>
            <a:ext cx="10515600" cy="1325563"/>
          </a:xfrm>
        </p:spPr>
        <p:txBody>
          <a:bodyPr>
            <a:normAutofit/>
          </a:bodyPr>
          <a:lstStyle/>
          <a:p>
            <a:r>
              <a:rPr lang="it-IT" sz="5400" dirty="0"/>
              <a:t>Obiettivi di progetto</a:t>
            </a:r>
          </a:p>
        </p:txBody>
      </p:sp>
      <p:sp>
        <p:nvSpPr>
          <p:cNvPr id="21" name="sketch line">
            <a:extLst>
              <a:ext uri="{FF2B5EF4-FFF2-40B4-BE49-F238E27FC236}">
                <a16:creationId xmlns:a16="http://schemas.microsoft.com/office/drawing/2014/main" id="{DB17E863-922E-4C26-BD64-E8FD41D286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69036" y="1677373"/>
            <a:ext cx="10853928" cy="18288"/>
          </a:xfrm>
          <a:custGeom>
            <a:avLst/>
            <a:gdLst>
              <a:gd name="connsiteX0" fmla="*/ 0 w 10853928"/>
              <a:gd name="connsiteY0" fmla="*/ 0 h 18288"/>
              <a:gd name="connsiteX1" fmla="*/ 461292 w 10853928"/>
              <a:gd name="connsiteY1" fmla="*/ 0 h 18288"/>
              <a:gd name="connsiteX2" fmla="*/ 1139662 w 10853928"/>
              <a:gd name="connsiteY2" fmla="*/ 0 h 18288"/>
              <a:gd name="connsiteX3" fmla="*/ 1926572 w 10853928"/>
              <a:gd name="connsiteY3" fmla="*/ 0 h 18288"/>
              <a:gd name="connsiteX4" fmla="*/ 2279325 w 10853928"/>
              <a:gd name="connsiteY4" fmla="*/ 0 h 18288"/>
              <a:gd name="connsiteX5" fmla="*/ 2632078 w 10853928"/>
              <a:gd name="connsiteY5" fmla="*/ 0 h 18288"/>
              <a:gd name="connsiteX6" fmla="*/ 3527527 w 10853928"/>
              <a:gd name="connsiteY6" fmla="*/ 0 h 18288"/>
              <a:gd name="connsiteX7" fmla="*/ 4205897 w 10853928"/>
              <a:gd name="connsiteY7" fmla="*/ 0 h 18288"/>
              <a:gd name="connsiteX8" fmla="*/ 4558650 w 10853928"/>
              <a:gd name="connsiteY8" fmla="*/ 0 h 18288"/>
              <a:gd name="connsiteX9" fmla="*/ 5237020 w 10853928"/>
              <a:gd name="connsiteY9" fmla="*/ 0 h 18288"/>
              <a:gd name="connsiteX10" fmla="*/ 6132469 w 10853928"/>
              <a:gd name="connsiteY10" fmla="*/ 0 h 18288"/>
              <a:gd name="connsiteX11" fmla="*/ 6702301 w 10853928"/>
              <a:gd name="connsiteY11" fmla="*/ 0 h 18288"/>
              <a:gd name="connsiteX12" fmla="*/ 7272132 w 10853928"/>
              <a:gd name="connsiteY12" fmla="*/ 0 h 18288"/>
              <a:gd name="connsiteX13" fmla="*/ 7950502 w 10853928"/>
              <a:gd name="connsiteY13" fmla="*/ 0 h 18288"/>
              <a:gd name="connsiteX14" fmla="*/ 8737412 w 10853928"/>
              <a:gd name="connsiteY14" fmla="*/ 0 h 18288"/>
              <a:gd name="connsiteX15" fmla="*/ 9524322 w 10853928"/>
              <a:gd name="connsiteY15" fmla="*/ 0 h 18288"/>
              <a:gd name="connsiteX16" fmla="*/ 10853928 w 10853928"/>
              <a:gd name="connsiteY16" fmla="*/ 0 h 18288"/>
              <a:gd name="connsiteX17" fmla="*/ 10853928 w 10853928"/>
              <a:gd name="connsiteY17" fmla="*/ 18288 h 18288"/>
              <a:gd name="connsiteX18" fmla="*/ 10392636 w 10853928"/>
              <a:gd name="connsiteY18" fmla="*/ 18288 h 18288"/>
              <a:gd name="connsiteX19" fmla="*/ 9497187 w 10853928"/>
              <a:gd name="connsiteY19" fmla="*/ 18288 h 18288"/>
              <a:gd name="connsiteX20" fmla="*/ 8818817 w 10853928"/>
              <a:gd name="connsiteY20" fmla="*/ 18288 h 18288"/>
              <a:gd name="connsiteX21" fmla="*/ 8466064 w 10853928"/>
              <a:gd name="connsiteY21" fmla="*/ 18288 h 18288"/>
              <a:gd name="connsiteX22" fmla="*/ 7787693 w 10853928"/>
              <a:gd name="connsiteY22" fmla="*/ 18288 h 18288"/>
              <a:gd name="connsiteX23" fmla="*/ 7217862 w 10853928"/>
              <a:gd name="connsiteY23" fmla="*/ 18288 h 18288"/>
              <a:gd name="connsiteX24" fmla="*/ 6648031 w 10853928"/>
              <a:gd name="connsiteY24" fmla="*/ 18288 h 18288"/>
              <a:gd name="connsiteX25" fmla="*/ 6078200 w 10853928"/>
              <a:gd name="connsiteY25" fmla="*/ 18288 h 18288"/>
              <a:gd name="connsiteX26" fmla="*/ 5508368 w 10853928"/>
              <a:gd name="connsiteY26" fmla="*/ 18288 h 18288"/>
              <a:gd name="connsiteX27" fmla="*/ 4721459 w 10853928"/>
              <a:gd name="connsiteY27" fmla="*/ 18288 h 18288"/>
              <a:gd name="connsiteX28" fmla="*/ 4043088 w 10853928"/>
              <a:gd name="connsiteY28" fmla="*/ 18288 h 18288"/>
              <a:gd name="connsiteX29" fmla="*/ 3690336 w 10853928"/>
              <a:gd name="connsiteY29" fmla="*/ 18288 h 18288"/>
              <a:gd name="connsiteX30" fmla="*/ 3120504 w 10853928"/>
              <a:gd name="connsiteY30" fmla="*/ 18288 h 18288"/>
              <a:gd name="connsiteX31" fmla="*/ 2333595 w 10853928"/>
              <a:gd name="connsiteY31" fmla="*/ 18288 h 18288"/>
              <a:gd name="connsiteX32" fmla="*/ 1872303 w 10853928"/>
              <a:gd name="connsiteY32" fmla="*/ 18288 h 18288"/>
              <a:gd name="connsiteX33" fmla="*/ 976854 w 10853928"/>
              <a:gd name="connsiteY33" fmla="*/ 18288 h 18288"/>
              <a:gd name="connsiteX34" fmla="*/ 0 w 10853928"/>
              <a:gd name="connsiteY34" fmla="*/ 18288 h 18288"/>
              <a:gd name="connsiteX35" fmla="*/ 0 w 10853928"/>
              <a:gd name="connsiteY35"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Lst>
            <a:rect l="l" t="t" r="r" b="b"/>
            <a:pathLst>
              <a:path w="10853928" h="18288" fill="none" extrusionOk="0">
                <a:moveTo>
                  <a:pt x="0" y="0"/>
                </a:moveTo>
                <a:cubicBezTo>
                  <a:pt x="146993" y="-19076"/>
                  <a:pt x="347684" y="-4790"/>
                  <a:pt x="461292" y="0"/>
                </a:cubicBezTo>
                <a:cubicBezTo>
                  <a:pt x="574900" y="4790"/>
                  <a:pt x="808367" y="19821"/>
                  <a:pt x="1139662" y="0"/>
                </a:cubicBezTo>
                <a:cubicBezTo>
                  <a:pt x="1470957" y="-19821"/>
                  <a:pt x="1627405" y="5721"/>
                  <a:pt x="1926572" y="0"/>
                </a:cubicBezTo>
                <a:cubicBezTo>
                  <a:pt x="2225739" y="-5721"/>
                  <a:pt x="2137730" y="-3235"/>
                  <a:pt x="2279325" y="0"/>
                </a:cubicBezTo>
                <a:cubicBezTo>
                  <a:pt x="2420920" y="3235"/>
                  <a:pt x="2456518" y="9685"/>
                  <a:pt x="2632078" y="0"/>
                </a:cubicBezTo>
                <a:cubicBezTo>
                  <a:pt x="2807638" y="-9685"/>
                  <a:pt x="3211516" y="-43007"/>
                  <a:pt x="3527527" y="0"/>
                </a:cubicBezTo>
                <a:cubicBezTo>
                  <a:pt x="3843538" y="43007"/>
                  <a:pt x="4058833" y="22042"/>
                  <a:pt x="4205897" y="0"/>
                </a:cubicBezTo>
                <a:cubicBezTo>
                  <a:pt x="4352961" y="-22042"/>
                  <a:pt x="4474805" y="-11846"/>
                  <a:pt x="4558650" y="0"/>
                </a:cubicBezTo>
                <a:cubicBezTo>
                  <a:pt x="4642495" y="11846"/>
                  <a:pt x="5041928" y="-6069"/>
                  <a:pt x="5237020" y="0"/>
                </a:cubicBezTo>
                <a:cubicBezTo>
                  <a:pt x="5432112" y="6069"/>
                  <a:pt x="5943266" y="-17479"/>
                  <a:pt x="6132469" y="0"/>
                </a:cubicBezTo>
                <a:cubicBezTo>
                  <a:pt x="6321672" y="17479"/>
                  <a:pt x="6483872" y="26234"/>
                  <a:pt x="6702301" y="0"/>
                </a:cubicBezTo>
                <a:cubicBezTo>
                  <a:pt x="6920730" y="-26234"/>
                  <a:pt x="6991194" y="-15156"/>
                  <a:pt x="7272132" y="0"/>
                </a:cubicBezTo>
                <a:cubicBezTo>
                  <a:pt x="7553070" y="15156"/>
                  <a:pt x="7684444" y="-32961"/>
                  <a:pt x="7950502" y="0"/>
                </a:cubicBezTo>
                <a:cubicBezTo>
                  <a:pt x="8216560" y="32961"/>
                  <a:pt x="8493290" y="-10491"/>
                  <a:pt x="8737412" y="0"/>
                </a:cubicBezTo>
                <a:cubicBezTo>
                  <a:pt x="8981534" y="10491"/>
                  <a:pt x="9191586" y="-13899"/>
                  <a:pt x="9524322" y="0"/>
                </a:cubicBezTo>
                <a:cubicBezTo>
                  <a:pt x="9857058" y="13899"/>
                  <a:pt x="10297509" y="7485"/>
                  <a:pt x="10853928" y="0"/>
                </a:cubicBezTo>
                <a:cubicBezTo>
                  <a:pt x="10854574" y="4451"/>
                  <a:pt x="10854418" y="9226"/>
                  <a:pt x="10853928" y="18288"/>
                </a:cubicBezTo>
                <a:cubicBezTo>
                  <a:pt x="10691638" y="28522"/>
                  <a:pt x="10574319" y="29578"/>
                  <a:pt x="10392636" y="18288"/>
                </a:cubicBezTo>
                <a:cubicBezTo>
                  <a:pt x="10210953" y="6998"/>
                  <a:pt x="9836277" y="-16742"/>
                  <a:pt x="9497187" y="18288"/>
                </a:cubicBezTo>
                <a:cubicBezTo>
                  <a:pt x="9158097" y="53318"/>
                  <a:pt x="9119479" y="30714"/>
                  <a:pt x="8818817" y="18288"/>
                </a:cubicBezTo>
                <a:cubicBezTo>
                  <a:pt x="8518155" y="5863"/>
                  <a:pt x="8640037" y="6483"/>
                  <a:pt x="8466064" y="18288"/>
                </a:cubicBezTo>
                <a:cubicBezTo>
                  <a:pt x="8292091" y="30093"/>
                  <a:pt x="7997656" y="18914"/>
                  <a:pt x="7787693" y="18288"/>
                </a:cubicBezTo>
                <a:cubicBezTo>
                  <a:pt x="7577730" y="17662"/>
                  <a:pt x="7412468" y="21416"/>
                  <a:pt x="7217862" y="18288"/>
                </a:cubicBezTo>
                <a:cubicBezTo>
                  <a:pt x="7023256" y="15160"/>
                  <a:pt x="6898018" y="14824"/>
                  <a:pt x="6648031" y="18288"/>
                </a:cubicBezTo>
                <a:cubicBezTo>
                  <a:pt x="6398044" y="21752"/>
                  <a:pt x="6254402" y="38625"/>
                  <a:pt x="6078200" y="18288"/>
                </a:cubicBezTo>
                <a:cubicBezTo>
                  <a:pt x="5901998" y="-2049"/>
                  <a:pt x="5622886" y="3213"/>
                  <a:pt x="5508368" y="18288"/>
                </a:cubicBezTo>
                <a:cubicBezTo>
                  <a:pt x="5393850" y="33363"/>
                  <a:pt x="5036260" y="26830"/>
                  <a:pt x="4721459" y="18288"/>
                </a:cubicBezTo>
                <a:cubicBezTo>
                  <a:pt x="4406658" y="9746"/>
                  <a:pt x="4239221" y="41551"/>
                  <a:pt x="4043088" y="18288"/>
                </a:cubicBezTo>
                <a:cubicBezTo>
                  <a:pt x="3846955" y="-4975"/>
                  <a:pt x="3818802" y="34658"/>
                  <a:pt x="3690336" y="18288"/>
                </a:cubicBezTo>
                <a:cubicBezTo>
                  <a:pt x="3561870" y="1918"/>
                  <a:pt x="3265491" y="42194"/>
                  <a:pt x="3120504" y="18288"/>
                </a:cubicBezTo>
                <a:cubicBezTo>
                  <a:pt x="2975517" y="-5618"/>
                  <a:pt x="2720254" y="36673"/>
                  <a:pt x="2333595" y="18288"/>
                </a:cubicBezTo>
                <a:cubicBezTo>
                  <a:pt x="1946936" y="-97"/>
                  <a:pt x="2097241" y="5776"/>
                  <a:pt x="1872303" y="18288"/>
                </a:cubicBezTo>
                <a:cubicBezTo>
                  <a:pt x="1647365" y="30800"/>
                  <a:pt x="1282708" y="45380"/>
                  <a:pt x="976854" y="18288"/>
                </a:cubicBezTo>
                <a:cubicBezTo>
                  <a:pt x="671000" y="-8804"/>
                  <a:pt x="408401" y="-12775"/>
                  <a:pt x="0" y="18288"/>
                </a:cubicBezTo>
                <a:cubicBezTo>
                  <a:pt x="-213" y="9468"/>
                  <a:pt x="187" y="4459"/>
                  <a:pt x="0" y="0"/>
                </a:cubicBezTo>
                <a:close/>
              </a:path>
              <a:path w="10853928" h="18288" stroke="0" extrusionOk="0">
                <a:moveTo>
                  <a:pt x="0" y="0"/>
                </a:moveTo>
                <a:cubicBezTo>
                  <a:pt x="267322" y="15284"/>
                  <a:pt x="415388" y="-21048"/>
                  <a:pt x="569831" y="0"/>
                </a:cubicBezTo>
                <a:cubicBezTo>
                  <a:pt x="724274" y="21048"/>
                  <a:pt x="769333" y="-2353"/>
                  <a:pt x="922584" y="0"/>
                </a:cubicBezTo>
                <a:cubicBezTo>
                  <a:pt x="1075835" y="2353"/>
                  <a:pt x="1399490" y="-145"/>
                  <a:pt x="1818033" y="0"/>
                </a:cubicBezTo>
                <a:cubicBezTo>
                  <a:pt x="2236576" y="145"/>
                  <a:pt x="2145330" y="5482"/>
                  <a:pt x="2387864" y="0"/>
                </a:cubicBezTo>
                <a:cubicBezTo>
                  <a:pt x="2630398" y="-5482"/>
                  <a:pt x="2793207" y="18487"/>
                  <a:pt x="2957695" y="0"/>
                </a:cubicBezTo>
                <a:cubicBezTo>
                  <a:pt x="3122183" y="-18487"/>
                  <a:pt x="3579141" y="19003"/>
                  <a:pt x="3853144" y="0"/>
                </a:cubicBezTo>
                <a:cubicBezTo>
                  <a:pt x="4127147" y="-19003"/>
                  <a:pt x="4209857" y="12211"/>
                  <a:pt x="4314436" y="0"/>
                </a:cubicBezTo>
                <a:cubicBezTo>
                  <a:pt x="4419015" y="-12211"/>
                  <a:pt x="4762459" y="-17220"/>
                  <a:pt x="5209885" y="0"/>
                </a:cubicBezTo>
                <a:cubicBezTo>
                  <a:pt x="5657311" y="17220"/>
                  <a:pt x="5692663" y="-3290"/>
                  <a:pt x="6105335" y="0"/>
                </a:cubicBezTo>
                <a:cubicBezTo>
                  <a:pt x="6518007" y="3290"/>
                  <a:pt x="6455516" y="-5124"/>
                  <a:pt x="6783705" y="0"/>
                </a:cubicBezTo>
                <a:cubicBezTo>
                  <a:pt x="7111894" y="5124"/>
                  <a:pt x="7441941" y="-17829"/>
                  <a:pt x="7679154" y="0"/>
                </a:cubicBezTo>
                <a:cubicBezTo>
                  <a:pt x="7916367" y="17829"/>
                  <a:pt x="8102967" y="-24363"/>
                  <a:pt x="8248985" y="0"/>
                </a:cubicBezTo>
                <a:cubicBezTo>
                  <a:pt x="8395003" y="24363"/>
                  <a:pt x="8552393" y="25505"/>
                  <a:pt x="8818817" y="0"/>
                </a:cubicBezTo>
                <a:cubicBezTo>
                  <a:pt x="9085241" y="-25505"/>
                  <a:pt x="9411308" y="38000"/>
                  <a:pt x="9605726" y="0"/>
                </a:cubicBezTo>
                <a:cubicBezTo>
                  <a:pt x="9800144" y="-38000"/>
                  <a:pt x="10006468" y="-25741"/>
                  <a:pt x="10175558" y="0"/>
                </a:cubicBezTo>
                <a:cubicBezTo>
                  <a:pt x="10344648" y="25741"/>
                  <a:pt x="10696282" y="695"/>
                  <a:pt x="10853928" y="0"/>
                </a:cubicBezTo>
                <a:cubicBezTo>
                  <a:pt x="10853521" y="8690"/>
                  <a:pt x="10853774" y="14141"/>
                  <a:pt x="10853928" y="18288"/>
                </a:cubicBezTo>
                <a:cubicBezTo>
                  <a:pt x="10608124" y="24255"/>
                  <a:pt x="10343415" y="22307"/>
                  <a:pt x="10067018" y="18288"/>
                </a:cubicBezTo>
                <a:cubicBezTo>
                  <a:pt x="9790621" y="14270"/>
                  <a:pt x="9843266" y="3564"/>
                  <a:pt x="9714266" y="18288"/>
                </a:cubicBezTo>
                <a:cubicBezTo>
                  <a:pt x="9585266" y="33012"/>
                  <a:pt x="9379484" y="1875"/>
                  <a:pt x="9252974" y="18288"/>
                </a:cubicBezTo>
                <a:cubicBezTo>
                  <a:pt x="9126464" y="34701"/>
                  <a:pt x="8580678" y="-4904"/>
                  <a:pt x="8357525" y="18288"/>
                </a:cubicBezTo>
                <a:cubicBezTo>
                  <a:pt x="8134372" y="41480"/>
                  <a:pt x="7903199" y="26458"/>
                  <a:pt x="7679154" y="18288"/>
                </a:cubicBezTo>
                <a:cubicBezTo>
                  <a:pt x="7455109" y="10118"/>
                  <a:pt x="7435944" y="27109"/>
                  <a:pt x="7217862" y="18288"/>
                </a:cubicBezTo>
                <a:cubicBezTo>
                  <a:pt x="6999780" y="9467"/>
                  <a:pt x="6680409" y="18985"/>
                  <a:pt x="6539492" y="18288"/>
                </a:cubicBezTo>
                <a:cubicBezTo>
                  <a:pt x="6398575" y="17592"/>
                  <a:pt x="6312077" y="33018"/>
                  <a:pt x="6186739" y="18288"/>
                </a:cubicBezTo>
                <a:cubicBezTo>
                  <a:pt x="6061401" y="3558"/>
                  <a:pt x="5947033" y="12075"/>
                  <a:pt x="5833986" y="18288"/>
                </a:cubicBezTo>
                <a:cubicBezTo>
                  <a:pt x="5720939" y="24501"/>
                  <a:pt x="5482226" y="8586"/>
                  <a:pt x="5155616" y="18288"/>
                </a:cubicBezTo>
                <a:cubicBezTo>
                  <a:pt x="4829006" y="27991"/>
                  <a:pt x="4841274" y="29316"/>
                  <a:pt x="4694324" y="18288"/>
                </a:cubicBezTo>
                <a:cubicBezTo>
                  <a:pt x="4547374" y="7260"/>
                  <a:pt x="4077675" y="7013"/>
                  <a:pt x="3907414" y="18288"/>
                </a:cubicBezTo>
                <a:cubicBezTo>
                  <a:pt x="3737153" y="29564"/>
                  <a:pt x="3538393" y="21630"/>
                  <a:pt x="3446122" y="18288"/>
                </a:cubicBezTo>
                <a:cubicBezTo>
                  <a:pt x="3353851" y="14946"/>
                  <a:pt x="2990320" y="-8091"/>
                  <a:pt x="2659212" y="18288"/>
                </a:cubicBezTo>
                <a:cubicBezTo>
                  <a:pt x="2328104" y="44667"/>
                  <a:pt x="2427653" y="9607"/>
                  <a:pt x="2306460" y="18288"/>
                </a:cubicBezTo>
                <a:cubicBezTo>
                  <a:pt x="2185267" y="26969"/>
                  <a:pt x="1719763" y="3717"/>
                  <a:pt x="1519550" y="18288"/>
                </a:cubicBezTo>
                <a:cubicBezTo>
                  <a:pt x="1319337" y="32860"/>
                  <a:pt x="1167371" y="17040"/>
                  <a:pt x="1058258" y="18288"/>
                </a:cubicBezTo>
                <a:cubicBezTo>
                  <a:pt x="949145" y="19536"/>
                  <a:pt x="780234" y="31447"/>
                  <a:pt x="705505" y="18288"/>
                </a:cubicBezTo>
                <a:cubicBezTo>
                  <a:pt x="630776" y="5129"/>
                  <a:pt x="215796" y="30056"/>
                  <a:pt x="0" y="18288"/>
                </a:cubicBezTo>
                <a:cubicBezTo>
                  <a:pt x="-53" y="11301"/>
                  <a:pt x="-649" y="7756"/>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8EC02B46-22B0-7F99-5B2D-B1C0AC5C0A02}"/>
              </a:ext>
            </a:extLst>
          </p:cNvPr>
          <p:cNvSpPr>
            <a:spLocks noGrp="1" noChangeArrowheads="1"/>
          </p:cNvSpPr>
          <p:nvPr>
            <p:ph idx="1"/>
          </p:nvPr>
        </p:nvSpPr>
        <p:spPr bwMode="auto">
          <a:xfrm>
            <a:off x="838200" y="1929384"/>
            <a:ext cx="10515600" cy="425196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anchorCtr="0" compatLnSpc="1">
            <a:prstTxWarp prst="textNoShape">
              <a:avLst/>
            </a:prstTxWarp>
            <a:normAutofit/>
          </a:bodyPr>
          <a:lstStyle/>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Progettare un controllore MPC  per portare il sistema da (h1,h2,h3,h4)=(1.3767, 2.2772, 0.8386, 0.5604)</a:t>
            </a:r>
            <a:br>
              <a:rPr kumimoji="0" lang="it-IT" altLang="it-IT" sz="2200" i="0" u="none" strike="noStrike" cap="none" normalizeH="0" baseline="0" dirty="0">
                <a:ln>
                  <a:noFill/>
                </a:ln>
                <a:effectLst/>
              </a:rPr>
            </a:br>
            <a:r>
              <a:rPr kumimoji="0" lang="it-IT" altLang="it-IT" sz="2200" i="0" u="none" strike="noStrike" cap="none" normalizeH="0" baseline="0" dirty="0">
                <a:ln>
                  <a:noFill/>
                </a:ln>
                <a:effectLst/>
              </a:rPr>
              <a:t>all’equilibrio desiderato (7.8253, 18.7323, 3.3545, 7.8801)</a:t>
            </a:r>
            <a:r>
              <a:rPr lang="it-IT" altLang="it-IT" sz="2200" dirty="0"/>
              <a:t> </a:t>
            </a:r>
            <a:r>
              <a:rPr kumimoji="0" lang="it-IT" altLang="it-IT" sz="2200" i="0" u="none" strike="noStrike" cap="none" normalizeH="0" baseline="0" dirty="0">
                <a:ln>
                  <a:noFill/>
                </a:ln>
                <a:effectLst/>
              </a:rPr>
              <a:t>rispettando i vincoli su stati e ingressi.</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Confrontare le prestazioni del controllore MPC variando:</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vincolo terminale (uguaglianza vs disuguaglianza)</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Le matrici di costo Q e R</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L’orizzonte di predizione </a:t>
            </a:r>
          </a:p>
          <a:p>
            <a:pPr marL="342900" marR="0" lvl="0" indent="-342900" defTabSz="914400" rtl="0" eaLnBrk="0" fontAlgn="base" latinLnBrk="0" hangingPunct="0">
              <a:spcBef>
                <a:spcPct val="0"/>
              </a:spcBef>
              <a:spcAft>
                <a:spcPts val="600"/>
              </a:spcAft>
              <a:buClrTx/>
              <a:buSzTx/>
              <a:buFont typeface="+mj-lt"/>
              <a:buAutoNum type="arabicPeriod"/>
              <a:tabLst/>
            </a:pPr>
            <a:r>
              <a:rPr kumimoji="0" lang="it-IT" altLang="it-IT" sz="2200" i="0" u="none" strike="noStrike" cap="none" normalizeH="0" baseline="0" dirty="0">
                <a:ln>
                  <a:noFill/>
                </a:ln>
                <a:effectLst/>
              </a:rPr>
              <a:t>Il tempo di campionamento Ts≥1 </a:t>
            </a:r>
          </a:p>
        </p:txBody>
      </p:sp>
      <p:sp>
        <p:nvSpPr>
          <p:cNvPr id="5" name="Segnaposto piè di pagina 4">
            <a:extLst>
              <a:ext uri="{FF2B5EF4-FFF2-40B4-BE49-F238E27FC236}">
                <a16:creationId xmlns:a16="http://schemas.microsoft.com/office/drawing/2014/main" id="{A3AC0D33-E7ED-A445-E441-7324FF53B8A5}"/>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spTree>
    <p:extLst>
      <p:ext uri="{BB962C8B-B14F-4D97-AF65-F5344CB8AC3E}">
        <p14:creationId xmlns:p14="http://schemas.microsoft.com/office/powerpoint/2010/main" val="326962971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8117F4D-B6D7-1D2B-8F4B-FD8C74E29FC4}"/>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D18BD9A3-5656-F7AA-D632-4E09296238A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2EA76F74-0922-E6B5-E242-050E72F5FF5B}"/>
              </a:ext>
            </a:extLst>
          </p:cNvPr>
          <p:cNvSpPr>
            <a:spLocks noGrp="1"/>
          </p:cNvSpPr>
          <p:nvPr>
            <p:ph type="title"/>
          </p:nvPr>
        </p:nvSpPr>
        <p:spPr>
          <a:xfrm>
            <a:off x="640079" y="329184"/>
            <a:ext cx="10477099" cy="1783080"/>
          </a:xfrm>
        </p:spPr>
        <p:txBody>
          <a:bodyPr anchor="b">
            <a:normAutofit/>
          </a:bodyPr>
          <a:lstStyle/>
          <a:p>
            <a:r>
              <a:rPr lang="it-IT" sz="5400" dirty="0"/>
              <a:t>Simulazione MPC </a:t>
            </a:r>
            <a:r>
              <a:rPr lang="it-IT" sz="3600" dirty="0"/>
              <a:t>(caso aggressivo)</a:t>
            </a:r>
            <a:endParaRPr lang="it-IT" sz="5400" dirty="0"/>
          </a:p>
        </p:txBody>
      </p:sp>
      <p:sp>
        <p:nvSpPr>
          <p:cNvPr id="15" name="sketch line">
            <a:extLst>
              <a:ext uri="{FF2B5EF4-FFF2-40B4-BE49-F238E27FC236}">
                <a16:creationId xmlns:a16="http://schemas.microsoft.com/office/drawing/2014/main" id="{40734C84-DE06-B5BD-019A-66A95C8E2F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CAD03493-B7C3-2041-3BA1-A9D50364DC9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8807DE7D-EBB5-D09A-6BBA-FEDD86F325F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5C0C00-3C55-DFC4-25F3-616C15237C8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3335415"/>
            <a:ext cx="5697774" cy="2543928"/>
          </a:xfrm>
          <a:prstGeom prst="rect">
            <a:avLst/>
          </a:prstGeom>
        </p:spPr>
      </p:pic>
      <p:sp>
        <p:nvSpPr>
          <p:cNvPr id="10" name="Segnaposto contenuto 2">
            <a:extLst>
              <a:ext uri="{FF2B5EF4-FFF2-40B4-BE49-F238E27FC236}">
                <a16:creationId xmlns:a16="http://schemas.microsoft.com/office/drawing/2014/main" id="{D2A15F64-C2CE-355F-43B1-93E884CAF80C}"/>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 5</a:t>
            </a:r>
          </a:p>
          <a:p>
            <a:pPr algn="just">
              <a:lnSpc>
                <a:spcPct val="100000"/>
              </a:lnSpc>
              <a:spcBef>
                <a:spcPts val="0"/>
              </a:spcBef>
              <a:buFont typeface="Wingdings" panose="05000000000000000000" pitchFamily="2" charset="2"/>
              <a:buChar char="§"/>
            </a:pPr>
            <a:r>
              <a:rPr lang="it-IT" sz="1400" dirty="0"/>
              <a:t>Q  = 1000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algn="just">
              <a:lnSpc>
                <a:spcPct val="100000"/>
              </a:lnSpc>
              <a:spcBef>
                <a:spcPts val="0"/>
              </a:spcBef>
              <a:buFont typeface="Wingdings" panose="05000000000000000000" pitchFamily="2" charset="2"/>
              <a:buChar char="§"/>
            </a:pPr>
            <a:endParaRPr lang="it-IT" sz="1400" dirty="0"/>
          </a:p>
          <a:p>
            <a:pPr marL="0" indent="0">
              <a:buFont typeface="Arial" panose="020B0604020202020204" pitchFamily="34" charset="0"/>
              <a:buNone/>
            </a:pPr>
            <a:endParaRPr lang="it-IT" sz="2200" dirty="0"/>
          </a:p>
        </p:txBody>
      </p:sp>
      <p:sp>
        <p:nvSpPr>
          <p:cNvPr id="9" name="Segnaposto contenuto 2">
            <a:extLst>
              <a:ext uri="{FF2B5EF4-FFF2-40B4-BE49-F238E27FC236}">
                <a16:creationId xmlns:a16="http://schemas.microsoft.com/office/drawing/2014/main" id="{2D77B90D-8944-BF9C-193C-918C1356A005}"/>
              </a:ext>
            </a:extLst>
          </p:cNvPr>
          <p:cNvSpPr txBox="1">
            <a:spLocks/>
          </p:cNvSpPr>
          <p:nvPr/>
        </p:nvSpPr>
        <p:spPr>
          <a:xfrm>
            <a:off x="536673" y="5209028"/>
            <a:ext cx="5123926" cy="98081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Dai grafici si nota infatti che la traiettoria è più diretta verso il punto di equilibrio rispetto ai parametri impostati in precedenza.</a:t>
            </a:r>
          </a:p>
          <a:p>
            <a:pPr marL="0" indent="0" algn="just">
              <a:buFont typeface="Arial" panose="020B0604020202020204" pitchFamily="34" charset="0"/>
              <a:buNone/>
            </a:pPr>
            <a:endParaRPr lang="it-IT" sz="2000" dirty="0"/>
          </a:p>
          <a:p>
            <a:pPr algn="just"/>
            <a:endParaRPr lang="it-IT" sz="2200" dirty="0"/>
          </a:p>
        </p:txBody>
      </p:sp>
    </p:spTree>
    <p:extLst>
      <p:ext uri="{BB962C8B-B14F-4D97-AF65-F5344CB8AC3E}">
        <p14:creationId xmlns:p14="http://schemas.microsoft.com/office/powerpoint/2010/main" val="58620146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98B804B-D07B-E4FA-5B9D-0F91CC317BF1}"/>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1B198BCE-B9AA-6C30-3B40-DED3641204F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ABFDFC53-E950-EFCE-2294-105492122222}"/>
              </a:ext>
            </a:extLst>
          </p:cNvPr>
          <p:cNvSpPr>
            <a:spLocks noGrp="1"/>
          </p:cNvSpPr>
          <p:nvPr>
            <p:ph type="title"/>
          </p:nvPr>
        </p:nvSpPr>
        <p:spPr>
          <a:xfrm>
            <a:off x="612648" y="365125"/>
            <a:ext cx="11096752" cy="1776484"/>
          </a:xfrm>
        </p:spPr>
        <p:txBody>
          <a:bodyPr anchor="b">
            <a:normAutofit/>
          </a:bodyPr>
          <a:lstStyle/>
          <a:p>
            <a:r>
              <a:rPr lang="it-IT" sz="5400" dirty="0"/>
              <a:t>Andamento degli stati e degli ingressi</a:t>
            </a:r>
            <a:br>
              <a:rPr lang="it-IT" sz="5400" dirty="0"/>
            </a:br>
            <a:r>
              <a:rPr lang="it-IT" sz="3600" dirty="0"/>
              <a:t>(caso aggressivo)</a:t>
            </a:r>
            <a:endParaRPr lang="it-IT" sz="5400" dirty="0"/>
          </a:p>
        </p:txBody>
      </p:sp>
      <p:sp>
        <p:nvSpPr>
          <p:cNvPr id="17" name="sketch line">
            <a:extLst>
              <a:ext uri="{FF2B5EF4-FFF2-40B4-BE49-F238E27FC236}">
                <a16:creationId xmlns:a16="http://schemas.microsoft.com/office/drawing/2014/main" id="{6C1D87AB-396C-E6A1-6E40-A10D369066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8F136448-CB63-B44D-ED63-ABF2D453F19D}"/>
              </a:ext>
            </a:extLst>
          </p:cNvPr>
          <p:cNvSpPr>
            <a:spLocks noGrp="1"/>
          </p:cNvSpPr>
          <p:nvPr>
            <p:ph idx="1"/>
          </p:nvPr>
        </p:nvSpPr>
        <p:spPr>
          <a:xfrm>
            <a:off x="612648" y="2785938"/>
            <a:ext cx="5008506" cy="3378042"/>
          </a:xfrm>
        </p:spPr>
        <p:txBody>
          <a:bodyPr>
            <a:normAutofit/>
          </a:bodyPr>
          <a:lstStyle/>
          <a:p>
            <a:pPr marL="0" indent="0" algn="just">
              <a:buNone/>
            </a:pPr>
            <a:r>
              <a:rPr lang="it-IT" sz="2200" dirty="0"/>
              <a:t>In questa configurazione, il controllore MPC adotta un comportamento più aggressivo, infatti l’azione di controllo risulta saturata nei primi minuti della simulazione. Questo porta ad una variazione rapida degli stati, che inizialmente superano anche il valore di riferimento prima di stabilizzarsi.</a:t>
            </a:r>
          </a:p>
          <a:p>
            <a:pPr marL="0" indent="0" algn="just">
              <a:buNone/>
            </a:pPr>
            <a:endParaRPr lang="it-IT" sz="2200" dirty="0"/>
          </a:p>
          <a:p>
            <a:pPr marL="0" indent="0" algn="just">
              <a:buNone/>
            </a:pPr>
            <a:endParaRPr lang="it-IT" sz="2200" dirty="0"/>
          </a:p>
        </p:txBody>
      </p:sp>
      <p:sp>
        <p:nvSpPr>
          <p:cNvPr id="4" name="Segnaposto piè di pagina 3">
            <a:extLst>
              <a:ext uri="{FF2B5EF4-FFF2-40B4-BE49-F238E27FC236}">
                <a16:creationId xmlns:a16="http://schemas.microsoft.com/office/drawing/2014/main" id="{1B617438-4EF7-EB17-52B6-D1E92F3A275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941BD8CD-337F-623E-B956-2E238EA2BAC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5740697" y="2678117"/>
            <a:ext cx="6329383" cy="2606006"/>
          </a:xfrm>
          <a:prstGeom prst="rect">
            <a:avLst/>
          </a:prstGeom>
        </p:spPr>
      </p:pic>
    </p:spTree>
    <p:extLst>
      <p:ext uri="{BB962C8B-B14F-4D97-AF65-F5344CB8AC3E}">
        <p14:creationId xmlns:p14="http://schemas.microsoft.com/office/powerpoint/2010/main" val="203179113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A31DF35-19AD-872D-291F-8332A573B11B}"/>
            </a:ext>
          </a:extLst>
        </p:cNvPr>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A4544513-1E2B-B39F-87CF-2E99C298C2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B8356DBD-712D-5181-47E5-69DBFFF268F7}"/>
              </a:ext>
            </a:extLst>
          </p:cNvPr>
          <p:cNvSpPr>
            <a:spLocks noGrp="1"/>
          </p:cNvSpPr>
          <p:nvPr>
            <p:ph type="title"/>
          </p:nvPr>
        </p:nvSpPr>
        <p:spPr>
          <a:xfrm>
            <a:off x="640079" y="329184"/>
            <a:ext cx="10806853" cy="1783080"/>
          </a:xfrm>
        </p:spPr>
        <p:txBody>
          <a:bodyPr anchor="b">
            <a:normAutofit/>
          </a:bodyPr>
          <a:lstStyle/>
          <a:p>
            <a:r>
              <a:rPr lang="it-IT" sz="5400" dirty="0"/>
              <a:t>Simulazione MPC</a:t>
            </a:r>
            <a:r>
              <a:rPr lang="it-IT" sz="3200" dirty="0"/>
              <a:t> </a:t>
            </a:r>
            <a:r>
              <a:rPr lang="it-IT" sz="3600" dirty="0"/>
              <a:t>(caso conservativo)</a:t>
            </a:r>
            <a:endParaRPr lang="it-IT" sz="5400" dirty="0"/>
          </a:p>
        </p:txBody>
      </p:sp>
      <p:sp>
        <p:nvSpPr>
          <p:cNvPr id="15" name="sketch line">
            <a:extLst>
              <a:ext uri="{FF2B5EF4-FFF2-40B4-BE49-F238E27FC236}">
                <a16:creationId xmlns:a16="http://schemas.microsoft.com/office/drawing/2014/main" id="{1D9D53A0-1498-4BA1-34B4-2C70C9CD5DA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8952" y="2395728"/>
            <a:ext cx="4243589" cy="18288"/>
          </a:xfrm>
          <a:custGeom>
            <a:avLst/>
            <a:gdLst>
              <a:gd name="connsiteX0" fmla="*/ 0 w 4243589"/>
              <a:gd name="connsiteY0" fmla="*/ 0 h 18288"/>
              <a:gd name="connsiteX1" fmla="*/ 478919 w 4243589"/>
              <a:gd name="connsiteY1" fmla="*/ 0 h 18288"/>
              <a:gd name="connsiteX2" fmla="*/ 957839 w 4243589"/>
              <a:gd name="connsiteY2" fmla="*/ 0 h 18288"/>
              <a:gd name="connsiteX3" fmla="*/ 1521630 w 4243589"/>
              <a:gd name="connsiteY3" fmla="*/ 0 h 18288"/>
              <a:gd name="connsiteX4" fmla="*/ 2212729 w 4243589"/>
              <a:gd name="connsiteY4" fmla="*/ 0 h 18288"/>
              <a:gd name="connsiteX5" fmla="*/ 2734084 w 4243589"/>
              <a:gd name="connsiteY5" fmla="*/ 0 h 18288"/>
              <a:gd name="connsiteX6" fmla="*/ 3255439 w 4243589"/>
              <a:gd name="connsiteY6" fmla="*/ 0 h 18288"/>
              <a:gd name="connsiteX7" fmla="*/ 4243589 w 4243589"/>
              <a:gd name="connsiteY7" fmla="*/ 0 h 18288"/>
              <a:gd name="connsiteX8" fmla="*/ 4243589 w 4243589"/>
              <a:gd name="connsiteY8" fmla="*/ 18288 h 18288"/>
              <a:gd name="connsiteX9" fmla="*/ 3594926 w 4243589"/>
              <a:gd name="connsiteY9" fmla="*/ 18288 h 18288"/>
              <a:gd name="connsiteX10" fmla="*/ 3073571 w 4243589"/>
              <a:gd name="connsiteY10" fmla="*/ 18288 h 18288"/>
              <a:gd name="connsiteX11" fmla="*/ 2552216 w 4243589"/>
              <a:gd name="connsiteY11" fmla="*/ 18288 h 18288"/>
              <a:gd name="connsiteX12" fmla="*/ 1903553 w 4243589"/>
              <a:gd name="connsiteY12" fmla="*/ 18288 h 18288"/>
              <a:gd name="connsiteX13" fmla="*/ 1212454 w 4243589"/>
              <a:gd name="connsiteY13" fmla="*/ 18288 h 18288"/>
              <a:gd name="connsiteX14" fmla="*/ 733535 w 4243589"/>
              <a:gd name="connsiteY14" fmla="*/ 18288 h 18288"/>
              <a:gd name="connsiteX15" fmla="*/ 0 w 4243589"/>
              <a:gd name="connsiteY15" fmla="*/ 18288 h 18288"/>
              <a:gd name="connsiteX16" fmla="*/ 0 w 4243589"/>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243589" h="18288" fill="none" extrusionOk="0">
                <a:moveTo>
                  <a:pt x="0" y="0"/>
                </a:moveTo>
                <a:cubicBezTo>
                  <a:pt x="213395" y="-21006"/>
                  <a:pt x="307421" y="-18116"/>
                  <a:pt x="478919" y="0"/>
                </a:cubicBezTo>
                <a:cubicBezTo>
                  <a:pt x="650417" y="18116"/>
                  <a:pt x="831092" y="-21237"/>
                  <a:pt x="957839" y="0"/>
                </a:cubicBezTo>
                <a:cubicBezTo>
                  <a:pt x="1084586" y="21237"/>
                  <a:pt x="1301682" y="25124"/>
                  <a:pt x="1521630" y="0"/>
                </a:cubicBezTo>
                <a:cubicBezTo>
                  <a:pt x="1741578" y="-25124"/>
                  <a:pt x="1970269" y="-29139"/>
                  <a:pt x="2212729" y="0"/>
                </a:cubicBezTo>
                <a:cubicBezTo>
                  <a:pt x="2455189" y="29139"/>
                  <a:pt x="2558847" y="-4796"/>
                  <a:pt x="2734084" y="0"/>
                </a:cubicBezTo>
                <a:cubicBezTo>
                  <a:pt x="2909321" y="4796"/>
                  <a:pt x="3097217" y="-13409"/>
                  <a:pt x="3255439" y="0"/>
                </a:cubicBezTo>
                <a:cubicBezTo>
                  <a:pt x="3413662" y="13409"/>
                  <a:pt x="3979999" y="-10121"/>
                  <a:pt x="4243589" y="0"/>
                </a:cubicBezTo>
                <a:cubicBezTo>
                  <a:pt x="4244484" y="8974"/>
                  <a:pt x="4243043" y="9359"/>
                  <a:pt x="4243589" y="18288"/>
                </a:cubicBezTo>
                <a:cubicBezTo>
                  <a:pt x="4058777" y="31246"/>
                  <a:pt x="3910348" y="3158"/>
                  <a:pt x="3594926" y="18288"/>
                </a:cubicBezTo>
                <a:cubicBezTo>
                  <a:pt x="3279504" y="33418"/>
                  <a:pt x="3319955" y="-3977"/>
                  <a:pt x="3073571" y="18288"/>
                </a:cubicBezTo>
                <a:cubicBezTo>
                  <a:pt x="2827187" y="40553"/>
                  <a:pt x="2767387" y="1863"/>
                  <a:pt x="2552216" y="18288"/>
                </a:cubicBezTo>
                <a:cubicBezTo>
                  <a:pt x="2337046" y="34713"/>
                  <a:pt x="2181871" y="19527"/>
                  <a:pt x="1903553" y="18288"/>
                </a:cubicBezTo>
                <a:cubicBezTo>
                  <a:pt x="1625235" y="17049"/>
                  <a:pt x="1557672" y="24174"/>
                  <a:pt x="1212454" y="18288"/>
                </a:cubicBezTo>
                <a:cubicBezTo>
                  <a:pt x="867236" y="12402"/>
                  <a:pt x="874382" y="15627"/>
                  <a:pt x="733535" y="18288"/>
                </a:cubicBezTo>
                <a:cubicBezTo>
                  <a:pt x="592688" y="20949"/>
                  <a:pt x="183477" y="14753"/>
                  <a:pt x="0" y="18288"/>
                </a:cubicBezTo>
                <a:cubicBezTo>
                  <a:pt x="-229" y="14222"/>
                  <a:pt x="509" y="5816"/>
                  <a:pt x="0" y="0"/>
                </a:cubicBezTo>
                <a:close/>
              </a:path>
              <a:path w="4243589" h="18288" stroke="0" extrusionOk="0">
                <a:moveTo>
                  <a:pt x="0" y="0"/>
                </a:moveTo>
                <a:cubicBezTo>
                  <a:pt x="143690" y="16630"/>
                  <a:pt x="266667" y="14847"/>
                  <a:pt x="521355" y="0"/>
                </a:cubicBezTo>
                <a:cubicBezTo>
                  <a:pt x="776043" y="-14847"/>
                  <a:pt x="814491" y="-17363"/>
                  <a:pt x="1000275" y="0"/>
                </a:cubicBezTo>
                <a:cubicBezTo>
                  <a:pt x="1186059" y="17363"/>
                  <a:pt x="1352504" y="-23507"/>
                  <a:pt x="1521630" y="0"/>
                </a:cubicBezTo>
                <a:cubicBezTo>
                  <a:pt x="1690756" y="23507"/>
                  <a:pt x="1889525" y="5871"/>
                  <a:pt x="2127857" y="0"/>
                </a:cubicBezTo>
                <a:cubicBezTo>
                  <a:pt x="2366189" y="-5871"/>
                  <a:pt x="2620628" y="-27997"/>
                  <a:pt x="2776520" y="0"/>
                </a:cubicBezTo>
                <a:cubicBezTo>
                  <a:pt x="2932412" y="27997"/>
                  <a:pt x="3131683" y="-25073"/>
                  <a:pt x="3467618" y="0"/>
                </a:cubicBezTo>
                <a:cubicBezTo>
                  <a:pt x="3803553" y="25073"/>
                  <a:pt x="4017371" y="3071"/>
                  <a:pt x="4243589" y="0"/>
                </a:cubicBezTo>
                <a:cubicBezTo>
                  <a:pt x="4243134" y="6162"/>
                  <a:pt x="4243492" y="11775"/>
                  <a:pt x="4243589" y="18288"/>
                </a:cubicBezTo>
                <a:cubicBezTo>
                  <a:pt x="4017834" y="-5779"/>
                  <a:pt x="3834586" y="13376"/>
                  <a:pt x="3594926" y="18288"/>
                </a:cubicBezTo>
                <a:cubicBezTo>
                  <a:pt x="3355266" y="23200"/>
                  <a:pt x="3204179" y="2869"/>
                  <a:pt x="2903827" y="18288"/>
                </a:cubicBezTo>
                <a:cubicBezTo>
                  <a:pt x="2603475" y="33707"/>
                  <a:pt x="2526187" y="46187"/>
                  <a:pt x="2212729" y="18288"/>
                </a:cubicBezTo>
                <a:cubicBezTo>
                  <a:pt x="1899271" y="-9611"/>
                  <a:pt x="1966289" y="29692"/>
                  <a:pt x="1733809" y="18288"/>
                </a:cubicBezTo>
                <a:cubicBezTo>
                  <a:pt x="1501329" y="6884"/>
                  <a:pt x="1343612" y="12492"/>
                  <a:pt x="1085146" y="18288"/>
                </a:cubicBezTo>
                <a:cubicBezTo>
                  <a:pt x="826680" y="24084"/>
                  <a:pt x="778184" y="35607"/>
                  <a:pt x="521355" y="18288"/>
                </a:cubicBezTo>
                <a:cubicBezTo>
                  <a:pt x="264526" y="969"/>
                  <a:pt x="120277" y="4268"/>
                  <a:pt x="0" y="18288"/>
                </a:cubicBezTo>
                <a:cubicBezTo>
                  <a:pt x="766" y="10800"/>
                  <a:pt x="-457" y="8180"/>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2727557108">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BFF5FE1D-D6D9-CD48-3984-B262CC6A4313}"/>
              </a:ext>
            </a:extLst>
          </p:cNvPr>
          <p:cNvSpPr>
            <a:spLocks noGrp="1"/>
          </p:cNvSpPr>
          <p:nvPr>
            <p:ph idx="1"/>
          </p:nvPr>
        </p:nvSpPr>
        <p:spPr>
          <a:xfrm>
            <a:off x="574230" y="2706624"/>
            <a:ext cx="5123926" cy="980814"/>
          </a:xfrm>
        </p:spPr>
        <p:txBody>
          <a:bodyPr>
            <a:normAutofit/>
          </a:bodyPr>
          <a:lstStyle/>
          <a:p>
            <a:pPr marL="0" indent="0" algn="just">
              <a:buNone/>
            </a:pPr>
            <a:r>
              <a:rPr lang="it-IT" sz="2000" dirty="0"/>
              <a:t>Abbiamo ripetuto la simulazione facendo variare i parametri di progetto per vedere la risposta del controllore progettato.</a:t>
            </a:r>
          </a:p>
          <a:p>
            <a:pPr marL="0" indent="0" algn="just">
              <a:buNone/>
            </a:pPr>
            <a:endParaRPr lang="it-IT" sz="2000" dirty="0"/>
          </a:p>
          <a:p>
            <a:pPr algn="just"/>
            <a:endParaRPr lang="it-IT" sz="2200" dirty="0"/>
          </a:p>
        </p:txBody>
      </p:sp>
      <p:sp>
        <p:nvSpPr>
          <p:cNvPr id="4" name="Segnaposto piè di pagina 3">
            <a:extLst>
              <a:ext uri="{FF2B5EF4-FFF2-40B4-BE49-F238E27FC236}">
                <a16:creationId xmlns:a16="http://schemas.microsoft.com/office/drawing/2014/main" id="{F53695AB-AD49-2D8E-1700-D2E702E32B94}"/>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5A7B7037-5D53-E6F5-CD33-1DD530120FE7}"/>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7271" y="2953061"/>
            <a:ext cx="5697774" cy="3308638"/>
          </a:xfrm>
          <a:prstGeom prst="rect">
            <a:avLst/>
          </a:prstGeom>
        </p:spPr>
      </p:pic>
      <p:sp>
        <p:nvSpPr>
          <p:cNvPr id="10" name="Segnaposto contenuto 2">
            <a:extLst>
              <a:ext uri="{FF2B5EF4-FFF2-40B4-BE49-F238E27FC236}">
                <a16:creationId xmlns:a16="http://schemas.microsoft.com/office/drawing/2014/main" id="{6293404C-9340-3325-F3AA-AAED86EE8455}"/>
              </a:ext>
            </a:extLst>
          </p:cNvPr>
          <p:cNvSpPr txBox="1">
            <a:spLocks/>
          </p:cNvSpPr>
          <p:nvPr/>
        </p:nvSpPr>
        <p:spPr>
          <a:xfrm>
            <a:off x="574231" y="3633854"/>
            <a:ext cx="5123926" cy="178308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00000"/>
              </a:lnSpc>
              <a:spcBef>
                <a:spcPts val="0"/>
              </a:spcBef>
              <a:buFont typeface="Arial" panose="020B0604020202020204" pitchFamily="34" charset="0"/>
              <a:buNone/>
            </a:pPr>
            <a:r>
              <a:rPr lang="it-IT" sz="1600" b="1" dirty="0"/>
              <a:t>Valori di simulazione utilizzati</a:t>
            </a:r>
            <a:r>
              <a:rPr lang="it-IT" sz="2000" b="1" dirty="0"/>
              <a:t>:</a:t>
            </a:r>
          </a:p>
          <a:p>
            <a:pPr algn="just">
              <a:lnSpc>
                <a:spcPct val="100000"/>
              </a:lnSpc>
              <a:spcBef>
                <a:spcPts val="0"/>
              </a:spcBef>
              <a:buFont typeface="Wingdings" panose="05000000000000000000" pitchFamily="2" charset="2"/>
              <a:buChar char="§"/>
            </a:pPr>
            <a:r>
              <a:rPr lang="it-IT" sz="1400" dirty="0" err="1"/>
              <a:t>Ts</a:t>
            </a:r>
            <a:r>
              <a:rPr lang="it-IT" sz="1400" dirty="0"/>
              <a:t> </a:t>
            </a:r>
            <a:r>
              <a:rPr lang="it-IT" sz="1400"/>
              <a:t>= </a:t>
            </a:r>
            <a:r>
              <a:rPr lang="it-IT" sz="1400" dirty="0"/>
              <a:t>5</a:t>
            </a:r>
          </a:p>
          <a:p>
            <a:pPr algn="just">
              <a:lnSpc>
                <a:spcPct val="100000"/>
              </a:lnSpc>
              <a:spcBef>
                <a:spcPts val="0"/>
              </a:spcBef>
              <a:buFont typeface="Wingdings" panose="05000000000000000000" pitchFamily="2" charset="2"/>
              <a:buChar char="§"/>
            </a:pPr>
            <a:r>
              <a:rPr lang="it-IT" sz="1400" dirty="0"/>
              <a:t>Q  = 1 * </a:t>
            </a:r>
            <a:r>
              <a:rPr lang="it-IT" sz="1400" dirty="0" err="1"/>
              <a:t>eye</a:t>
            </a:r>
            <a:r>
              <a:rPr lang="it-IT" sz="1400" dirty="0"/>
              <a:t>(4)</a:t>
            </a:r>
          </a:p>
          <a:p>
            <a:pPr algn="just">
              <a:lnSpc>
                <a:spcPct val="100000"/>
              </a:lnSpc>
              <a:spcBef>
                <a:spcPts val="0"/>
              </a:spcBef>
              <a:buFont typeface="Wingdings" panose="05000000000000000000" pitchFamily="2" charset="2"/>
              <a:buChar char="§"/>
            </a:pPr>
            <a:r>
              <a:rPr lang="it-IT" sz="1400" dirty="0"/>
              <a:t>R = 1000 * </a:t>
            </a:r>
            <a:r>
              <a:rPr lang="it-IT" sz="1400" dirty="0" err="1"/>
              <a:t>eye</a:t>
            </a:r>
            <a:r>
              <a:rPr lang="it-IT" sz="1400" dirty="0"/>
              <a:t>(2)</a:t>
            </a:r>
          </a:p>
          <a:p>
            <a:pPr algn="just">
              <a:lnSpc>
                <a:spcPct val="100000"/>
              </a:lnSpc>
              <a:spcBef>
                <a:spcPts val="0"/>
              </a:spcBef>
              <a:buFont typeface="Wingdings" panose="05000000000000000000" pitchFamily="2" charset="2"/>
              <a:buChar char="§"/>
            </a:pPr>
            <a:r>
              <a:rPr lang="it-IT" sz="1400" dirty="0"/>
              <a:t>N = 15</a:t>
            </a:r>
          </a:p>
          <a:p>
            <a:pPr algn="just">
              <a:lnSpc>
                <a:spcPct val="100000"/>
              </a:lnSpc>
              <a:spcBef>
                <a:spcPts val="0"/>
              </a:spcBef>
              <a:buFont typeface="Wingdings" panose="05000000000000000000" pitchFamily="2" charset="2"/>
              <a:buChar char="§"/>
            </a:pPr>
            <a:r>
              <a:rPr lang="it-IT" sz="1400" dirty="0" err="1"/>
              <a:t>T_sim</a:t>
            </a:r>
            <a:r>
              <a:rPr lang="it-IT" sz="1400" dirty="0"/>
              <a:t> = 15 minuti</a:t>
            </a:r>
          </a:p>
          <a:p>
            <a:pPr marL="0" indent="0">
              <a:buFont typeface="Arial" panose="020B0604020202020204" pitchFamily="34" charset="0"/>
              <a:buNone/>
            </a:pPr>
            <a:endParaRPr lang="it-IT" sz="2200" dirty="0"/>
          </a:p>
        </p:txBody>
      </p:sp>
      <p:sp>
        <p:nvSpPr>
          <p:cNvPr id="6" name="Segnaposto contenuto 2">
            <a:extLst>
              <a:ext uri="{FF2B5EF4-FFF2-40B4-BE49-F238E27FC236}">
                <a16:creationId xmlns:a16="http://schemas.microsoft.com/office/drawing/2014/main" id="{8610D49F-B58D-ECD5-ED42-B1AEDC9ADAD7}"/>
              </a:ext>
            </a:extLst>
          </p:cNvPr>
          <p:cNvSpPr txBox="1">
            <a:spLocks/>
          </p:cNvSpPr>
          <p:nvPr/>
        </p:nvSpPr>
        <p:spPr>
          <a:xfrm>
            <a:off x="574230" y="5209028"/>
            <a:ext cx="5123926" cy="1135136"/>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it-IT" sz="2000" dirty="0"/>
              <a:t>Si nota dal grafico che la convergenza al </a:t>
            </a:r>
            <a:r>
              <a:rPr lang="it-IT" sz="2000" dirty="0" err="1"/>
              <a:t>setpoint</a:t>
            </a:r>
            <a:r>
              <a:rPr lang="it-IT" sz="2000" dirty="0"/>
              <a:t> è più graduale rispetto alla soluzione più aggressiva precedente.</a:t>
            </a:r>
          </a:p>
          <a:p>
            <a:pPr algn="just"/>
            <a:endParaRPr lang="it-IT" sz="2200" dirty="0"/>
          </a:p>
        </p:txBody>
      </p:sp>
    </p:spTree>
    <p:extLst>
      <p:ext uri="{BB962C8B-B14F-4D97-AF65-F5344CB8AC3E}">
        <p14:creationId xmlns:p14="http://schemas.microsoft.com/office/powerpoint/2010/main" val="31373526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652A0EF-4BD6-5218-434F-C1563B0C0B32}"/>
            </a:ext>
          </a:extLst>
        </p:cNvPr>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4AF543E1-7CF3-8D6D-867E-DFA06713364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olo 1">
            <a:extLst>
              <a:ext uri="{FF2B5EF4-FFF2-40B4-BE49-F238E27FC236}">
                <a16:creationId xmlns:a16="http://schemas.microsoft.com/office/drawing/2014/main" id="{D2E2F235-C2D4-1EAD-14C6-910743927F32}"/>
              </a:ext>
            </a:extLst>
          </p:cNvPr>
          <p:cNvSpPr>
            <a:spLocks noGrp="1"/>
          </p:cNvSpPr>
          <p:nvPr>
            <p:ph type="title"/>
          </p:nvPr>
        </p:nvSpPr>
        <p:spPr>
          <a:xfrm>
            <a:off x="612648" y="365125"/>
            <a:ext cx="11020552" cy="1776484"/>
          </a:xfrm>
        </p:spPr>
        <p:txBody>
          <a:bodyPr anchor="b">
            <a:normAutofit/>
          </a:bodyPr>
          <a:lstStyle/>
          <a:p>
            <a:r>
              <a:rPr lang="it-IT" sz="5400" dirty="0"/>
              <a:t>Andamento degli stati e degli ingressi</a:t>
            </a:r>
            <a:br>
              <a:rPr lang="it-IT" sz="5400" dirty="0"/>
            </a:br>
            <a:r>
              <a:rPr lang="it-IT" sz="3600" dirty="0"/>
              <a:t>( caso conservativo)</a:t>
            </a:r>
            <a:endParaRPr lang="it-IT" sz="5400" dirty="0"/>
          </a:p>
        </p:txBody>
      </p:sp>
      <p:sp>
        <p:nvSpPr>
          <p:cNvPr id="17" name="sketch line">
            <a:extLst>
              <a:ext uri="{FF2B5EF4-FFF2-40B4-BE49-F238E27FC236}">
                <a16:creationId xmlns:a16="http://schemas.microsoft.com/office/drawing/2014/main" id="{E3BAD796-04F4-0106-8BBE-CB3D3C1DC95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38200" y="2315691"/>
            <a:ext cx="4343400" cy="18288"/>
          </a:xfrm>
          <a:custGeom>
            <a:avLst/>
            <a:gdLst>
              <a:gd name="connsiteX0" fmla="*/ 0 w 4343400"/>
              <a:gd name="connsiteY0" fmla="*/ 0 h 18288"/>
              <a:gd name="connsiteX1" fmla="*/ 577052 w 4343400"/>
              <a:gd name="connsiteY1" fmla="*/ 0 h 18288"/>
              <a:gd name="connsiteX2" fmla="*/ 1067235 w 4343400"/>
              <a:gd name="connsiteY2" fmla="*/ 0 h 18288"/>
              <a:gd name="connsiteX3" fmla="*/ 1600853 w 4343400"/>
              <a:gd name="connsiteY3" fmla="*/ 0 h 18288"/>
              <a:gd name="connsiteX4" fmla="*/ 2264773 w 4343400"/>
              <a:gd name="connsiteY4" fmla="*/ 0 h 18288"/>
              <a:gd name="connsiteX5" fmla="*/ 2841825 w 4343400"/>
              <a:gd name="connsiteY5" fmla="*/ 0 h 18288"/>
              <a:gd name="connsiteX6" fmla="*/ 3375442 w 4343400"/>
              <a:gd name="connsiteY6" fmla="*/ 0 h 18288"/>
              <a:gd name="connsiteX7" fmla="*/ 4343400 w 4343400"/>
              <a:gd name="connsiteY7" fmla="*/ 0 h 18288"/>
              <a:gd name="connsiteX8" fmla="*/ 4343400 w 4343400"/>
              <a:gd name="connsiteY8" fmla="*/ 18288 h 18288"/>
              <a:gd name="connsiteX9" fmla="*/ 3722914 w 4343400"/>
              <a:gd name="connsiteY9" fmla="*/ 18288 h 18288"/>
              <a:gd name="connsiteX10" fmla="*/ 3189297 w 4343400"/>
              <a:gd name="connsiteY10" fmla="*/ 18288 h 18288"/>
              <a:gd name="connsiteX11" fmla="*/ 2481943 w 4343400"/>
              <a:gd name="connsiteY11" fmla="*/ 18288 h 18288"/>
              <a:gd name="connsiteX12" fmla="*/ 1904891 w 4343400"/>
              <a:gd name="connsiteY12" fmla="*/ 18288 h 18288"/>
              <a:gd name="connsiteX13" fmla="*/ 1414707 w 4343400"/>
              <a:gd name="connsiteY13" fmla="*/ 18288 h 18288"/>
              <a:gd name="connsiteX14" fmla="*/ 750788 w 4343400"/>
              <a:gd name="connsiteY14" fmla="*/ 18288 h 18288"/>
              <a:gd name="connsiteX15" fmla="*/ 0 w 4343400"/>
              <a:gd name="connsiteY15" fmla="*/ 18288 h 18288"/>
              <a:gd name="connsiteX16" fmla="*/ 0 w 4343400"/>
              <a:gd name="connsiteY16"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4343400" h="18288" fill="none" extrusionOk="0">
                <a:moveTo>
                  <a:pt x="0" y="0"/>
                </a:moveTo>
                <a:cubicBezTo>
                  <a:pt x="233209" y="-19550"/>
                  <a:pt x="330816" y="19068"/>
                  <a:pt x="577052" y="0"/>
                </a:cubicBezTo>
                <a:cubicBezTo>
                  <a:pt x="823288" y="-19068"/>
                  <a:pt x="875077" y="10360"/>
                  <a:pt x="1067235" y="0"/>
                </a:cubicBezTo>
                <a:cubicBezTo>
                  <a:pt x="1259393" y="-10360"/>
                  <a:pt x="1410699" y="2939"/>
                  <a:pt x="1600853" y="0"/>
                </a:cubicBezTo>
                <a:cubicBezTo>
                  <a:pt x="1791007" y="-2939"/>
                  <a:pt x="2101644" y="-26225"/>
                  <a:pt x="2264773" y="0"/>
                </a:cubicBezTo>
                <a:cubicBezTo>
                  <a:pt x="2427902" y="26225"/>
                  <a:pt x="2690426" y="-27726"/>
                  <a:pt x="2841825" y="0"/>
                </a:cubicBezTo>
                <a:cubicBezTo>
                  <a:pt x="2993224" y="27726"/>
                  <a:pt x="3172320" y="-18569"/>
                  <a:pt x="3375442" y="0"/>
                </a:cubicBezTo>
                <a:cubicBezTo>
                  <a:pt x="3578564" y="18569"/>
                  <a:pt x="4003119" y="21909"/>
                  <a:pt x="4343400" y="0"/>
                </a:cubicBezTo>
                <a:cubicBezTo>
                  <a:pt x="4343798" y="7429"/>
                  <a:pt x="4343380" y="10822"/>
                  <a:pt x="4343400" y="18288"/>
                </a:cubicBezTo>
                <a:cubicBezTo>
                  <a:pt x="4109047" y="14709"/>
                  <a:pt x="3996986" y="7919"/>
                  <a:pt x="3722914" y="18288"/>
                </a:cubicBezTo>
                <a:cubicBezTo>
                  <a:pt x="3448842" y="28657"/>
                  <a:pt x="3340973" y="29252"/>
                  <a:pt x="3189297" y="18288"/>
                </a:cubicBezTo>
                <a:cubicBezTo>
                  <a:pt x="3037621" y="7324"/>
                  <a:pt x="2636891" y="-9539"/>
                  <a:pt x="2481943" y="18288"/>
                </a:cubicBezTo>
                <a:cubicBezTo>
                  <a:pt x="2326995" y="46115"/>
                  <a:pt x="2131632" y="740"/>
                  <a:pt x="1904891" y="18288"/>
                </a:cubicBezTo>
                <a:cubicBezTo>
                  <a:pt x="1678150" y="35836"/>
                  <a:pt x="1575362" y="-3381"/>
                  <a:pt x="1414707" y="18288"/>
                </a:cubicBezTo>
                <a:cubicBezTo>
                  <a:pt x="1254052" y="39957"/>
                  <a:pt x="1051093" y="-335"/>
                  <a:pt x="750788" y="18288"/>
                </a:cubicBezTo>
                <a:cubicBezTo>
                  <a:pt x="450483" y="36911"/>
                  <a:pt x="293781" y="22900"/>
                  <a:pt x="0" y="18288"/>
                </a:cubicBezTo>
                <a:cubicBezTo>
                  <a:pt x="-591" y="13205"/>
                  <a:pt x="-663" y="6329"/>
                  <a:pt x="0" y="0"/>
                </a:cubicBezTo>
                <a:close/>
              </a:path>
              <a:path w="4343400" h="18288" stroke="0" extrusionOk="0">
                <a:moveTo>
                  <a:pt x="0" y="0"/>
                </a:moveTo>
                <a:cubicBezTo>
                  <a:pt x="212719" y="-28531"/>
                  <a:pt x="340561" y="-1164"/>
                  <a:pt x="577052" y="0"/>
                </a:cubicBezTo>
                <a:cubicBezTo>
                  <a:pt x="813543" y="1164"/>
                  <a:pt x="866967" y="-9376"/>
                  <a:pt x="1067235" y="0"/>
                </a:cubicBezTo>
                <a:cubicBezTo>
                  <a:pt x="1267503" y="9376"/>
                  <a:pt x="1485778" y="-20470"/>
                  <a:pt x="1774589" y="0"/>
                </a:cubicBezTo>
                <a:cubicBezTo>
                  <a:pt x="2063400" y="20470"/>
                  <a:pt x="2090152" y="-14502"/>
                  <a:pt x="2351641" y="0"/>
                </a:cubicBezTo>
                <a:cubicBezTo>
                  <a:pt x="2613130" y="14502"/>
                  <a:pt x="2802864" y="19125"/>
                  <a:pt x="2928693" y="0"/>
                </a:cubicBezTo>
                <a:cubicBezTo>
                  <a:pt x="3054522" y="-19125"/>
                  <a:pt x="3482611" y="-2038"/>
                  <a:pt x="3636046" y="0"/>
                </a:cubicBezTo>
                <a:cubicBezTo>
                  <a:pt x="3789481" y="2038"/>
                  <a:pt x="4012363" y="973"/>
                  <a:pt x="4343400" y="0"/>
                </a:cubicBezTo>
                <a:cubicBezTo>
                  <a:pt x="4342514" y="5429"/>
                  <a:pt x="4344221" y="14046"/>
                  <a:pt x="4343400" y="18288"/>
                </a:cubicBezTo>
                <a:cubicBezTo>
                  <a:pt x="4078870" y="-6138"/>
                  <a:pt x="4015967" y="29658"/>
                  <a:pt x="3809782" y="18288"/>
                </a:cubicBezTo>
                <a:cubicBezTo>
                  <a:pt x="3603597" y="6918"/>
                  <a:pt x="3495552" y="24439"/>
                  <a:pt x="3189297" y="18288"/>
                </a:cubicBezTo>
                <a:cubicBezTo>
                  <a:pt x="2883042" y="12137"/>
                  <a:pt x="2850610" y="32583"/>
                  <a:pt x="2568811" y="18288"/>
                </a:cubicBezTo>
                <a:cubicBezTo>
                  <a:pt x="2287012" y="3993"/>
                  <a:pt x="2279820" y="23580"/>
                  <a:pt x="1991759" y="18288"/>
                </a:cubicBezTo>
                <a:cubicBezTo>
                  <a:pt x="1703698" y="12996"/>
                  <a:pt x="1616455" y="23157"/>
                  <a:pt x="1284405" y="18288"/>
                </a:cubicBezTo>
                <a:cubicBezTo>
                  <a:pt x="952355" y="13419"/>
                  <a:pt x="783530" y="16053"/>
                  <a:pt x="577052" y="18288"/>
                </a:cubicBezTo>
                <a:cubicBezTo>
                  <a:pt x="370574" y="20523"/>
                  <a:pt x="173929" y="5195"/>
                  <a:pt x="0" y="18288"/>
                </a:cubicBezTo>
                <a:cubicBezTo>
                  <a:pt x="668" y="13665"/>
                  <a:pt x="578" y="5675"/>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egnaposto contenuto 2">
            <a:extLst>
              <a:ext uri="{FF2B5EF4-FFF2-40B4-BE49-F238E27FC236}">
                <a16:creationId xmlns:a16="http://schemas.microsoft.com/office/drawing/2014/main" id="{363BE30A-9483-1B8B-7038-3F479E3256C7}"/>
              </a:ext>
            </a:extLst>
          </p:cNvPr>
          <p:cNvSpPr>
            <a:spLocks noGrp="1"/>
          </p:cNvSpPr>
          <p:nvPr>
            <p:ph idx="1"/>
          </p:nvPr>
        </p:nvSpPr>
        <p:spPr>
          <a:xfrm>
            <a:off x="612648" y="2812951"/>
            <a:ext cx="5008506" cy="1513516"/>
          </a:xfrm>
        </p:spPr>
        <p:txBody>
          <a:bodyPr>
            <a:normAutofit/>
          </a:bodyPr>
          <a:lstStyle/>
          <a:p>
            <a:pPr marL="0" indent="0" algn="just">
              <a:buNone/>
            </a:pPr>
            <a:r>
              <a:rPr lang="it-IT" sz="2200" dirty="0"/>
              <a:t>I grafici mostrano l’effetto della configurazione MPC più conservativa. Gli stati infatti convergono al </a:t>
            </a:r>
            <a:r>
              <a:rPr lang="it-IT" sz="2200" dirty="0" err="1"/>
              <a:t>setpoint</a:t>
            </a:r>
            <a:r>
              <a:rPr lang="it-IT" sz="2200" dirty="0"/>
              <a:t> in modo stabile ma più lentamente.</a:t>
            </a:r>
          </a:p>
          <a:p>
            <a:pPr marL="0" indent="0" algn="just">
              <a:buNone/>
            </a:pPr>
            <a:endParaRPr lang="it-IT" sz="2200" dirty="0"/>
          </a:p>
        </p:txBody>
      </p:sp>
      <p:sp>
        <p:nvSpPr>
          <p:cNvPr id="4" name="Segnaposto piè di pagina 3">
            <a:extLst>
              <a:ext uri="{FF2B5EF4-FFF2-40B4-BE49-F238E27FC236}">
                <a16:creationId xmlns:a16="http://schemas.microsoft.com/office/drawing/2014/main" id="{FC6851BD-F0CD-34B8-B4EB-A44608E64BE1}"/>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t>Davide Brambilla [1080752], Giorgio Passarella[1079287]</a:t>
            </a:r>
          </a:p>
        </p:txBody>
      </p:sp>
      <p:pic>
        <p:nvPicPr>
          <p:cNvPr id="7" name="Immagine 6">
            <a:extLst>
              <a:ext uri="{FF2B5EF4-FFF2-40B4-BE49-F238E27FC236}">
                <a16:creationId xmlns:a16="http://schemas.microsoft.com/office/drawing/2014/main" id="{46968231-6A35-4EA2-CBF0-6CEC8639345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740697" y="2803807"/>
            <a:ext cx="6329383" cy="3355287"/>
          </a:xfrm>
          <a:prstGeom prst="rect">
            <a:avLst/>
          </a:prstGeom>
        </p:spPr>
      </p:pic>
      <p:sp>
        <p:nvSpPr>
          <p:cNvPr id="5" name="Segnaposto contenuto 2">
            <a:extLst>
              <a:ext uri="{FF2B5EF4-FFF2-40B4-BE49-F238E27FC236}">
                <a16:creationId xmlns:a16="http://schemas.microsoft.com/office/drawing/2014/main" id="{EFE88722-5FDF-8755-4AC5-FF139EEE1050}"/>
              </a:ext>
            </a:extLst>
          </p:cNvPr>
          <p:cNvSpPr txBox="1">
            <a:spLocks/>
          </p:cNvSpPr>
          <p:nvPr/>
        </p:nvSpPr>
        <p:spPr>
          <a:xfrm>
            <a:off x="612648" y="4645578"/>
            <a:ext cx="5008506" cy="1513516"/>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it-IT" sz="2200" dirty="0"/>
              <a:t>L’azione di controllo rispetto al caso più aggressivo, rimane saturata per un tempo significativamente inferiore, segno che il controllore adotta una strategia più conservativa.</a:t>
            </a:r>
          </a:p>
          <a:p>
            <a:pPr marL="0" indent="0" algn="just">
              <a:buFont typeface="Arial" panose="020B0604020202020204" pitchFamily="34" charset="0"/>
              <a:buNone/>
            </a:pPr>
            <a:endParaRPr lang="it-IT" sz="2200" dirty="0"/>
          </a:p>
        </p:txBody>
      </p:sp>
    </p:spTree>
    <p:extLst>
      <p:ext uri="{BB962C8B-B14F-4D97-AF65-F5344CB8AC3E}">
        <p14:creationId xmlns:p14="http://schemas.microsoft.com/office/powerpoint/2010/main" val="30614133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olo 1">
            <a:extLst>
              <a:ext uri="{FF2B5EF4-FFF2-40B4-BE49-F238E27FC236}">
                <a16:creationId xmlns:a16="http://schemas.microsoft.com/office/drawing/2014/main" id="{04B80B63-1659-D321-E616-0A6D93C18F97}"/>
              </a:ext>
            </a:extLst>
          </p:cNvPr>
          <p:cNvSpPr>
            <a:spLocks noGrp="1"/>
          </p:cNvSpPr>
          <p:nvPr>
            <p:ph type="title"/>
          </p:nvPr>
        </p:nvSpPr>
        <p:spPr/>
        <p:txBody>
          <a:bodyPr/>
          <a:lstStyle/>
          <a:p>
            <a:r>
              <a:rPr lang="it-IT" dirty="0"/>
              <a:t>Dinamica del sistema</a:t>
            </a: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F72BAFE1-B0EB-7A41-B1CD-90DD7DBCC590}"/>
                  </a:ext>
                </a:extLst>
              </p:cNvPr>
              <p:cNvSpPr>
                <a:spLocks noGrp="1"/>
              </p:cNvSpPr>
              <p:nvPr>
                <p:ph idx="1"/>
              </p:nvPr>
            </p:nvSpPr>
            <p:spPr/>
            <p:txBody>
              <a:bodyPr>
                <a:normAutofit lnSpcReduction="10000"/>
              </a:bodyPr>
              <a:lstStyle/>
              <a:p>
                <a:r>
                  <a:rPr lang="it-IT" sz="2000" b="1" dirty="0"/>
                  <a:t>Equazioni non lineari del sistema:</a:t>
                </a:r>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1</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1</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𝑎</m:t>
                        </m:r>
                      </m:e>
                      <m:sub>
                        <m:r>
                          <a:rPr lang="it-IT" sz="1800" i="1" smtClean="0">
                            <a:latin typeface="Cambria Math" panose="02040503050406030204" pitchFamily="18" charset="0"/>
                          </a:rPr>
                          <m:t>3</m:t>
                        </m:r>
                      </m:sub>
                    </m:sSub>
                    <m:rad>
                      <m:radPr>
                        <m:degHide m:val="on"/>
                        <m:ctrlPr>
                          <a:rPr lang="it-IT" sz="1800" i="1" smtClean="0">
                            <a:latin typeface="Cambria Math" panose="02040503050406030204" pitchFamily="18" charset="0"/>
                          </a:rPr>
                        </m:ctrlPr>
                      </m:radPr>
                      <m:deg/>
                      <m:e>
                        <m:r>
                          <a:rPr lang="it-IT" sz="1800" i="1" smtClean="0">
                            <a:latin typeface="Cambria Math" panose="02040503050406030204" pitchFamily="18" charset="0"/>
                          </a:rPr>
                          <m:t>2</m:t>
                        </m:r>
                        <m:r>
                          <a:rPr lang="it-IT" sz="1800" i="1" smtClean="0">
                            <a:latin typeface="Cambria Math" panose="02040503050406030204" pitchFamily="18" charset="0"/>
                          </a:rPr>
                          <m:t>𝑔</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h</m:t>
                            </m:r>
                          </m:e>
                          <m:sub>
                            <m:r>
                              <a:rPr lang="it-IT" sz="180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e>
                    </m:rad>
                    <m:r>
                      <a:rPr lang="it-IT" sz="1800" i="1" smtClean="0">
                        <a:latin typeface="Cambria Math" panose="02040503050406030204" pitchFamily="18" charset="0"/>
                      </a:rPr>
                      <m:t>+ </m:t>
                    </m:r>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𝛾</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𝑘</m:t>
                        </m:r>
                      </m:e>
                      <m:sub>
                        <m:r>
                          <a:rPr lang="it-IT" sz="1800" i="1" smtClean="0">
                            <a:latin typeface="Cambria Math" panose="02040503050406030204" pitchFamily="18" charset="0"/>
                          </a:rPr>
                          <m:t>1</m:t>
                        </m:r>
                      </m:sub>
                    </m:sSub>
                    <m:sSub>
                      <m:sSubPr>
                        <m:ctrlPr>
                          <a:rPr lang="it-IT" sz="1800" i="1" smtClean="0">
                            <a:latin typeface="Cambria Math" panose="02040503050406030204" pitchFamily="18" charset="0"/>
                          </a:rPr>
                        </m:ctrlPr>
                      </m:sSubPr>
                      <m:e>
                        <m:r>
                          <a:rPr lang="it-IT" sz="1800" i="1" smtClean="0">
                            <a:latin typeface="Cambria Math" panose="02040503050406030204" pitchFamily="18" charset="0"/>
                          </a:rPr>
                          <m:t>𝑣</m:t>
                        </m:r>
                      </m:e>
                      <m:sub>
                        <m:r>
                          <a:rPr lang="it-IT" sz="1800" i="1" smtClean="0">
                            <a:latin typeface="Cambria Math" panose="02040503050406030204" pitchFamily="18" charset="0"/>
                          </a:rPr>
                          <m:t>1</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2</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2</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2</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3</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3</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3</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3</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2</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2</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2</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pPr lvl="1"/>
                <a14:m>
                  <m:oMath xmlns:m="http://schemas.openxmlformats.org/officeDocument/2006/math">
                    <m:sSub>
                      <m:sSubPr>
                        <m:ctrlPr>
                          <a:rPr lang="it-IT" sz="1800" i="1" smtClean="0">
                            <a:latin typeface="Cambria Math" panose="02040503050406030204" pitchFamily="18" charset="0"/>
                          </a:rPr>
                        </m:ctrlPr>
                      </m:sSubPr>
                      <m:e>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4</m:t>
                            </m:r>
                          </m:sub>
                        </m:sSub>
                        <m:acc>
                          <m:accPr>
                            <m:chr m:val="̇"/>
                            <m:ctrlPr>
                              <a:rPr lang="it-IT" sz="1800" b="0" i="1" smtClean="0">
                                <a:latin typeface="Cambria Math" panose="02040503050406030204" pitchFamily="18" charset="0"/>
                              </a:rPr>
                            </m:ctrlPr>
                          </m:accPr>
                          <m:e>
                            <m:r>
                              <a:rPr lang="it-IT" sz="1800" b="0" i="1" smtClean="0">
                                <a:latin typeface="Cambria Math" panose="02040503050406030204" pitchFamily="18" charset="0"/>
                              </a:rPr>
                              <m:t>h</m:t>
                            </m:r>
                          </m:e>
                        </m:acc>
                      </m:e>
                      <m:sub>
                        <m:r>
                          <a:rPr lang="it-IT" sz="1800" b="0" i="1" smtClean="0">
                            <a:latin typeface="Cambria Math" panose="02040503050406030204" pitchFamily="18" charset="0"/>
                          </a:rPr>
                          <m:t>4</m:t>
                        </m:r>
                        <m:d>
                          <m:dPr>
                            <m:ctrlPr>
                              <a:rPr lang="it-IT" sz="1800" i="1" smtClean="0">
                                <a:latin typeface="Cambria Math" panose="02040503050406030204" pitchFamily="18" charset="0"/>
                              </a:rPr>
                            </m:ctrlPr>
                          </m:dPr>
                          <m:e>
                            <m:r>
                              <a:rPr lang="it-IT" sz="1800" i="1" smtClean="0">
                                <a:latin typeface="Cambria Math" panose="02040503050406030204" pitchFamily="18" charset="0"/>
                              </a:rPr>
                              <m:t>𝑡</m:t>
                            </m:r>
                          </m:e>
                        </m:d>
                      </m:sub>
                    </m:sSub>
                    <m:r>
                      <a:rPr lang="it-IT" sz="1800" i="1" dirty="0" smtClean="0">
                        <a:latin typeface="Cambria Math" panose="02040503050406030204" pitchFamily="18" charset="0"/>
                      </a:rPr>
                      <m:t>=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𝑎</m:t>
                        </m:r>
                      </m:e>
                      <m:sub>
                        <m:r>
                          <a:rPr lang="it-IT" sz="1800" i="1" dirty="0" smtClean="0">
                            <a:latin typeface="Cambria Math" panose="02040503050406030204" pitchFamily="18" charset="0"/>
                          </a:rPr>
                          <m:t>4</m:t>
                        </m:r>
                      </m:sub>
                    </m:sSub>
                    <m:rad>
                      <m:radPr>
                        <m:degHide m:val="on"/>
                        <m:ctrlPr>
                          <a:rPr lang="it-IT" sz="1800" i="1" dirty="0" smtClean="0">
                            <a:latin typeface="Cambria Math" panose="02040503050406030204" pitchFamily="18" charset="0"/>
                          </a:rPr>
                        </m:ctrlPr>
                      </m:radPr>
                      <m:deg/>
                      <m:e>
                        <m:r>
                          <a:rPr lang="it-IT" sz="1800" i="1" dirty="0" smtClean="0">
                            <a:latin typeface="Cambria Math" panose="02040503050406030204" pitchFamily="18" charset="0"/>
                          </a:rPr>
                          <m:t>2</m:t>
                        </m:r>
                        <m:r>
                          <a:rPr lang="it-IT" sz="1800" i="1" dirty="0" smtClean="0">
                            <a:latin typeface="Cambria Math" panose="02040503050406030204" pitchFamily="18" charset="0"/>
                          </a:rPr>
                          <m:t>𝑔</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h</m:t>
                            </m:r>
                          </m:e>
                          <m:sub>
                            <m:r>
                              <a:rPr lang="it-IT" sz="1800" i="1" dirty="0" smtClean="0">
                                <a:latin typeface="Cambria Math" panose="02040503050406030204" pitchFamily="18" charset="0"/>
                              </a:rPr>
                              <m:t>4</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e>
                    </m:rad>
                    <m:r>
                      <a:rPr lang="it-IT" sz="1800" i="1" dirty="0" smtClean="0">
                        <a:latin typeface="Cambria Math" panose="02040503050406030204" pitchFamily="18" charset="0"/>
                      </a:rPr>
                      <m:t>+ </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1 − </m:t>
                        </m:r>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i="1" dirty="0" smtClean="0">
                                <a:latin typeface="Cambria Math" panose="02040503050406030204" pitchFamily="18" charset="0"/>
                              </a:rPr>
                              <m:t>1</m:t>
                            </m:r>
                          </m:sub>
                        </m:sSub>
                      </m:e>
                    </m:d>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𝑘</m:t>
                        </m:r>
                      </m:e>
                      <m:sub>
                        <m:r>
                          <a:rPr lang="it-IT" sz="1800" i="1" dirty="0" smtClean="0">
                            <a:latin typeface="Cambria Math" panose="02040503050406030204" pitchFamily="18" charset="0"/>
                          </a:rPr>
                          <m:t>1</m:t>
                        </m:r>
                      </m:sub>
                    </m:sSub>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𝑣</m:t>
                        </m:r>
                      </m:e>
                      <m:sub>
                        <m:r>
                          <a:rPr lang="it-IT" sz="1800" i="1" dirty="0" smtClean="0">
                            <a:latin typeface="Cambria Math" panose="02040503050406030204" pitchFamily="18" charset="0"/>
                          </a:rPr>
                          <m:t>1</m:t>
                        </m:r>
                        <m:d>
                          <m:dPr>
                            <m:ctrlPr>
                              <a:rPr lang="it-IT" sz="1800" i="1" dirty="0" smtClean="0">
                                <a:latin typeface="Cambria Math" panose="02040503050406030204" pitchFamily="18" charset="0"/>
                              </a:rPr>
                            </m:ctrlPr>
                          </m:dPr>
                          <m:e>
                            <m:r>
                              <a:rPr lang="it-IT" sz="1800" i="1" dirty="0" smtClean="0">
                                <a:latin typeface="Cambria Math" panose="02040503050406030204" pitchFamily="18" charset="0"/>
                              </a:rPr>
                              <m:t>𝑡</m:t>
                            </m:r>
                          </m:e>
                        </m:d>
                      </m:sub>
                    </m:sSub>
                  </m:oMath>
                </a14:m>
                <a:endParaRPr lang="it-IT" sz="1800" dirty="0"/>
              </a:p>
              <a:p>
                <a:r>
                  <a:rPr lang="it-IT" sz="2000" b="1" dirty="0"/>
                  <a:t>Dove:</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h</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cm</m:t>
                    </m:r>
                    <m:r>
                      <m:rPr>
                        <m:nor/>
                      </m:rPr>
                      <a:rPr lang="it-IT" sz="1800" b="0" i="0" smtClean="0">
                        <a:latin typeface="Cambria Math" panose="02040503050406030204" pitchFamily="18" charset="0"/>
                      </a:rPr>
                      <m:t>]</m:t>
                    </m:r>
                  </m:oMath>
                </a14:m>
                <a:r>
                  <a:rPr lang="it-IT" sz="1800" dirty="0"/>
                  <a:t> è il livello dell’acqua dei serbatoi</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𝐴</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dell’i-esimo serbatoio</a:t>
                </a:r>
              </a:p>
              <a:p>
                <a:pPr lvl="1"/>
                <a14:m>
                  <m:oMath xmlns:m="http://schemas.openxmlformats.org/officeDocument/2006/math">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𝑎</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2</m:t>
                        </m:r>
                      </m:sup>
                    </m:sSup>
                    <m:r>
                      <m:rPr>
                        <m:nor/>
                      </m:rPr>
                      <a:rPr lang="it-IT" sz="1800" b="0" i="0" smtClean="0">
                        <a:latin typeface="Cambria Math" panose="02040503050406030204" pitchFamily="18" charset="0"/>
                      </a:rPr>
                      <m:t>]</m:t>
                    </m:r>
                  </m:oMath>
                </a14:m>
                <a:r>
                  <a:rPr lang="it-IT" sz="1800" dirty="0"/>
                  <a:t> è la sezione del foro presente nell’i-esimo serbatoio</a:t>
                </a:r>
              </a:p>
              <a:p>
                <a:pPr lvl="1"/>
                <a14:m>
                  <m:oMath xmlns:m="http://schemas.openxmlformats.org/officeDocument/2006/math">
                    <m:r>
                      <a:rPr lang="it-IT" sz="1800" b="0" i="1" smtClean="0">
                        <a:latin typeface="Cambria Math" panose="02040503050406030204" pitchFamily="18" charset="0"/>
                      </a:rPr>
                      <m:t>𝑔</m:t>
                    </m:r>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r>
                          <a:rPr lang="it-IT" sz="1800" b="0" i="1" smtClean="0">
                            <a:latin typeface="Cambria Math" panose="02040503050406030204" pitchFamily="18" charset="0"/>
                          </a:rPr>
                          <m:t>𝑐𝑚</m:t>
                        </m:r>
                      </m:num>
                      <m:den>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𝑠</m:t>
                            </m:r>
                          </m:e>
                          <m:sup>
                            <m:r>
                              <a:rPr lang="it-IT" sz="1800" b="0" i="1" smtClean="0">
                                <a:latin typeface="Cambria Math" panose="02040503050406030204" pitchFamily="18" charset="0"/>
                              </a:rPr>
                              <m:t>2</m:t>
                            </m:r>
                          </m:sup>
                        </m:sSup>
                      </m:den>
                    </m:f>
                    <m:r>
                      <m:rPr>
                        <m:nor/>
                      </m:rPr>
                      <a:rPr lang="it-IT" sz="1800" b="0" i="0" smtClean="0">
                        <a:latin typeface="Cambria Math" panose="02040503050406030204" pitchFamily="18" charset="0"/>
                      </a:rPr>
                      <m:t>]</m:t>
                    </m:r>
                  </m:oMath>
                </a14:m>
                <a:r>
                  <a:rPr lang="it-IT" sz="1800" dirty="0"/>
                  <a:t> è l’</a:t>
                </a:r>
                <a:r>
                  <a:rPr lang="it-IT" sz="1800" dirty="0" err="1"/>
                  <a:t>accellerazione</a:t>
                </a:r>
                <a:r>
                  <a:rPr lang="it-IT" sz="1800" dirty="0"/>
                  <a:t> di gravità</a:t>
                </a:r>
              </a:p>
              <a:p>
                <a:pPr lvl="1"/>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𝑘</m:t>
                        </m:r>
                      </m:e>
                      <m:sub>
                        <m:r>
                          <a:rPr lang="it-IT" sz="1800" b="0" i="1" smtClean="0">
                            <a:latin typeface="Cambria Math" panose="02040503050406030204" pitchFamily="18" charset="0"/>
                          </a:rPr>
                          <m:t>𝑖</m:t>
                        </m:r>
                      </m:sub>
                    </m:sSub>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oMath>
                </a14:m>
                <a:r>
                  <a:rPr lang="it-IT" sz="1800" b="0" dirty="0"/>
                  <a:t> </a:t>
                </a:r>
                <a14:m>
                  <m:oMath xmlns:m="http://schemas.openxmlformats.org/officeDocument/2006/math">
                    <m:r>
                      <m:rPr>
                        <m:nor/>
                      </m:rPr>
                      <a:rPr lang="it-IT" sz="1800" b="0" i="0" smtClean="0">
                        <a:latin typeface="Cambria Math" panose="02040503050406030204" pitchFamily="18" charset="0"/>
                      </a:rPr>
                      <m:t>[</m:t>
                    </m:r>
                    <m:f>
                      <m:fPr>
                        <m:type m:val="skw"/>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𝑐𝑚</m:t>
                            </m:r>
                          </m:e>
                          <m:sup>
                            <m:r>
                              <a:rPr lang="it-IT" sz="1800" b="0" i="1" smtClean="0">
                                <a:latin typeface="Cambria Math" panose="02040503050406030204" pitchFamily="18" charset="0"/>
                              </a:rPr>
                              <m:t>3</m:t>
                            </m:r>
                          </m:sup>
                        </m:sSup>
                      </m:num>
                      <m:den>
                        <m:r>
                          <a:rPr lang="it-IT" sz="1800" b="0" i="1" smtClean="0">
                            <a:latin typeface="Cambria Math" panose="02040503050406030204" pitchFamily="18" charset="0"/>
                          </a:rPr>
                          <m:t>𝑠</m:t>
                        </m:r>
                      </m:den>
                    </m:f>
                    <m:r>
                      <m:rPr>
                        <m:nor/>
                      </m:rPr>
                      <a:rPr lang="it-IT" sz="1800" b="0" i="0" smtClean="0">
                        <a:latin typeface="Cambria Math" panose="02040503050406030204" pitchFamily="18" charset="0"/>
                      </a:rPr>
                      <m:t>]</m:t>
                    </m:r>
                  </m:oMath>
                </a14:m>
                <a:r>
                  <a:rPr lang="it-IT" sz="1800" dirty="0"/>
                  <a:t> è il flusso dell’acqua generato dall’i-esima pompa controllata tramite la tensione </a:t>
                </a:r>
                <a14:m>
                  <m:oMath xmlns:m="http://schemas.openxmlformats.org/officeDocument/2006/math">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𝑣</m:t>
                        </m:r>
                      </m:e>
                      <m:sub>
                        <m:r>
                          <a:rPr lang="it-IT" sz="1800" b="0" i="1" smtClean="0">
                            <a:latin typeface="Cambria Math" panose="02040503050406030204" pitchFamily="18" charset="0"/>
                          </a:rPr>
                          <m:t>𝑖</m:t>
                        </m:r>
                      </m:sub>
                    </m:sSub>
                    <m:r>
                      <m:rPr>
                        <m:nor/>
                      </m:rPr>
                      <a:rPr lang="it-IT" sz="1800" b="0" i="0" smtClean="0">
                        <a:latin typeface="Cambria Math" panose="02040503050406030204" pitchFamily="18" charset="0"/>
                      </a:rPr>
                      <m:t> [</m:t>
                    </m:r>
                    <m:r>
                      <m:rPr>
                        <m:nor/>
                      </m:rPr>
                      <a:rPr lang="it-IT" sz="1800" b="0" i="0" smtClean="0">
                        <a:latin typeface="Cambria Math" panose="02040503050406030204" pitchFamily="18" charset="0"/>
                      </a:rPr>
                      <m:t>V</m:t>
                    </m:r>
                    <m:r>
                      <m:rPr>
                        <m:nor/>
                      </m:rPr>
                      <a:rPr lang="it-IT" sz="1800" b="0" i="0" smtClean="0">
                        <a:latin typeface="Cambria Math" panose="02040503050406030204" pitchFamily="18" charset="0"/>
                      </a:rPr>
                      <m:t>]</m:t>
                    </m:r>
                  </m:oMath>
                </a14:m>
                <a:r>
                  <a:rPr lang="it-IT" sz="1800" dirty="0"/>
                  <a:t> </a:t>
                </a:r>
              </a:p>
              <a:p>
                <a:pPr lvl="1"/>
                <a14:m>
                  <m:oMath xmlns:m="http://schemas.openxmlformats.org/officeDocument/2006/math">
                    <m:sSub>
                      <m:sSubPr>
                        <m:ctrlPr>
                          <a:rPr lang="it-IT" sz="1800" i="1" dirty="0" smtClean="0">
                            <a:latin typeface="Cambria Math" panose="02040503050406030204" pitchFamily="18" charset="0"/>
                          </a:rPr>
                        </m:ctrlPr>
                      </m:sSubPr>
                      <m:e>
                        <m:r>
                          <a:rPr lang="it-IT" sz="1800" i="1" dirty="0" smtClean="0">
                            <a:latin typeface="Cambria Math" panose="02040503050406030204" pitchFamily="18" charset="0"/>
                          </a:rPr>
                          <m:t>𝛾</m:t>
                        </m:r>
                      </m:e>
                      <m:sub>
                        <m:r>
                          <a:rPr lang="it-IT" sz="1800" b="0" i="1" dirty="0" smtClean="0">
                            <a:latin typeface="Cambria Math" panose="02040503050406030204" pitchFamily="18" charset="0"/>
                          </a:rPr>
                          <m:t>𝑖</m:t>
                        </m:r>
                      </m:sub>
                    </m:sSub>
                    <m:r>
                      <m:rPr>
                        <m:nor/>
                      </m:rPr>
                      <a:rPr lang="it-IT" sz="1800" b="0" i="0" smtClean="0">
                        <a:latin typeface="Cambria Math" panose="02040503050406030204" pitchFamily="18" charset="0"/>
                      </a:rPr>
                      <m:t>[/]</m:t>
                    </m:r>
                  </m:oMath>
                </a14:m>
                <a:r>
                  <a:rPr lang="it-IT" sz="1800" dirty="0"/>
                  <a:t> definisce come il flusso generato dall’i-esima pompa viene diviso</a:t>
                </a:r>
              </a:p>
              <a:p>
                <a:pPr lvl="1"/>
                <a:endParaRPr lang="it-IT" sz="1800" dirty="0"/>
              </a:p>
              <a:p>
                <a:pPr marL="457200" lvl="1" indent="0">
                  <a:buNone/>
                </a:pPr>
                <a:endParaRPr lang="it-IT" sz="1800" dirty="0"/>
              </a:p>
              <a:p>
                <a:pPr marL="457200" lvl="1" indent="0">
                  <a:buNone/>
                </a:pPr>
                <a:endParaRPr lang="it-IT" sz="1800" dirty="0"/>
              </a:p>
            </p:txBody>
          </p:sp>
        </mc:Choice>
        <mc:Fallback xmlns="">
          <p:sp>
            <p:nvSpPr>
              <p:cNvPr id="3" name="Segnaposto contenuto 2">
                <a:extLst>
                  <a:ext uri="{FF2B5EF4-FFF2-40B4-BE49-F238E27FC236}">
                    <a16:creationId xmlns:a16="http://schemas.microsoft.com/office/drawing/2014/main" id="{F72BAFE1-B0EB-7A41-B1CD-90DD7DBCC590}"/>
                  </a:ext>
                </a:extLst>
              </p:cNvPr>
              <p:cNvSpPr>
                <a:spLocks noGrp="1" noRot="1" noChangeAspect="1" noMove="1" noResize="1" noEditPoints="1" noAdjustHandles="1" noChangeArrowheads="1" noChangeShapeType="1" noTextEdit="1"/>
              </p:cNvSpPr>
              <p:nvPr>
                <p:ph idx="1"/>
              </p:nvPr>
            </p:nvSpPr>
            <p:spPr>
              <a:blipFill>
                <a:blip r:embed="rId2"/>
                <a:stretch>
                  <a:fillRect l="-522" t="-1821"/>
                </a:stretch>
              </a:blipFill>
            </p:spPr>
            <p:txBody>
              <a:bodyPr/>
              <a:lstStyle/>
              <a:p>
                <a:r>
                  <a:rPr lang="it-IT">
                    <a:noFill/>
                  </a:rPr>
                  <a:t> </a:t>
                </a:r>
              </a:p>
            </p:txBody>
          </p:sp>
        </mc:Fallback>
      </mc:AlternateContent>
      <p:grpSp>
        <p:nvGrpSpPr>
          <p:cNvPr id="13" name="Gruppo 12">
            <a:extLst>
              <a:ext uri="{FF2B5EF4-FFF2-40B4-BE49-F238E27FC236}">
                <a16:creationId xmlns:a16="http://schemas.microsoft.com/office/drawing/2014/main" id="{7005CDEC-100C-F865-1ED3-D892EADD077B}"/>
              </a:ext>
            </a:extLst>
          </p:cNvPr>
          <p:cNvGrpSpPr/>
          <p:nvPr/>
        </p:nvGrpSpPr>
        <p:grpSpPr>
          <a:xfrm>
            <a:off x="7812901" y="1172457"/>
            <a:ext cx="3825379" cy="3201423"/>
            <a:chOff x="7528421" y="542537"/>
            <a:chExt cx="3825379" cy="3201423"/>
          </a:xfrm>
          <a:solidFill>
            <a:schemeClr val="accent1">
              <a:lumMod val="20000"/>
              <a:lumOff val="80000"/>
            </a:schemeClr>
          </a:solidFill>
        </p:grpSpPr>
        <p:pic>
          <p:nvPicPr>
            <p:cNvPr id="11" name="Immagine 10" descr="valori dei parametri delle equazioni">
              <a:extLst>
                <a:ext uri="{FF2B5EF4-FFF2-40B4-BE49-F238E27FC236}">
                  <a16:creationId xmlns:a16="http://schemas.microsoft.com/office/drawing/2014/main" id="{27D25D38-7D2C-9596-81E9-A39CEB18FE02}"/>
                </a:ext>
              </a:extLst>
            </p:cNvPr>
            <p:cNvPicPr>
              <a:picLocks noChangeAspect="1"/>
            </p:cNvPicPr>
            <p:nvPr/>
          </p:nvPicPr>
          <p:blipFill>
            <a:blip r:embed="rId3"/>
            <a:stretch>
              <a:fillRect/>
            </a:stretch>
          </p:blipFill>
          <p:spPr>
            <a:xfrm>
              <a:off x="7528421" y="892970"/>
              <a:ext cx="3825379" cy="2850990"/>
            </a:xfrm>
            <a:prstGeom prst="rect">
              <a:avLst/>
            </a:prstGeom>
            <a:grpFill/>
          </p:spPr>
          <p:style>
            <a:lnRef idx="2">
              <a:schemeClr val="dk1"/>
            </a:lnRef>
            <a:fillRef idx="1">
              <a:schemeClr val="lt1"/>
            </a:fillRef>
            <a:effectRef idx="0">
              <a:schemeClr val="dk1"/>
            </a:effectRef>
            <a:fontRef idx="minor">
              <a:schemeClr val="dk1"/>
            </a:fontRef>
          </p:style>
        </p:pic>
        <p:sp>
          <p:nvSpPr>
            <p:cNvPr id="12" name="CasellaDiTesto 11">
              <a:extLst>
                <a:ext uri="{FF2B5EF4-FFF2-40B4-BE49-F238E27FC236}">
                  <a16:creationId xmlns:a16="http://schemas.microsoft.com/office/drawing/2014/main" id="{6287746F-CE33-F986-3101-B6101BE80F86}"/>
                </a:ext>
              </a:extLst>
            </p:cNvPr>
            <p:cNvSpPr txBox="1"/>
            <p:nvPr/>
          </p:nvSpPr>
          <p:spPr>
            <a:xfrm>
              <a:off x="7528421" y="542537"/>
              <a:ext cx="3754120" cy="276999"/>
            </a:xfrm>
            <a:prstGeom prst="rect">
              <a:avLst/>
            </a:prstGeom>
            <a:grpFill/>
          </p:spPr>
          <p:style>
            <a:lnRef idx="2">
              <a:schemeClr val="dk1"/>
            </a:lnRef>
            <a:fillRef idx="1">
              <a:schemeClr val="lt1"/>
            </a:fillRef>
            <a:effectRef idx="0">
              <a:schemeClr val="dk1"/>
            </a:effectRef>
            <a:fontRef idx="minor">
              <a:schemeClr val="dk1"/>
            </a:fontRef>
          </p:style>
          <p:txBody>
            <a:bodyPr wrap="square" rtlCol="0">
              <a:spAutoFit/>
            </a:bodyPr>
            <a:lstStyle/>
            <a:p>
              <a:r>
                <a:rPr lang="it-IT" sz="1200" b="1" dirty="0"/>
                <a:t>Valori dei parametri delle equazioni</a:t>
              </a:r>
            </a:p>
          </p:txBody>
        </p:sp>
      </p:grpSp>
      <p:sp>
        <p:nvSpPr>
          <p:cNvPr id="14" name="Segnaposto piè di pagina 13">
            <a:extLst>
              <a:ext uri="{FF2B5EF4-FFF2-40B4-BE49-F238E27FC236}">
                <a16:creationId xmlns:a16="http://schemas.microsoft.com/office/drawing/2014/main" id="{28A1E54C-30FC-E359-6379-2CBC3DB7469B}"/>
              </a:ext>
            </a:extLst>
          </p:cNvPr>
          <p:cNvSpPr>
            <a:spLocks noGrp="1"/>
          </p:cNvSpPr>
          <p:nvPr>
            <p:ph type="ftr" sz="quarter" idx="11"/>
          </p:nvPr>
        </p:nvSpPr>
        <p:spPr/>
        <p:txBody>
          <a:bodyPr/>
          <a:lstStyle/>
          <a:p>
            <a:r>
              <a:rPr lang="it-IT"/>
              <a:t>Davide Brambilla [1080752], Giorgio Passarella[1079287]</a:t>
            </a:r>
          </a:p>
        </p:txBody>
      </p:sp>
    </p:spTree>
    <p:extLst>
      <p:ext uri="{BB962C8B-B14F-4D97-AF65-F5344CB8AC3E}">
        <p14:creationId xmlns:p14="http://schemas.microsoft.com/office/powerpoint/2010/main" val="15871798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4" name="Rectangle 13">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4A487EBF-7CFA-6BCF-98B1-C4E3E3827B86}"/>
              </a:ext>
            </a:extLst>
          </p:cNvPr>
          <p:cNvSpPr>
            <a:spLocks noGrp="1"/>
          </p:cNvSpPr>
          <p:nvPr>
            <p:ph type="title"/>
          </p:nvPr>
        </p:nvSpPr>
        <p:spPr>
          <a:xfrm>
            <a:off x="1046746" y="586822"/>
            <a:ext cx="3560252" cy="1645920"/>
          </a:xfrm>
        </p:spPr>
        <p:txBody>
          <a:bodyPr>
            <a:normAutofit/>
          </a:bodyPr>
          <a:lstStyle/>
          <a:p>
            <a:r>
              <a:rPr lang="it-IT" sz="3200"/>
              <a:t>Modello non lineare del sistema –</a:t>
            </a:r>
            <a:r>
              <a:rPr lang="it-IT" sz="3200" i="1"/>
              <a:t> «livSerbatoi»</a:t>
            </a:r>
          </a:p>
        </p:txBody>
      </p:sp>
      <p:sp>
        <p:nvSpPr>
          <p:cNvPr id="16" name="Rectangle 15">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8" name="Rectangle 17">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54E79975-8C58-3F71-B477-839D8BEDC9BC}"/>
              </a:ext>
            </a:extLst>
          </p:cNvPr>
          <p:cNvSpPr>
            <a:spLocks noGrp="1"/>
          </p:cNvSpPr>
          <p:nvPr>
            <p:ph idx="1"/>
          </p:nvPr>
        </p:nvSpPr>
        <p:spPr>
          <a:xfrm>
            <a:off x="5351164" y="586822"/>
            <a:ext cx="6002636" cy="1645920"/>
          </a:xfrm>
        </p:spPr>
        <p:txBody>
          <a:bodyPr anchor="ctr">
            <a:normAutofit/>
          </a:bodyPr>
          <a:lstStyle/>
          <a:p>
            <a:pPr marL="0" indent="0">
              <a:buNone/>
            </a:pPr>
            <a:r>
              <a:rPr lang="it-IT" sz="1800"/>
              <a:t>Simula il comportamento dei livelli nei 4 serbatoi tramite le equazioni differenziali non lineari citate in precedenza</a:t>
            </a:r>
            <a:endParaRPr lang="it-IT" sz="1800" dirty="0"/>
          </a:p>
        </p:txBody>
      </p:sp>
      <p:pic>
        <p:nvPicPr>
          <p:cNvPr id="6" name="Immagine 5">
            <a:extLst>
              <a:ext uri="{FF2B5EF4-FFF2-40B4-BE49-F238E27FC236}">
                <a16:creationId xmlns:a16="http://schemas.microsoft.com/office/drawing/2014/main" id="{0A919FA9-A371-44E0-5A5D-F604F0C6C71D}"/>
              </a:ext>
            </a:extLst>
          </p:cNvPr>
          <p:cNvPicPr>
            <a:picLocks noChangeAspect="1"/>
          </p:cNvPicPr>
          <p:nvPr/>
        </p:nvPicPr>
        <p:blipFill>
          <a:blip r:embed="rId2"/>
          <a:stretch>
            <a:fillRect/>
          </a:stretch>
        </p:blipFill>
        <p:spPr>
          <a:xfrm>
            <a:off x="557784" y="2926868"/>
            <a:ext cx="11164824" cy="3098239"/>
          </a:xfrm>
          <a:prstGeom prst="rect">
            <a:avLst/>
          </a:prstGeom>
        </p:spPr>
      </p:pic>
      <p:sp>
        <p:nvSpPr>
          <p:cNvPr id="7" name="Segnaposto piè di pagina 6">
            <a:extLst>
              <a:ext uri="{FF2B5EF4-FFF2-40B4-BE49-F238E27FC236}">
                <a16:creationId xmlns:a16="http://schemas.microsoft.com/office/drawing/2014/main" id="{6C28FF43-08F6-2258-24A8-B7FE58369FFE}"/>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280000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2">
            <a:extLst>
              <a:ext uri="{FF2B5EF4-FFF2-40B4-BE49-F238E27FC236}">
                <a16:creationId xmlns:a16="http://schemas.microsoft.com/office/drawing/2014/main" id="{385E1BDC-A9B0-4A87-82E3-F3187F69A8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20" name="Rectangle 14">
            <a:extLst>
              <a:ext uri="{FF2B5EF4-FFF2-40B4-BE49-F238E27FC236}">
                <a16:creationId xmlns:a16="http://schemas.microsoft.com/office/drawing/2014/main" id="{0990C621-3B8B-4820-8328-D47EF7CE823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CC2DA72F-1972-B53A-ED7E-A23448171EE3}"/>
              </a:ext>
            </a:extLst>
          </p:cNvPr>
          <p:cNvSpPr>
            <a:spLocks noGrp="1"/>
          </p:cNvSpPr>
          <p:nvPr>
            <p:ph type="title"/>
          </p:nvPr>
        </p:nvSpPr>
        <p:spPr>
          <a:xfrm>
            <a:off x="1051560" y="586822"/>
            <a:ext cx="3657600" cy="1645920"/>
          </a:xfrm>
        </p:spPr>
        <p:txBody>
          <a:bodyPr>
            <a:normAutofit/>
          </a:bodyPr>
          <a:lstStyle/>
          <a:p>
            <a:r>
              <a:rPr lang="it-IT" sz="3200"/>
              <a:t>Simulazione del modello non lineare -</a:t>
            </a:r>
            <a:r>
              <a:rPr lang="it-IT" sz="3200" i="1"/>
              <a:t>«modello.m»</a:t>
            </a:r>
          </a:p>
        </p:txBody>
      </p:sp>
      <p:sp>
        <p:nvSpPr>
          <p:cNvPr id="17" name="Rectangle 16">
            <a:extLst>
              <a:ext uri="{FF2B5EF4-FFF2-40B4-BE49-F238E27FC236}">
                <a16:creationId xmlns:a16="http://schemas.microsoft.com/office/drawing/2014/main" id="{C1A2385B-1D2A-4E17-84FA-6CB7F0AAE47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5E791F2F-79DB-4CC0-9FA1-001E3E91E8B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3" name="Segnaposto contenuto 2">
            <a:extLst>
              <a:ext uri="{FF2B5EF4-FFF2-40B4-BE49-F238E27FC236}">
                <a16:creationId xmlns:a16="http://schemas.microsoft.com/office/drawing/2014/main" id="{BD44CD10-06C0-09FA-F12D-8E0508C56510}"/>
              </a:ext>
            </a:extLst>
          </p:cNvPr>
          <p:cNvSpPr>
            <a:spLocks noGrp="1"/>
          </p:cNvSpPr>
          <p:nvPr>
            <p:ph idx="1"/>
          </p:nvPr>
        </p:nvSpPr>
        <p:spPr>
          <a:xfrm>
            <a:off x="5250106" y="586822"/>
            <a:ext cx="6106742" cy="1645920"/>
          </a:xfrm>
        </p:spPr>
        <p:txBody>
          <a:bodyPr anchor="ctr">
            <a:normAutofit/>
          </a:bodyPr>
          <a:lstStyle/>
          <a:p>
            <a:pPr marL="0" indent="0">
              <a:buNone/>
            </a:pPr>
            <a:r>
              <a:rPr lang="it-IT" sz="1800"/>
              <a:t>È stato simulata la risposta del sistema nel tempo utilizzando la funzione «ode45» su un orizzonte temporale prefissato, viene utilizzato il modello non lineare descritto dalla funzione «livSerbatoi». I livelli dei serbatoi vengono tracciati nel tempo e confrontati con i vincoli fisici per verificare coerenza e stabilità della dinamica</a:t>
            </a:r>
          </a:p>
        </p:txBody>
      </p:sp>
      <p:pic>
        <p:nvPicPr>
          <p:cNvPr id="5" name="Immagine 4">
            <a:extLst>
              <a:ext uri="{FF2B5EF4-FFF2-40B4-BE49-F238E27FC236}">
                <a16:creationId xmlns:a16="http://schemas.microsoft.com/office/drawing/2014/main" id="{FC084017-7C9D-ECD6-6A7A-A142ECEC914F}"/>
              </a:ext>
            </a:extLst>
          </p:cNvPr>
          <p:cNvPicPr>
            <a:picLocks noChangeAspect="1"/>
          </p:cNvPicPr>
          <p:nvPr/>
        </p:nvPicPr>
        <p:blipFill>
          <a:blip r:embed="rId2"/>
          <a:stretch>
            <a:fillRect/>
          </a:stretch>
        </p:blipFill>
        <p:spPr>
          <a:xfrm>
            <a:off x="557783" y="3592530"/>
            <a:ext cx="5481509" cy="1757598"/>
          </a:xfrm>
          <a:prstGeom prst="rect">
            <a:avLst/>
          </a:prstGeom>
        </p:spPr>
      </p:pic>
      <p:pic>
        <p:nvPicPr>
          <p:cNvPr id="7" name="Immagine 6">
            <a:extLst>
              <a:ext uri="{FF2B5EF4-FFF2-40B4-BE49-F238E27FC236}">
                <a16:creationId xmlns:a16="http://schemas.microsoft.com/office/drawing/2014/main" id="{CF0676DF-4D88-4F13-6FF4-65CBB5C29B5C}"/>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198781" y="4123300"/>
            <a:ext cx="5523082" cy="1334772"/>
          </a:xfrm>
          <a:prstGeom prst="rect">
            <a:avLst/>
          </a:prstGeom>
        </p:spPr>
      </p:pic>
      <p:sp>
        <p:nvSpPr>
          <p:cNvPr id="8" name="Segnaposto piè di pagina 7">
            <a:extLst>
              <a:ext uri="{FF2B5EF4-FFF2-40B4-BE49-F238E27FC236}">
                <a16:creationId xmlns:a16="http://schemas.microsoft.com/office/drawing/2014/main" id="{E4E66158-521C-6914-2478-14575355C843}"/>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150495546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Rectangle 10">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1998613D-6DF8-9E08-68D5-C65CD7DA5AB7}"/>
              </a:ext>
            </a:extLst>
          </p:cNvPr>
          <p:cNvSpPr>
            <a:spLocks noGrp="1"/>
          </p:cNvSpPr>
          <p:nvPr>
            <p:ph type="title"/>
          </p:nvPr>
        </p:nvSpPr>
        <p:spPr>
          <a:xfrm>
            <a:off x="1046746" y="586822"/>
            <a:ext cx="3560252" cy="1645920"/>
          </a:xfrm>
        </p:spPr>
        <p:txBody>
          <a:bodyPr>
            <a:normAutofit/>
          </a:bodyPr>
          <a:lstStyle/>
          <a:p>
            <a:r>
              <a:rPr lang="it-IT" sz="3200"/>
              <a:t>Linearizzazione simbolica – </a:t>
            </a:r>
            <a:r>
              <a:rPr lang="it-IT" sz="3200" i="1"/>
              <a:t>«modello.m»</a:t>
            </a:r>
          </a:p>
        </p:txBody>
      </p:sp>
      <p:sp>
        <p:nvSpPr>
          <p:cNvPr id="15" name="Rectangle 14">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7" name="Rectangle 16">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3" name="Segnaposto contenuto 2">
            <a:extLst>
              <a:ext uri="{FF2B5EF4-FFF2-40B4-BE49-F238E27FC236}">
                <a16:creationId xmlns:a16="http://schemas.microsoft.com/office/drawing/2014/main" id="{3247FE4C-4B5E-3C6E-C0F8-C65224F41C02}"/>
              </a:ext>
            </a:extLst>
          </p:cNvPr>
          <p:cNvSpPr>
            <a:spLocks noGrp="1"/>
          </p:cNvSpPr>
          <p:nvPr>
            <p:ph idx="1"/>
          </p:nvPr>
        </p:nvSpPr>
        <p:spPr>
          <a:xfrm>
            <a:off x="5351164" y="586822"/>
            <a:ext cx="6002636" cy="1645920"/>
          </a:xfrm>
        </p:spPr>
        <p:txBody>
          <a:bodyPr anchor="ctr">
            <a:normAutofit/>
          </a:bodyPr>
          <a:lstStyle/>
          <a:p>
            <a:pPr marL="0" indent="0">
              <a:buNone/>
            </a:pPr>
            <a:r>
              <a:rPr lang="it-IT" sz="1800"/>
              <a:t>Sono state definite le equazioni differenziali in forma simbolica e calcolate le derivate parziali (Jacobiane) rispetto agli stati e agli ingressi. La linearizzazione viene effettuata attorno al punto di equilibrio, ottenendo le matrici A e B da usare nel controllore MPC.</a:t>
            </a:r>
          </a:p>
          <a:p>
            <a:endParaRPr lang="it-IT" sz="1800"/>
          </a:p>
        </p:txBody>
      </p:sp>
      <p:pic>
        <p:nvPicPr>
          <p:cNvPr id="5" name="Immagine 4">
            <a:extLst>
              <a:ext uri="{FF2B5EF4-FFF2-40B4-BE49-F238E27FC236}">
                <a16:creationId xmlns:a16="http://schemas.microsoft.com/office/drawing/2014/main" id="{19556331-13C1-0960-4AA3-D07CE98CFD11}"/>
              </a:ext>
            </a:extLst>
          </p:cNvPr>
          <p:cNvPicPr>
            <a:picLocks noChangeAspect="1"/>
          </p:cNvPicPr>
          <p:nvPr/>
        </p:nvPicPr>
        <p:blipFill>
          <a:blip r:embed="rId2"/>
          <a:stretch>
            <a:fillRect/>
          </a:stretch>
        </p:blipFill>
        <p:spPr>
          <a:xfrm>
            <a:off x="3716447" y="2734056"/>
            <a:ext cx="4847498" cy="3483864"/>
          </a:xfrm>
          <a:prstGeom prst="rect">
            <a:avLst/>
          </a:prstGeom>
        </p:spPr>
      </p:pic>
      <p:sp>
        <p:nvSpPr>
          <p:cNvPr id="6" name="Segnaposto piè di pagina 5">
            <a:extLst>
              <a:ext uri="{FF2B5EF4-FFF2-40B4-BE49-F238E27FC236}">
                <a16:creationId xmlns:a16="http://schemas.microsoft.com/office/drawing/2014/main" id="{3353D9A3-F9C7-36A2-0D11-AC21AC711568}"/>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2052300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5" name="Rectangle 14">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68903C08-F403-5D8D-49E2-7E7F0A3D485E}"/>
              </a:ext>
            </a:extLst>
          </p:cNvPr>
          <p:cNvSpPr>
            <a:spLocks noGrp="1"/>
          </p:cNvSpPr>
          <p:nvPr>
            <p:ph type="title"/>
          </p:nvPr>
        </p:nvSpPr>
        <p:spPr>
          <a:xfrm>
            <a:off x="1046746" y="586822"/>
            <a:ext cx="3560252" cy="1645920"/>
          </a:xfrm>
        </p:spPr>
        <p:txBody>
          <a:bodyPr>
            <a:normAutofit/>
          </a:bodyPr>
          <a:lstStyle/>
          <a:p>
            <a:r>
              <a:rPr lang="it-IT" sz="3200"/>
              <a:t>Stabilità – </a:t>
            </a:r>
            <a:r>
              <a:rPr lang="it-IT" sz="3200" i="1"/>
              <a:t>«modello.m»</a:t>
            </a:r>
            <a:endParaRPr lang="it-IT" sz="3200"/>
          </a:p>
        </p:txBody>
      </p:sp>
      <p:sp>
        <p:nvSpPr>
          <p:cNvPr id="17" name="Rectangle 16">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19" name="Rectangle 18">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3" name="Segnaposto contenuto 2">
                <a:extLst>
                  <a:ext uri="{FF2B5EF4-FFF2-40B4-BE49-F238E27FC236}">
                    <a16:creationId xmlns:a16="http://schemas.microsoft.com/office/drawing/2014/main" id="{1B41EBA1-CB65-F031-F8C7-FA7F4B5038DD}"/>
                  </a:ext>
                </a:extLst>
              </p:cNvPr>
              <p:cNvSpPr>
                <a:spLocks noGrp="1"/>
              </p:cNvSpPr>
              <p:nvPr>
                <p:ph idx="1"/>
              </p:nvPr>
            </p:nvSpPr>
            <p:spPr>
              <a:xfrm>
                <a:off x="5351164" y="586822"/>
                <a:ext cx="6002636" cy="1645920"/>
              </a:xfrm>
            </p:spPr>
            <p:txBody>
              <a:bodyPr anchor="ctr">
                <a:noAutofit/>
              </a:bodyPr>
              <a:lstStyle/>
              <a:p>
                <a:r>
                  <a:rPr lang="it-IT" sz="1800" dirty="0"/>
                  <a:t>Vengono calcolati gli autovalori della matrice </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r>
                      <a:rPr lang="it-IT" sz="1800" b="0" i="0">
                        <a:latin typeface="Cambria Math" panose="02040503050406030204" pitchFamily="18" charset="0"/>
                      </a:rPr>
                      <m:t>, </m:t>
                    </m:r>
                  </m:oMath>
                </a14:m>
                <a:r>
                  <a:rPr lang="it-IT" sz="1800" dirty="0"/>
                  <a:t>trovata con la risoluzione del problema di linearizzazione, tramite la funzione </a:t>
                </a:r>
                <a:r>
                  <a:rPr lang="it-IT" sz="1800" dirty="0" err="1"/>
                  <a:t>eig</a:t>
                </a:r>
                <a:r>
                  <a:rPr lang="it-IT" sz="1800" dirty="0"/>
                  <a:t>(</a:t>
                </a:r>
                <a14:m>
                  <m:oMath xmlns:m="http://schemas.openxmlformats.org/officeDocument/2006/math">
                    <m:sSub>
                      <m:sSubPr>
                        <m:ctrlPr>
                          <a:rPr lang="it-IT" sz="1800" i="1">
                            <a:latin typeface="Cambria Math" panose="02040503050406030204" pitchFamily="18" charset="0"/>
                          </a:rPr>
                        </m:ctrlPr>
                      </m:sSubPr>
                      <m:e>
                        <m:r>
                          <a:rPr lang="it-IT" sz="1800" b="0" i="1">
                            <a:latin typeface="Cambria Math" panose="02040503050406030204" pitchFamily="18" charset="0"/>
                          </a:rPr>
                          <m:t>𝐴</m:t>
                        </m:r>
                      </m:e>
                      <m:sub>
                        <m:r>
                          <a:rPr lang="it-IT" sz="1800" b="0" i="1">
                            <a:latin typeface="Cambria Math" panose="02040503050406030204" pitchFamily="18" charset="0"/>
                          </a:rPr>
                          <m:t>𝑙𝑖𝑛</m:t>
                        </m:r>
                      </m:sub>
                    </m:sSub>
                  </m:oMath>
                </a14:m>
                <a:r>
                  <a:rPr lang="it-IT" sz="1800" dirty="0"/>
                  <a:t>)</a:t>
                </a:r>
              </a:p>
              <a:p>
                <a:r>
                  <a:rPr lang="it-IT" sz="1800" dirty="0"/>
                  <a:t>Osservando gli autovalori si può notare che il sistema linearizzato è asintoticamente stabile quindi tende naturalmente al punto di equilibrio senza divergere</a:t>
                </a:r>
              </a:p>
            </p:txBody>
          </p:sp>
        </mc:Choice>
        <mc:Fallback xmlns="">
          <p:sp>
            <p:nvSpPr>
              <p:cNvPr id="3" name="Segnaposto contenuto 2">
                <a:extLst>
                  <a:ext uri="{FF2B5EF4-FFF2-40B4-BE49-F238E27FC236}">
                    <a16:creationId xmlns:a16="http://schemas.microsoft.com/office/drawing/2014/main" id="{1B41EBA1-CB65-F031-F8C7-FA7F4B5038DD}"/>
                  </a:ext>
                </a:extLst>
              </p:cNvPr>
              <p:cNvSpPr>
                <a:spLocks noGrp="1" noRot="1" noChangeAspect="1" noMove="1" noResize="1" noEditPoints="1" noAdjustHandles="1" noChangeArrowheads="1" noChangeShapeType="1" noTextEdit="1"/>
              </p:cNvSpPr>
              <p:nvPr>
                <p:ph idx="1"/>
              </p:nvPr>
            </p:nvSpPr>
            <p:spPr>
              <a:xfrm>
                <a:off x="5351164" y="586822"/>
                <a:ext cx="6002636" cy="1645920"/>
              </a:xfrm>
              <a:blipFill>
                <a:blip r:embed="rId2"/>
                <a:stretch>
                  <a:fillRect l="-711" t="-5185" b="-8148"/>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A04C5945-7DBC-22B5-A7C3-21D0681C9E1C}"/>
              </a:ext>
            </a:extLst>
          </p:cNvPr>
          <p:cNvPicPr>
            <a:picLocks noChangeAspect="1"/>
          </p:cNvPicPr>
          <p:nvPr/>
        </p:nvPicPr>
        <p:blipFill>
          <a:blip r:embed="rId3"/>
          <a:stretch>
            <a:fillRect/>
          </a:stretch>
        </p:blipFill>
        <p:spPr>
          <a:xfrm>
            <a:off x="1226226" y="2734056"/>
            <a:ext cx="9827940" cy="3483864"/>
          </a:xfrm>
          <a:prstGeom prst="rect">
            <a:avLst/>
          </a:prstGeom>
        </p:spPr>
      </p:pic>
      <p:sp>
        <p:nvSpPr>
          <p:cNvPr id="8" name="Segnaposto piè di pagina 7">
            <a:extLst>
              <a:ext uri="{FF2B5EF4-FFF2-40B4-BE49-F238E27FC236}">
                <a16:creationId xmlns:a16="http://schemas.microsoft.com/office/drawing/2014/main" id="{BBBD676C-A433-9309-2ED3-98F63EEA5B0A}"/>
              </a:ext>
            </a:extLst>
          </p:cNvPr>
          <p:cNvSpPr>
            <a:spLocks noGrp="1"/>
          </p:cNvSpPr>
          <p:nvPr>
            <p:ph type="ftr" sz="quarter" idx="11"/>
          </p:nvPr>
        </p:nvSpPr>
        <p:spPr>
          <a:xfrm>
            <a:off x="4038600" y="6356350"/>
            <a:ext cx="4114800" cy="365125"/>
          </a:xfrm>
        </p:spPr>
        <p:txBody>
          <a:bodyPr>
            <a:normAutofit/>
          </a:bodyPr>
          <a:lstStyle/>
          <a:p>
            <a:pPr>
              <a:spcAft>
                <a:spcPts val="600"/>
              </a:spcAft>
            </a:pPr>
            <a:r>
              <a:rPr lang="it-IT">
                <a:solidFill>
                  <a:schemeClr val="tx1">
                    <a:lumMod val="50000"/>
                    <a:lumOff val="50000"/>
                  </a:schemeClr>
                </a:solidFill>
              </a:rPr>
              <a:t>Davide Brambilla [1080752], Giorgio Passarella[1079287]</a:t>
            </a:r>
          </a:p>
        </p:txBody>
      </p:sp>
    </p:spTree>
    <p:extLst>
      <p:ext uri="{BB962C8B-B14F-4D97-AF65-F5344CB8AC3E}">
        <p14:creationId xmlns:p14="http://schemas.microsoft.com/office/powerpoint/2010/main" val="529069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2550BE34-C2B8-49B8-8519-67A8CAD51AE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7" name="Rectangle 16">
            <a:extLst>
              <a:ext uri="{FF2B5EF4-FFF2-40B4-BE49-F238E27FC236}">
                <a16:creationId xmlns:a16="http://schemas.microsoft.com/office/drawing/2014/main" id="{A7457DD9-5A45-400A-AB4B-4B4EDECA25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4416" y="365125"/>
            <a:ext cx="11167447" cy="2089317"/>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olo 1">
            <a:extLst>
              <a:ext uri="{FF2B5EF4-FFF2-40B4-BE49-F238E27FC236}">
                <a16:creationId xmlns:a16="http://schemas.microsoft.com/office/drawing/2014/main" id="{30237819-6871-64B9-7A3F-BEF7C7BD94F5}"/>
              </a:ext>
            </a:extLst>
          </p:cNvPr>
          <p:cNvSpPr>
            <a:spLocks noGrp="1"/>
          </p:cNvSpPr>
          <p:nvPr>
            <p:ph type="title"/>
          </p:nvPr>
        </p:nvSpPr>
        <p:spPr>
          <a:xfrm>
            <a:off x="1046746" y="586822"/>
            <a:ext cx="3560252" cy="1645920"/>
          </a:xfrm>
        </p:spPr>
        <p:txBody>
          <a:bodyPr vert="horz" lIns="91440" tIns="45720" rIns="91440" bIns="45720" rtlCol="0" anchor="ctr">
            <a:normAutofit/>
          </a:bodyPr>
          <a:lstStyle/>
          <a:p>
            <a:r>
              <a:rPr lang="en-US" sz="3200" kern="1200">
                <a:solidFill>
                  <a:schemeClr val="tx1"/>
                </a:solidFill>
                <a:latin typeface="+mj-lt"/>
                <a:ea typeface="+mj-ea"/>
                <a:cs typeface="+mj-cs"/>
              </a:rPr>
              <a:t>Discretizzazione – </a:t>
            </a:r>
            <a:r>
              <a:rPr lang="en-US" sz="3200" i="1" kern="1200">
                <a:solidFill>
                  <a:schemeClr val="tx1"/>
                </a:solidFill>
                <a:latin typeface="+mj-lt"/>
                <a:ea typeface="+mj-ea"/>
                <a:cs typeface="+mj-cs"/>
              </a:rPr>
              <a:t>«modello.m»</a:t>
            </a:r>
            <a:endParaRPr lang="en-US" sz="3200" kern="1200">
              <a:solidFill>
                <a:schemeClr val="tx1"/>
              </a:solidFill>
              <a:latin typeface="+mj-lt"/>
              <a:ea typeface="+mj-ea"/>
              <a:cs typeface="+mj-cs"/>
            </a:endParaRPr>
          </a:p>
        </p:txBody>
      </p:sp>
      <p:sp>
        <p:nvSpPr>
          <p:cNvPr id="19" name="Rectangle 18">
            <a:extLst>
              <a:ext uri="{FF2B5EF4-FFF2-40B4-BE49-F238E27FC236}">
                <a16:creationId xmlns:a16="http://schemas.microsoft.com/office/drawing/2014/main" id="{441CF7D6-A660-431A-B0BB-140A0D5556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0408" y="1057739"/>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prstClr val="white"/>
              </a:solidFill>
              <a:latin typeface="Calibri" panose="020F0502020204030204"/>
            </a:endParaRPr>
          </a:p>
        </p:txBody>
      </p:sp>
      <p:sp>
        <p:nvSpPr>
          <p:cNvPr id="21" name="Rectangle 20">
            <a:extLst>
              <a:ext uri="{FF2B5EF4-FFF2-40B4-BE49-F238E27FC236}">
                <a16:creationId xmlns:a16="http://schemas.microsoft.com/office/drawing/2014/main" id="{0570A85B-3810-4F95-97B0-CBF4CCDB38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243541" y="1400638"/>
            <a:ext cx="146304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mc:AlternateContent xmlns:mc="http://schemas.openxmlformats.org/markup-compatibility/2006" xmlns:a14="http://schemas.microsoft.com/office/drawing/2010/main">
        <mc:Choice Requires="a14">
          <p:sp>
            <p:nvSpPr>
              <p:cNvPr id="9" name="Rectangle 3">
                <a:extLst>
                  <a:ext uri="{FF2B5EF4-FFF2-40B4-BE49-F238E27FC236}">
                    <a16:creationId xmlns:a16="http://schemas.microsoft.com/office/drawing/2014/main" id="{FD626146-6FF5-BB3C-AFE1-D6B2C292E734}"/>
                  </a:ext>
                </a:extLst>
              </p:cNvPr>
              <p:cNvSpPr>
                <a:spLocks noChangeArrowheads="1"/>
              </p:cNvSpPr>
              <p:nvPr/>
            </p:nvSpPr>
            <p:spPr bwMode="auto">
              <a:xfrm>
                <a:off x="5351164" y="586822"/>
                <a:ext cx="6002636" cy="1645920"/>
              </a:xfrm>
              <a:prstGeom prst="rect">
                <a:avLst/>
              </a:prstGeom>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lIns="91440" tIns="45720" rIns="91440" bIns="45720" numCol="1" rtlCol="0" anchor="ctr" anchorCtr="0" compatLnSpc="1">
                <a:prstTxWarp prst="textNoShape">
                  <a:avLst/>
                </a:prstTxWarp>
                <a:normAutofit/>
              </a:bodyPr>
              <a:lstStyle/>
              <a:p>
                <a:pPr marL="0" marR="0" lvl="0" indent="-228600" fontAlgn="base">
                  <a:lnSpc>
                    <a:spcPct val="90000"/>
                  </a:lnSpc>
                  <a:spcBef>
                    <a:spcPct val="0"/>
                  </a:spcBef>
                  <a:spcAft>
                    <a:spcPts val="600"/>
                  </a:spcAft>
                  <a:buClrTx/>
                  <a:buSzTx/>
                  <a:buFont typeface="Arial" panose="020B0604020202020204" pitchFamily="34" charset="0"/>
                  <a:buChar char="•"/>
                  <a:tabLst/>
                </a:pPr>
                <a:r>
                  <a:rPr kumimoji="0" lang="en-US" altLang="it-IT" sz="1500" i="0" u="none" strike="noStrike" cap="none" normalizeH="0" baseline="0">
                    <a:ln>
                      <a:noFill/>
                    </a:ln>
                    <a:effectLst/>
                  </a:rPr>
                  <a:t>È stato scelto un tempo di campionamento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𝑇</m:t>
                        </m:r>
                      </m:e>
                      <m:sub>
                        <m:r>
                          <a:rPr kumimoji="0" lang="en-US" altLang="it-IT" sz="1500" b="0" i="1" u="none" strike="noStrike" cap="none" normalizeH="0" baseline="0">
                            <a:ln>
                              <a:noFill/>
                            </a:ln>
                            <a:effectLst/>
                            <a:latin typeface="Cambria Math" panose="02040503050406030204" pitchFamily="18" charset="0"/>
                          </a:rPr>
                          <m:t>𝑠</m:t>
                        </m:r>
                      </m:sub>
                    </m:sSub>
                  </m:oMath>
                </a14:m>
                <a:r>
                  <a:rPr kumimoji="0" lang="en-US" altLang="it-IT" sz="1500" i="0" u="none" strike="noStrike" cap="none" normalizeH="0" baseline="0">
                    <a:ln>
                      <a:noFill/>
                    </a:ln>
                    <a:effectLst/>
                  </a:rPr>
                  <a:t>=15 , e il sistema continuo è stato discretizzato mediante la funzione «c2d».</a:t>
                </a:r>
                <a:r>
                  <a:rPr lang="en-US" altLang="it-IT" sz="1500"/>
                  <a:t> </a:t>
                </a:r>
                <a:r>
                  <a:rPr kumimoji="0" lang="en-US" altLang="it-IT" sz="1500" i="0" u="none" strike="noStrike" cap="none" normalizeH="0" baseline="0">
                    <a:ln>
                      <a:noFill/>
                    </a:ln>
                    <a:effectLst/>
                  </a:rPr>
                  <a:t>Per verificarne la stabilità, sono stati calcolati i moduli degli autovalori della matrice </a:t>
                </a:r>
                <a14:m>
                  <m:oMath xmlns:m="http://schemas.openxmlformats.org/officeDocument/2006/math">
                    <m:sSub>
                      <m:sSubPr>
                        <m:ctrlPr>
                          <a:rPr kumimoji="0" lang="en-US" altLang="it-IT" sz="1500" i="1" u="none" strike="noStrike" cap="none" normalizeH="0" baseline="0">
                            <a:ln>
                              <a:noFill/>
                            </a:ln>
                            <a:effectLst/>
                            <a:latin typeface="Cambria Math" panose="02040503050406030204" pitchFamily="18" charset="0"/>
                          </a:rPr>
                        </m:ctrlPr>
                      </m:sSubPr>
                      <m:e>
                        <m:r>
                          <a:rPr kumimoji="0" lang="en-US" altLang="it-IT" sz="1500" b="0" i="1" u="none" strike="noStrike" cap="none" normalizeH="0" baseline="0">
                            <a:ln>
                              <a:noFill/>
                            </a:ln>
                            <a:effectLst/>
                            <a:latin typeface="Cambria Math" panose="02040503050406030204" pitchFamily="18" charset="0"/>
                          </a:rPr>
                          <m:t>𝐴</m:t>
                        </m:r>
                      </m:e>
                      <m:sub>
                        <m:r>
                          <a:rPr kumimoji="0" lang="en-US" altLang="it-IT" sz="1500" b="0" i="1" u="none" strike="noStrike" cap="none" normalizeH="0" baseline="0">
                            <a:ln>
                              <a:noFill/>
                            </a:ln>
                            <a:effectLst/>
                            <a:latin typeface="Cambria Math" panose="02040503050406030204" pitchFamily="18" charset="0"/>
                          </a:rPr>
                          <m:t>𝑑</m:t>
                        </m:r>
                      </m:sub>
                    </m:sSub>
                  </m:oMath>
                </a14:m>
                <a:r>
                  <a:rPr kumimoji="0" lang="en-US" altLang="it-IT" sz="1500" i="0" u="none" strike="noStrike" cap="none" normalizeH="0" baseline="0">
                    <a:ln>
                      <a:noFill/>
                    </a:ln>
                    <a:effectLst/>
                  </a:rPr>
                  <a:t>: tutti risultano inferiori a 1, condizione necessaria affinché il sistema discreto sia stabile.</a:t>
                </a:r>
                <a:br>
                  <a:rPr kumimoji="0" lang="en-US" altLang="it-IT" sz="1500" i="0" u="none" strike="noStrike" cap="none" normalizeH="0" baseline="0">
                    <a:ln>
                      <a:noFill/>
                    </a:ln>
                    <a:effectLst/>
                  </a:rPr>
                </a:br>
                <a:r>
                  <a:rPr kumimoji="0" lang="en-US" altLang="it-IT" sz="1500" i="0" u="none" strike="noStrike" cap="none" normalizeH="0" baseline="0">
                    <a:ln>
                      <a:noFill/>
                    </a:ln>
                    <a:effectLst/>
                  </a:rPr>
                  <a:t>Questa proprietà è fondamentale per garantire la correttezza e l'efficacia del controllo MPC. </a:t>
                </a:r>
              </a:p>
            </p:txBody>
          </p:sp>
        </mc:Choice>
        <mc:Fallback xmlns="">
          <p:sp>
            <p:nvSpPr>
              <p:cNvPr id="9" name="Rectangle 3">
                <a:extLst>
                  <a:ext uri="{FF2B5EF4-FFF2-40B4-BE49-F238E27FC236}">
                    <a16:creationId xmlns:a16="http://schemas.microsoft.com/office/drawing/2014/main" id="{FD626146-6FF5-BB3C-AFE1-D6B2C292E734}"/>
                  </a:ext>
                </a:extLst>
              </p:cNvPr>
              <p:cNvSpPr>
                <a:spLocks noRot="1" noChangeAspect="1" noMove="1" noResize="1" noEditPoints="1" noAdjustHandles="1" noChangeArrowheads="1" noChangeShapeType="1" noTextEdit="1"/>
              </p:cNvSpPr>
              <p:nvPr/>
            </p:nvSpPr>
            <p:spPr bwMode="auto">
              <a:xfrm>
                <a:off x="5351164" y="586822"/>
                <a:ext cx="6002636" cy="1645920"/>
              </a:xfrm>
              <a:prstGeom prst="rect">
                <a:avLst/>
              </a:prstGeom>
              <a:blipFill>
                <a:blip r:embed="rId2"/>
                <a:stretch>
                  <a:fillRect l="-406" b="-1111"/>
                </a:stretch>
              </a:blip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it-IT">
                    <a:noFill/>
                  </a:rPr>
                  <a:t> </a:t>
                </a:r>
              </a:p>
            </p:txBody>
          </p:sp>
        </mc:Fallback>
      </mc:AlternateContent>
      <p:pic>
        <p:nvPicPr>
          <p:cNvPr id="5" name="Segnaposto contenuto 4">
            <a:extLst>
              <a:ext uri="{FF2B5EF4-FFF2-40B4-BE49-F238E27FC236}">
                <a16:creationId xmlns:a16="http://schemas.microsoft.com/office/drawing/2014/main" id="{51414836-9D46-A410-14D7-62AAAD929093}"/>
              </a:ext>
            </a:extLst>
          </p:cNvPr>
          <p:cNvPicPr>
            <a:picLocks noGrp="1" noChangeAspect="1"/>
          </p:cNvPicPr>
          <p:nvPr>
            <p:ph idx="1"/>
          </p:nvPr>
        </p:nvPicPr>
        <p:blipFill>
          <a:blip r:embed="rId3"/>
          <a:stretch>
            <a:fillRect/>
          </a:stretch>
        </p:blipFill>
        <p:spPr>
          <a:xfrm>
            <a:off x="2638964" y="2819568"/>
            <a:ext cx="7033356" cy="2116232"/>
          </a:xfrm>
          <a:prstGeom prst="rect">
            <a:avLst/>
          </a:prstGeom>
        </p:spPr>
      </p:pic>
      <p:sp>
        <p:nvSpPr>
          <p:cNvPr id="10" name="Segnaposto piè di pagina 9">
            <a:extLst>
              <a:ext uri="{FF2B5EF4-FFF2-40B4-BE49-F238E27FC236}">
                <a16:creationId xmlns:a16="http://schemas.microsoft.com/office/drawing/2014/main" id="{C4C54627-EB29-767B-D5E8-4DEEBC5AFF97}"/>
              </a:ext>
            </a:extLst>
          </p:cNvPr>
          <p:cNvSpPr>
            <a:spLocks noGrp="1"/>
          </p:cNvSpPr>
          <p:nvPr>
            <p:ph type="ftr" sz="quarter" idx="11"/>
          </p:nvPr>
        </p:nvSpPr>
        <p:spPr>
          <a:xfrm>
            <a:off x="4038600" y="6356350"/>
            <a:ext cx="4114800" cy="365125"/>
          </a:xfrm>
        </p:spPr>
        <p:txBody>
          <a:bodyPr vert="horz" lIns="91440" tIns="45720" rIns="91440" bIns="45720" rtlCol="0" anchor="ctr">
            <a:normAutofit/>
          </a:bodyPr>
          <a:lstStyle/>
          <a:p>
            <a:pPr>
              <a:spcAft>
                <a:spcPts val="600"/>
              </a:spcAft>
            </a:pPr>
            <a:r>
              <a:rPr lang="en-US" kern="1200">
                <a:solidFill>
                  <a:schemeClr val="tx1">
                    <a:lumMod val="50000"/>
                    <a:lumOff val="50000"/>
                  </a:schemeClr>
                </a:solidFill>
                <a:latin typeface="+mn-lt"/>
                <a:ea typeface="+mn-ea"/>
                <a:cs typeface="+mn-cs"/>
              </a:rPr>
              <a:t>Davide Brambilla [1080752], Giorgio Passarella[1079287]</a:t>
            </a:r>
          </a:p>
        </p:txBody>
      </p:sp>
      <p:sp>
        <p:nvSpPr>
          <p:cNvPr id="6" name="CasellaDiTesto 5">
            <a:extLst>
              <a:ext uri="{FF2B5EF4-FFF2-40B4-BE49-F238E27FC236}">
                <a16:creationId xmlns:a16="http://schemas.microsoft.com/office/drawing/2014/main" id="{430EAE47-C06E-11E5-4FA1-4A674F26967B}"/>
              </a:ext>
            </a:extLst>
          </p:cNvPr>
          <p:cNvSpPr txBox="1"/>
          <p:nvPr/>
        </p:nvSpPr>
        <p:spPr>
          <a:xfrm>
            <a:off x="-946216" y="-15152799"/>
            <a:ext cx="10278999" cy="26595057"/>
          </a:xfrm>
          <a:prstGeom prst="rect">
            <a:avLst/>
          </a:prstGeom>
          <a:noFill/>
        </p:spPr>
        <p:txBody>
          <a:bodyPr wrap="square" rtlCol="0">
            <a:spAutoFit/>
          </a:bodyPr>
          <a:lstStyle/>
          <a:p>
            <a:endParaRPr lang="it-IT" dirty="0"/>
          </a:p>
        </p:txBody>
      </p:sp>
    </p:spTree>
    <p:extLst>
      <p:ext uri="{BB962C8B-B14F-4D97-AF65-F5344CB8AC3E}">
        <p14:creationId xmlns:p14="http://schemas.microsoft.com/office/powerpoint/2010/main" val="1104615238"/>
      </p:ext>
    </p:extLst>
  </p:cSld>
  <p:clrMapOvr>
    <a:masterClrMapping/>
  </p:clrMapOvr>
</p:sld>
</file>

<file path=ppt/theme/theme1.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1012</TotalTime>
  <Words>3992</Words>
  <Application>Microsoft Office PowerPoint</Application>
  <PresentationFormat>Widescreen</PresentationFormat>
  <Paragraphs>250</Paragraphs>
  <Slides>33</Slides>
  <Notes>12</Notes>
  <HiddenSlides>0</HiddenSlides>
  <MMClips>0</MMClips>
  <ScaleCrop>false</ScaleCrop>
  <HeadingPairs>
    <vt:vector size="6" baseType="variant">
      <vt:variant>
        <vt:lpstr>Caratteri utilizzati</vt:lpstr>
      </vt:variant>
      <vt:variant>
        <vt:i4>6</vt:i4>
      </vt:variant>
      <vt:variant>
        <vt:lpstr>Tema</vt:lpstr>
      </vt:variant>
      <vt:variant>
        <vt:i4>1</vt:i4>
      </vt:variant>
      <vt:variant>
        <vt:lpstr>Titoli diapositive</vt:lpstr>
      </vt:variant>
      <vt:variant>
        <vt:i4>33</vt:i4>
      </vt:variant>
    </vt:vector>
  </HeadingPairs>
  <TitlesOfParts>
    <vt:vector size="40" baseType="lpstr">
      <vt:lpstr>Aptos</vt:lpstr>
      <vt:lpstr>Aptos Display</vt:lpstr>
      <vt:lpstr>Arial</vt:lpstr>
      <vt:lpstr>Calibri</vt:lpstr>
      <vt:lpstr>Cambria Math</vt:lpstr>
      <vt:lpstr>Wingdings</vt:lpstr>
      <vt:lpstr>Tema di Office</vt:lpstr>
      <vt:lpstr>Controllo predittivo di serbatoi interconnessi</vt:lpstr>
      <vt:lpstr>Schema del quadruple tank</vt:lpstr>
      <vt:lpstr>Obiettivi di progetto</vt:lpstr>
      <vt:lpstr>Dinamica del sistema</vt:lpstr>
      <vt:lpstr>Modello non lineare del sistema – «livSerbatoi»</vt:lpstr>
      <vt:lpstr>Simulazione del modello non lineare -«modello.m»</vt:lpstr>
      <vt:lpstr>Linearizzazione simbolica – «modello.m»</vt:lpstr>
      <vt:lpstr>Stabilità – «modello.m»</vt:lpstr>
      <vt:lpstr>Discretizzazione – «modello.m»</vt:lpstr>
      <vt:lpstr>Raggiungibilità – «modello.m»</vt:lpstr>
      <vt:lpstr>Vincoli sullo stato e sull’ingresso – «modello.m»</vt:lpstr>
      <vt:lpstr>Vincolo terminale di disuguaglianza</vt:lpstr>
      <vt:lpstr>Calcolo CIS</vt:lpstr>
      <vt:lpstr>Plot CIS</vt:lpstr>
      <vt:lpstr>Calcolo N-step controllable set </vt:lpstr>
      <vt:lpstr>Plot N-step controllable set</vt:lpstr>
      <vt:lpstr>Model Predictive Control (MPC)</vt:lpstr>
      <vt:lpstr>Simulazione MPC</vt:lpstr>
      <vt:lpstr>Andamento degli stati e degli ingressi</vt:lpstr>
      <vt:lpstr>Simulazione MPC (N=7)</vt:lpstr>
      <vt:lpstr>Andamento degli stati e degli ingressi (N=7)</vt:lpstr>
      <vt:lpstr>Simulazione MPC (altri valori)</vt:lpstr>
      <vt:lpstr>Andamento degli stati e degli ingressi (altri valori)</vt:lpstr>
      <vt:lpstr>MPC con vincolo terminale di disuguaglianza - Conclusione</vt:lpstr>
      <vt:lpstr>Vincolo terminale di uguaglianza</vt:lpstr>
      <vt:lpstr>Fasi di progettazione MPC</vt:lpstr>
      <vt:lpstr>Model Predictive Control (MPC)</vt:lpstr>
      <vt:lpstr>Simulazione MPC</vt:lpstr>
      <vt:lpstr>Andamento degli stati e degli ingressi</vt:lpstr>
      <vt:lpstr>Simulazione MPC (caso aggressivo)</vt:lpstr>
      <vt:lpstr>Andamento degli stati e degli ingressi (caso aggressivo)</vt:lpstr>
      <vt:lpstr>Simulazione MPC (caso conservativo)</vt:lpstr>
      <vt:lpstr>Andamento degli stati e degli ingressi ( caso conservativo)</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GIORGIO PASSARELLA</dc:creator>
  <cp:lastModifiedBy>DAVIDE BRAMBILLA</cp:lastModifiedBy>
  <cp:revision>59</cp:revision>
  <dcterms:created xsi:type="dcterms:W3CDTF">2025-07-04T07:57:28Z</dcterms:created>
  <dcterms:modified xsi:type="dcterms:W3CDTF">2025-07-23T07:08:19Z</dcterms:modified>
</cp:coreProperties>
</file>