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8" r:id="rId3"/>
    <p:sldId id="257" r:id="rId4"/>
    <p:sldId id="259" r:id="rId5"/>
    <p:sldId id="260" r:id="rId6"/>
    <p:sldId id="261" r:id="rId7"/>
    <p:sldId id="262" r:id="rId8"/>
    <p:sldId id="263" r:id="rId9"/>
    <p:sldId id="264" r:id="rId10"/>
    <p:sldId id="267" r:id="rId11"/>
    <p:sldId id="266" r:id="rId12"/>
    <p:sldId id="268" r:id="rId13"/>
    <p:sldId id="269" r:id="rId14"/>
    <p:sldId id="270" r:id="rId15"/>
    <p:sldId id="271" r:id="rId16"/>
    <p:sldId id="272" r:id="rId17"/>
    <p:sldId id="273" r:id="rId18"/>
    <p:sldId id="274" r:id="rId19"/>
    <p:sldId id="275" r:id="rId20"/>
    <p:sldId id="277" r:id="rId21"/>
    <p:sldId id="282" r:id="rId22"/>
    <p:sldId id="280" r:id="rId23"/>
    <p:sldId id="283" r:id="rId24"/>
    <p:sldId id="286" r:id="rId25"/>
    <p:sldId id="284" r:id="rId26"/>
    <p:sldId id="287" r:id="rId27"/>
    <p:sldId id="285" r:id="rId28"/>
    <p:sldId id="288" r:id="rId2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91" d="100"/>
          <a:sy n="91" d="100"/>
        </p:scale>
        <p:origin x="1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A1F9FD-016A-4124-8D30-0380AF34A37C}" type="datetimeFigureOut">
              <a:rPr lang="it-IT" smtClean="0"/>
              <a:t>20/07/2025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56405F-A823-461D-BCED-389D230F5E77}" type="slidenum">
              <a:rPr lang="it-IT" smtClean="0"/>
              <a:t>‹N›</a:t>
            </a:fld>
            <a:endParaRPr lang="it-IT"/>
          </a:p>
        </p:txBody>
      </p:sp>
    </p:spTree>
    <p:extLst>
      <p:ext uri="{BB962C8B-B14F-4D97-AF65-F5344CB8AC3E}">
        <p14:creationId xmlns:p14="http://schemas.microsoft.com/office/powerpoint/2010/main" val="850676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03B061-A58D-2771-5BE4-5ED12FC66AD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FDCE435C-934D-1555-DC3D-38CDCF2FEF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94DBAB8F-F614-EE94-A6B6-AA9F8E055328}"/>
              </a:ext>
            </a:extLst>
          </p:cNvPr>
          <p:cNvSpPr>
            <a:spLocks noGrp="1"/>
          </p:cNvSpPr>
          <p:nvPr>
            <p:ph type="dt" sz="half" idx="10"/>
          </p:nvPr>
        </p:nvSpPr>
        <p:spPr/>
        <p:txBody>
          <a:bodyPr/>
          <a:lstStyle/>
          <a:p>
            <a:fld id="{F804CF06-F6AA-4421-AC31-3DD167B981C6}" type="datetime1">
              <a:rPr lang="it-IT" smtClean="0"/>
              <a:t>20/07/2025</a:t>
            </a:fld>
            <a:endParaRPr lang="it-IT"/>
          </a:p>
        </p:txBody>
      </p:sp>
      <p:sp>
        <p:nvSpPr>
          <p:cNvPr id="5" name="Segnaposto piè di pagina 4">
            <a:extLst>
              <a:ext uri="{FF2B5EF4-FFF2-40B4-BE49-F238E27FC236}">
                <a16:creationId xmlns:a16="http://schemas.microsoft.com/office/drawing/2014/main" id="{B51F87DD-7D2E-24CD-3475-179F1CD583E0}"/>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9B2D709F-9D1E-0CBF-A099-DE617DDD1243}"/>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838490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7C0CD6-7C57-3067-04C5-9B6859AE769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1802BE5-2A1C-0004-D687-60B6409BA372}"/>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4A7A3D8-E94E-C2FC-33CB-666275664F97}"/>
              </a:ext>
            </a:extLst>
          </p:cNvPr>
          <p:cNvSpPr>
            <a:spLocks noGrp="1"/>
          </p:cNvSpPr>
          <p:nvPr>
            <p:ph type="dt" sz="half" idx="10"/>
          </p:nvPr>
        </p:nvSpPr>
        <p:spPr/>
        <p:txBody>
          <a:bodyPr/>
          <a:lstStyle/>
          <a:p>
            <a:fld id="{3AC0856E-0EEC-4D9D-B3F3-0F60AC013038}" type="datetime1">
              <a:rPr lang="it-IT" smtClean="0"/>
              <a:t>20/07/2025</a:t>
            </a:fld>
            <a:endParaRPr lang="it-IT"/>
          </a:p>
        </p:txBody>
      </p:sp>
      <p:sp>
        <p:nvSpPr>
          <p:cNvPr id="5" name="Segnaposto piè di pagina 4">
            <a:extLst>
              <a:ext uri="{FF2B5EF4-FFF2-40B4-BE49-F238E27FC236}">
                <a16:creationId xmlns:a16="http://schemas.microsoft.com/office/drawing/2014/main" id="{0D9A5329-3B20-5B0F-1670-50B05E395C4C}"/>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108955B7-92F1-268A-74A6-BBB90CBCFF2A}"/>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856856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8ECCF98-4229-E803-F212-8CDB327ACAA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94445EF-97C9-21B4-9937-3F0FE8B00EB9}"/>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81C8E3D-FFB3-FA72-6C01-FD6D34619BAE}"/>
              </a:ext>
            </a:extLst>
          </p:cNvPr>
          <p:cNvSpPr>
            <a:spLocks noGrp="1"/>
          </p:cNvSpPr>
          <p:nvPr>
            <p:ph type="dt" sz="half" idx="10"/>
          </p:nvPr>
        </p:nvSpPr>
        <p:spPr/>
        <p:txBody>
          <a:bodyPr/>
          <a:lstStyle/>
          <a:p>
            <a:fld id="{31FBD0A2-0152-4121-A372-5FF90CF4435C}" type="datetime1">
              <a:rPr lang="it-IT" smtClean="0"/>
              <a:t>20/07/2025</a:t>
            </a:fld>
            <a:endParaRPr lang="it-IT"/>
          </a:p>
        </p:txBody>
      </p:sp>
      <p:sp>
        <p:nvSpPr>
          <p:cNvPr id="5" name="Segnaposto piè di pagina 4">
            <a:extLst>
              <a:ext uri="{FF2B5EF4-FFF2-40B4-BE49-F238E27FC236}">
                <a16:creationId xmlns:a16="http://schemas.microsoft.com/office/drawing/2014/main" id="{CE040944-D0CD-18D8-A91B-0A5F1C3D469D}"/>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5BB8CEF3-3EA2-6D06-3C07-F8D121F1DD6A}"/>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181328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78DE5E-D477-0C69-5134-950F99EE9E2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5A3254A-3559-4943-3940-7C5F1AB4E52F}"/>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9EFCF0F-5934-AAB3-89F2-53B333A985AF}"/>
              </a:ext>
            </a:extLst>
          </p:cNvPr>
          <p:cNvSpPr>
            <a:spLocks noGrp="1"/>
          </p:cNvSpPr>
          <p:nvPr>
            <p:ph type="dt" sz="half" idx="10"/>
          </p:nvPr>
        </p:nvSpPr>
        <p:spPr/>
        <p:txBody>
          <a:bodyPr/>
          <a:lstStyle/>
          <a:p>
            <a:fld id="{1C766833-17E6-48D3-9220-DDB953048839}" type="datetime1">
              <a:rPr lang="it-IT" smtClean="0"/>
              <a:t>20/07/2025</a:t>
            </a:fld>
            <a:endParaRPr lang="it-IT"/>
          </a:p>
        </p:txBody>
      </p:sp>
      <p:sp>
        <p:nvSpPr>
          <p:cNvPr id="5" name="Segnaposto piè di pagina 4">
            <a:extLst>
              <a:ext uri="{FF2B5EF4-FFF2-40B4-BE49-F238E27FC236}">
                <a16:creationId xmlns:a16="http://schemas.microsoft.com/office/drawing/2014/main" id="{C7D8A412-579C-786A-205E-810E108877B0}"/>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88904D1E-CE34-7B90-1CD0-C0CDF1A64394}"/>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1042052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933915-92D1-2B2D-8AEF-043639F5BC8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0ADAC5B7-0CFC-E096-1C09-6EF5194DBE7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6AF33CA0-1BA5-7D15-C0BB-B3FA19C958D5}"/>
              </a:ext>
            </a:extLst>
          </p:cNvPr>
          <p:cNvSpPr>
            <a:spLocks noGrp="1"/>
          </p:cNvSpPr>
          <p:nvPr>
            <p:ph type="dt" sz="half" idx="10"/>
          </p:nvPr>
        </p:nvSpPr>
        <p:spPr/>
        <p:txBody>
          <a:bodyPr/>
          <a:lstStyle/>
          <a:p>
            <a:fld id="{469C5ADA-E8F5-431F-84DA-235CA7F5C00B}" type="datetime1">
              <a:rPr lang="it-IT" smtClean="0"/>
              <a:t>20/07/2025</a:t>
            </a:fld>
            <a:endParaRPr lang="it-IT"/>
          </a:p>
        </p:txBody>
      </p:sp>
      <p:sp>
        <p:nvSpPr>
          <p:cNvPr id="5" name="Segnaposto piè di pagina 4">
            <a:extLst>
              <a:ext uri="{FF2B5EF4-FFF2-40B4-BE49-F238E27FC236}">
                <a16:creationId xmlns:a16="http://schemas.microsoft.com/office/drawing/2014/main" id="{4698E667-C976-9070-EB61-0591C0CEBFF4}"/>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7A18C853-8BA0-1CF9-6488-662948EDE9D6}"/>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597195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3FF5D7-7F68-70CE-B0C6-F9AED4D2ED4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2FA80DA-3187-8EC4-D788-A35093DF70E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8E13E44-E4C3-F564-ABB6-B8E377A3BA75}"/>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C856CEE6-14B5-9903-7273-29CC4EC229A0}"/>
              </a:ext>
            </a:extLst>
          </p:cNvPr>
          <p:cNvSpPr>
            <a:spLocks noGrp="1"/>
          </p:cNvSpPr>
          <p:nvPr>
            <p:ph type="dt" sz="half" idx="10"/>
          </p:nvPr>
        </p:nvSpPr>
        <p:spPr/>
        <p:txBody>
          <a:bodyPr/>
          <a:lstStyle/>
          <a:p>
            <a:fld id="{A1AA3935-594E-4276-85A8-E7A26E6E2775}" type="datetime1">
              <a:rPr lang="it-IT" smtClean="0"/>
              <a:t>20/07/2025</a:t>
            </a:fld>
            <a:endParaRPr lang="it-IT"/>
          </a:p>
        </p:txBody>
      </p:sp>
      <p:sp>
        <p:nvSpPr>
          <p:cNvPr id="6" name="Segnaposto piè di pagina 5">
            <a:extLst>
              <a:ext uri="{FF2B5EF4-FFF2-40B4-BE49-F238E27FC236}">
                <a16:creationId xmlns:a16="http://schemas.microsoft.com/office/drawing/2014/main" id="{8A0C59E1-E637-5973-4572-F5073A8FB740}"/>
              </a:ext>
            </a:extLst>
          </p:cNvPr>
          <p:cNvSpPr>
            <a:spLocks noGrp="1"/>
          </p:cNvSpPr>
          <p:nvPr>
            <p:ph type="ftr" sz="quarter" idx="11"/>
          </p:nvPr>
        </p:nvSpPr>
        <p:spPr/>
        <p:txBody>
          <a:bodyPr/>
          <a:lstStyle/>
          <a:p>
            <a:r>
              <a:rPr lang="it-IT"/>
              <a:t>Davide Brambilla [1080752], Giorgio Passarella[1079287]</a:t>
            </a:r>
          </a:p>
        </p:txBody>
      </p:sp>
      <p:sp>
        <p:nvSpPr>
          <p:cNvPr id="7" name="Segnaposto numero diapositiva 6">
            <a:extLst>
              <a:ext uri="{FF2B5EF4-FFF2-40B4-BE49-F238E27FC236}">
                <a16:creationId xmlns:a16="http://schemas.microsoft.com/office/drawing/2014/main" id="{7DCFC505-F5BE-F7BF-AFC8-9C7B5CF93044}"/>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056973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AD6B8D-30DB-20EA-0127-5927108D3E4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C1E8862-D86F-6974-417C-2E3E5A0A31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1AE65D6B-552E-5364-0345-41107867C0E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E31D307-CCE7-AB03-2EF1-D8425409CD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EDFF6554-53F0-000F-098E-98DFDF6CA327}"/>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7C4076CD-4EB1-8348-FFF6-AA4EA60CC779}"/>
              </a:ext>
            </a:extLst>
          </p:cNvPr>
          <p:cNvSpPr>
            <a:spLocks noGrp="1"/>
          </p:cNvSpPr>
          <p:nvPr>
            <p:ph type="dt" sz="half" idx="10"/>
          </p:nvPr>
        </p:nvSpPr>
        <p:spPr/>
        <p:txBody>
          <a:bodyPr/>
          <a:lstStyle/>
          <a:p>
            <a:fld id="{982D92E5-5262-4086-8D05-3F8DB806C94C}" type="datetime1">
              <a:rPr lang="it-IT" smtClean="0"/>
              <a:t>20/07/2025</a:t>
            </a:fld>
            <a:endParaRPr lang="it-IT"/>
          </a:p>
        </p:txBody>
      </p:sp>
      <p:sp>
        <p:nvSpPr>
          <p:cNvPr id="8" name="Segnaposto piè di pagina 7">
            <a:extLst>
              <a:ext uri="{FF2B5EF4-FFF2-40B4-BE49-F238E27FC236}">
                <a16:creationId xmlns:a16="http://schemas.microsoft.com/office/drawing/2014/main" id="{2E4975D2-A8BB-873A-9A40-015AF98FB39F}"/>
              </a:ext>
            </a:extLst>
          </p:cNvPr>
          <p:cNvSpPr>
            <a:spLocks noGrp="1"/>
          </p:cNvSpPr>
          <p:nvPr>
            <p:ph type="ftr" sz="quarter" idx="11"/>
          </p:nvPr>
        </p:nvSpPr>
        <p:spPr/>
        <p:txBody>
          <a:bodyPr/>
          <a:lstStyle/>
          <a:p>
            <a:r>
              <a:rPr lang="it-IT"/>
              <a:t>Davide Brambilla [1080752], Giorgio Passarella[1079287]</a:t>
            </a:r>
          </a:p>
        </p:txBody>
      </p:sp>
      <p:sp>
        <p:nvSpPr>
          <p:cNvPr id="9" name="Segnaposto numero diapositiva 8">
            <a:extLst>
              <a:ext uri="{FF2B5EF4-FFF2-40B4-BE49-F238E27FC236}">
                <a16:creationId xmlns:a16="http://schemas.microsoft.com/office/drawing/2014/main" id="{67598174-E399-313B-BEC9-064C059B66A0}"/>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1287491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567192-D801-F82E-5764-25F4515A25A0}"/>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D72F8E61-67B4-0080-FC27-F41B5DDAB755}"/>
              </a:ext>
            </a:extLst>
          </p:cNvPr>
          <p:cNvSpPr>
            <a:spLocks noGrp="1"/>
          </p:cNvSpPr>
          <p:nvPr>
            <p:ph type="dt" sz="half" idx="10"/>
          </p:nvPr>
        </p:nvSpPr>
        <p:spPr/>
        <p:txBody>
          <a:bodyPr/>
          <a:lstStyle/>
          <a:p>
            <a:fld id="{00BC9BF5-FDCD-4A4E-8285-15B626CF0A1C}" type="datetime1">
              <a:rPr lang="it-IT" smtClean="0"/>
              <a:t>20/07/2025</a:t>
            </a:fld>
            <a:endParaRPr lang="it-IT"/>
          </a:p>
        </p:txBody>
      </p:sp>
      <p:sp>
        <p:nvSpPr>
          <p:cNvPr id="4" name="Segnaposto piè di pagina 3">
            <a:extLst>
              <a:ext uri="{FF2B5EF4-FFF2-40B4-BE49-F238E27FC236}">
                <a16:creationId xmlns:a16="http://schemas.microsoft.com/office/drawing/2014/main" id="{2BAED7A4-8E15-6886-B34E-C60F66124B47}"/>
              </a:ext>
            </a:extLst>
          </p:cNvPr>
          <p:cNvSpPr>
            <a:spLocks noGrp="1"/>
          </p:cNvSpPr>
          <p:nvPr>
            <p:ph type="ftr" sz="quarter" idx="11"/>
          </p:nvPr>
        </p:nvSpPr>
        <p:spPr/>
        <p:txBody>
          <a:bodyPr/>
          <a:lstStyle/>
          <a:p>
            <a:r>
              <a:rPr lang="it-IT"/>
              <a:t>Davide Brambilla [1080752], Giorgio Passarella[1079287]</a:t>
            </a:r>
          </a:p>
        </p:txBody>
      </p:sp>
      <p:sp>
        <p:nvSpPr>
          <p:cNvPr id="5" name="Segnaposto numero diapositiva 4">
            <a:extLst>
              <a:ext uri="{FF2B5EF4-FFF2-40B4-BE49-F238E27FC236}">
                <a16:creationId xmlns:a16="http://schemas.microsoft.com/office/drawing/2014/main" id="{8DECB66E-E3CA-4982-4053-F72DBE71B10A}"/>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3379449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A666970-DBD9-9BEC-EFCC-8F1A57DB5975}"/>
              </a:ext>
            </a:extLst>
          </p:cNvPr>
          <p:cNvSpPr>
            <a:spLocks noGrp="1"/>
          </p:cNvSpPr>
          <p:nvPr>
            <p:ph type="dt" sz="half" idx="10"/>
          </p:nvPr>
        </p:nvSpPr>
        <p:spPr/>
        <p:txBody>
          <a:bodyPr/>
          <a:lstStyle/>
          <a:p>
            <a:fld id="{3C91FFCA-9EDB-4E57-A3C0-4622103A86AF}" type="datetime1">
              <a:rPr lang="it-IT" smtClean="0"/>
              <a:t>20/07/2025</a:t>
            </a:fld>
            <a:endParaRPr lang="it-IT"/>
          </a:p>
        </p:txBody>
      </p:sp>
      <p:sp>
        <p:nvSpPr>
          <p:cNvPr id="3" name="Segnaposto piè di pagina 2">
            <a:extLst>
              <a:ext uri="{FF2B5EF4-FFF2-40B4-BE49-F238E27FC236}">
                <a16:creationId xmlns:a16="http://schemas.microsoft.com/office/drawing/2014/main" id="{C6605F5D-C905-62C5-2C4A-DDD1E31D04FB}"/>
              </a:ext>
            </a:extLst>
          </p:cNvPr>
          <p:cNvSpPr>
            <a:spLocks noGrp="1"/>
          </p:cNvSpPr>
          <p:nvPr>
            <p:ph type="ftr" sz="quarter" idx="11"/>
          </p:nvPr>
        </p:nvSpPr>
        <p:spPr/>
        <p:txBody>
          <a:bodyPr/>
          <a:lstStyle/>
          <a:p>
            <a:r>
              <a:rPr lang="it-IT"/>
              <a:t>Davide Brambilla [1080752], Giorgio Passarella[1079287]</a:t>
            </a:r>
          </a:p>
        </p:txBody>
      </p:sp>
      <p:sp>
        <p:nvSpPr>
          <p:cNvPr id="4" name="Segnaposto numero diapositiva 3">
            <a:extLst>
              <a:ext uri="{FF2B5EF4-FFF2-40B4-BE49-F238E27FC236}">
                <a16:creationId xmlns:a16="http://schemas.microsoft.com/office/drawing/2014/main" id="{910429F0-0E89-9C99-CC18-C7300D082121}"/>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441112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83A86B-F0AD-4D8B-AE5C-ADE37D0F142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FEF642C-CFD8-5B87-08C7-8063824521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8ABE2FE-801A-4607-D569-E5AC4FE7D9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36829EB-B2FA-15DE-783E-A905ACE706D9}"/>
              </a:ext>
            </a:extLst>
          </p:cNvPr>
          <p:cNvSpPr>
            <a:spLocks noGrp="1"/>
          </p:cNvSpPr>
          <p:nvPr>
            <p:ph type="dt" sz="half" idx="10"/>
          </p:nvPr>
        </p:nvSpPr>
        <p:spPr/>
        <p:txBody>
          <a:bodyPr/>
          <a:lstStyle/>
          <a:p>
            <a:fld id="{BA1124F2-45D5-40AD-B547-4419BD233EA8}" type="datetime1">
              <a:rPr lang="it-IT" smtClean="0"/>
              <a:t>20/07/2025</a:t>
            </a:fld>
            <a:endParaRPr lang="it-IT"/>
          </a:p>
        </p:txBody>
      </p:sp>
      <p:sp>
        <p:nvSpPr>
          <p:cNvPr id="6" name="Segnaposto piè di pagina 5">
            <a:extLst>
              <a:ext uri="{FF2B5EF4-FFF2-40B4-BE49-F238E27FC236}">
                <a16:creationId xmlns:a16="http://schemas.microsoft.com/office/drawing/2014/main" id="{9581151A-16C0-A55F-B1F3-975B624896D6}"/>
              </a:ext>
            </a:extLst>
          </p:cNvPr>
          <p:cNvSpPr>
            <a:spLocks noGrp="1"/>
          </p:cNvSpPr>
          <p:nvPr>
            <p:ph type="ftr" sz="quarter" idx="11"/>
          </p:nvPr>
        </p:nvSpPr>
        <p:spPr/>
        <p:txBody>
          <a:bodyPr/>
          <a:lstStyle/>
          <a:p>
            <a:r>
              <a:rPr lang="it-IT"/>
              <a:t>Davide Brambilla [1080752], Giorgio Passarella[1079287]</a:t>
            </a:r>
          </a:p>
        </p:txBody>
      </p:sp>
      <p:sp>
        <p:nvSpPr>
          <p:cNvPr id="7" name="Segnaposto numero diapositiva 6">
            <a:extLst>
              <a:ext uri="{FF2B5EF4-FFF2-40B4-BE49-F238E27FC236}">
                <a16:creationId xmlns:a16="http://schemas.microsoft.com/office/drawing/2014/main" id="{68605EB3-7BDD-9C62-E8D4-FF3F762A44B8}"/>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534600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D5E5A2-CF91-C4D1-39C2-442D5EA0037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F48AD00-7FFA-B68D-E242-66E3D95DB6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6AEAEF46-1456-797B-67C1-6CFE6FD681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E450FBA-C39F-9333-9EA8-574AB69D0644}"/>
              </a:ext>
            </a:extLst>
          </p:cNvPr>
          <p:cNvSpPr>
            <a:spLocks noGrp="1"/>
          </p:cNvSpPr>
          <p:nvPr>
            <p:ph type="dt" sz="half" idx="10"/>
          </p:nvPr>
        </p:nvSpPr>
        <p:spPr/>
        <p:txBody>
          <a:bodyPr/>
          <a:lstStyle/>
          <a:p>
            <a:fld id="{C75E478A-11ED-433A-926B-EB237C1401CE}" type="datetime1">
              <a:rPr lang="it-IT" smtClean="0"/>
              <a:t>20/07/2025</a:t>
            </a:fld>
            <a:endParaRPr lang="it-IT"/>
          </a:p>
        </p:txBody>
      </p:sp>
      <p:sp>
        <p:nvSpPr>
          <p:cNvPr id="6" name="Segnaposto piè di pagina 5">
            <a:extLst>
              <a:ext uri="{FF2B5EF4-FFF2-40B4-BE49-F238E27FC236}">
                <a16:creationId xmlns:a16="http://schemas.microsoft.com/office/drawing/2014/main" id="{645FCF78-59FB-FFC1-88D9-6FCEA62A53FB}"/>
              </a:ext>
            </a:extLst>
          </p:cNvPr>
          <p:cNvSpPr>
            <a:spLocks noGrp="1"/>
          </p:cNvSpPr>
          <p:nvPr>
            <p:ph type="ftr" sz="quarter" idx="11"/>
          </p:nvPr>
        </p:nvSpPr>
        <p:spPr/>
        <p:txBody>
          <a:bodyPr/>
          <a:lstStyle/>
          <a:p>
            <a:r>
              <a:rPr lang="it-IT"/>
              <a:t>Davide Brambilla [1080752], Giorgio Passarella[1079287]</a:t>
            </a:r>
          </a:p>
        </p:txBody>
      </p:sp>
      <p:sp>
        <p:nvSpPr>
          <p:cNvPr id="7" name="Segnaposto numero diapositiva 6">
            <a:extLst>
              <a:ext uri="{FF2B5EF4-FFF2-40B4-BE49-F238E27FC236}">
                <a16:creationId xmlns:a16="http://schemas.microsoft.com/office/drawing/2014/main" id="{FFDACAF4-405C-2ADB-3447-B0F5C8CA96CA}"/>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03637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3409C31-977E-EFC7-4AD2-01753BFE14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B446D2B-9779-D631-9E90-249BF45EFF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DA979BE-9664-57DC-F35B-B45159F8D5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227FB25-0A6E-4247-90E3-2D54F40238BD}" type="datetime1">
              <a:rPr lang="it-IT" smtClean="0"/>
              <a:t>20/07/2025</a:t>
            </a:fld>
            <a:endParaRPr lang="it-IT"/>
          </a:p>
        </p:txBody>
      </p:sp>
      <p:sp>
        <p:nvSpPr>
          <p:cNvPr id="5" name="Segnaposto piè di pagina 4">
            <a:extLst>
              <a:ext uri="{FF2B5EF4-FFF2-40B4-BE49-F238E27FC236}">
                <a16:creationId xmlns:a16="http://schemas.microsoft.com/office/drawing/2014/main" id="{3FA802AA-63DD-B3BC-A2B1-17909FED5D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194DF508-79D8-36CF-176F-D23040A0C2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D8E629D-18E7-458A-8C6E-A957092AD57C}" type="slidenum">
              <a:rPr lang="it-IT" smtClean="0"/>
              <a:t>‹N›</a:t>
            </a:fld>
            <a:endParaRPr lang="it-IT"/>
          </a:p>
        </p:txBody>
      </p:sp>
    </p:spTree>
    <p:extLst>
      <p:ext uri="{BB962C8B-B14F-4D97-AF65-F5344CB8AC3E}">
        <p14:creationId xmlns:p14="http://schemas.microsoft.com/office/powerpoint/2010/main" val="1681593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magine 5" descr="Immagine che contiene cilindro, macchina, blu, interno&#10;&#10;Il contenuto generato dall'IA potrebbe non essere corretto.">
            <a:extLst>
              <a:ext uri="{FF2B5EF4-FFF2-40B4-BE49-F238E27FC236}">
                <a16:creationId xmlns:a16="http://schemas.microsoft.com/office/drawing/2014/main" id="{8AEA5302-4C24-BFD3-F17E-1C258BB603C7}"/>
              </a:ext>
            </a:extLst>
          </p:cNvPr>
          <p:cNvPicPr>
            <a:picLocks noChangeAspect="1"/>
          </p:cNvPicPr>
          <p:nvPr/>
        </p:nvPicPr>
        <p:blipFill>
          <a:blip r:embed="rId2">
            <a:alphaModFix amt="50000"/>
          </a:blip>
          <a:srcRect t="26393" b="17357"/>
          <a:stretch>
            <a:fillRect/>
          </a:stretch>
        </p:blipFill>
        <p:spPr>
          <a:xfrm>
            <a:off x="20" y="1"/>
            <a:ext cx="12191980" cy="6857999"/>
          </a:xfrm>
          <a:prstGeom prst="rect">
            <a:avLst/>
          </a:prstGeom>
        </p:spPr>
      </p:pic>
      <p:sp>
        <p:nvSpPr>
          <p:cNvPr id="2" name="Titolo 1">
            <a:extLst>
              <a:ext uri="{FF2B5EF4-FFF2-40B4-BE49-F238E27FC236}">
                <a16:creationId xmlns:a16="http://schemas.microsoft.com/office/drawing/2014/main" id="{96EE4B71-F31B-7868-0CC6-6B9FBACA5883}"/>
              </a:ext>
            </a:extLst>
          </p:cNvPr>
          <p:cNvSpPr>
            <a:spLocks noGrp="1"/>
          </p:cNvSpPr>
          <p:nvPr>
            <p:ph type="ctrTitle"/>
          </p:nvPr>
        </p:nvSpPr>
        <p:spPr>
          <a:xfrm>
            <a:off x="1524000" y="1122362"/>
            <a:ext cx="9144000" cy="2900518"/>
          </a:xfrm>
        </p:spPr>
        <p:txBody>
          <a:bodyPr>
            <a:normAutofit/>
          </a:bodyPr>
          <a:lstStyle/>
          <a:p>
            <a:r>
              <a:rPr lang="it-IT">
                <a:solidFill>
                  <a:srgbClr val="FFFFFF"/>
                </a:solidFill>
              </a:rPr>
              <a:t>Controllo predittivo di serbatoi interconnessi</a:t>
            </a:r>
          </a:p>
        </p:txBody>
      </p:sp>
      <p:sp>
        <p:nvSpPr>
          <p:cNvPr id="3" name="Sottotitolo 2">
            <a:extLst>
              <a:ext uri="{FF2B5EF4-FFF2-40B4-BE49-F238E27FC236}">
                <a16:creationId xmlns:a16="http://schemas.microsoft.com/office/drawing/2014/main" id="{178F19B2-9442-4D6E-869D-12BEEC5AC01B}"/>
              </a:ext>
            </a:extLst>
          </p:cNvPr>
          <p:cNvSpPr>
            <a:spLocks noGrp="1"/>
          </p:cNvSpPr>
          <p:nvPr>
            <p:ph type="subTitle" idx="1"/>
          </p:nvPr>
        </p:nvSpPr>
        <p:spPr>
          <a:xfrm>
            <a:off x="1524000" y="4159404"/>
            <a:ext cx="9144000" cy="1098395"/>
          </a:xfrm>
        </p:spPr>
        <p:txBody>
          <a:bodyPr>
            <a:normAutofit/>
          </a:bodyPr>
          <a:lstStyle/>
          <a:p>
            <a:r>
              <a:rPr lang="it-IT">
                <a:solidFill>
                  <a:srgbClr val="FFFFFF"/>
                </a:solidFill>
              </a:rPr>
              <a:t>Quadruple Tank Process</a:t>
            </a:r>
          </a:p>
        </p:txBody>
      </p:sp>
      <p:sp>
        <p:nvSpPr>
          <p:cNvPr id="4" name="Segnaposto piè di pagina 3">
            <a:extLst>
              <a:ext uri="{FF2B5EF4-FFF2-40B4-BE49-F238E27FC236}">
                <a16:creationId xmlns:a16="http://schemas.microsoft.com/office/drawing/2014/main" id="{D0BD2207-744D-EE75-82B3-8D25D6D4C1F6}"/>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rgbClr val="FFFFFF"/>
                </a:solidFill>
              </a:rPr>
              <a:t>Davide Brambilla [1080752], Giorgio Passarella[1079287]</a:t>
            </a:r>
          </a:p>
        </p:txBody>
      </p:sp>
    </p:spTree>
    <p:extLst>
      <p:ext uri="{BB962C8B-B14F-4D97-AF65-F5344CB8AC3E}">
        <p14:creationId xmlns:p14="http://schemas.microsoft.com/office/powerpoint/2010/main" val="34890860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DDAAEE-FB13-940C-4385-CB020D61F2A6}"/>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D3F1682E-5CAA-4EF3-182B-25617A58A2E3}"/>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kern="1200">
                <a:solidFill>
                  <a:schemeClr val="tx1"/>
                </a:solidFill>
                <a:latin typeface="+mj-lt"/>
                <a:ea typeface="+mj-ea"/>
                <a:cs typeface="+mj-cs"/>
              </a:rPr>
              <a:t>Raggiungibilità – </a:t>
            </a:r>
            <a:r>
              <a:rPr lang="en-US" sz="4000" i="1" kern="1200">
                <a:solidFill>
                  <a:schemeClr val="tx1"/>
                </a:solidFill>
                <a:latin typeface="+mj-lt"/>
                <a:ea typeface="+mj-ea"/>
                <a:cs typeface="+mj-cs"/>
              </a:rPr>
              <a:t>«modello.m»</a:t>
            </a:r>
            <a:endParaRPr lang="en-US" sz="4000" kern="1200">
              <a:solidFill>
                <a:schemeClr val="tx1"/>
              </a:solidFill>
              <a:latin typeface="+mj-lt"/>
              <a:ea typeface="+mj-ea"/>
              <a:cs typeface="+mj-cs"/>
            </a:endParaRPr>
          </a:p>
        </p:txBody>
      </p:sp>
      <p:sp>
        <p:nvSpPr>
          <p:cNvPr id="18" name="Rectangle 1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Rectangle 1">
            <a:extLst>
              <a:ext uri="{FF2B5EF4-FFF2-40B4-BE49-F238E27FC236}">
                <a16:creationId xmlns:a16="http://schemas.microsoft.com/office/drawing/2014/main" id="{F3EA9266-3D85-6477-22B4-9AB24F55867E}"/>
              </a:ext>
            </a:extLst>
          </p:cNvPr>
          <p:cNvSpPr>
            <a:spLocks noChangeArrowheads="1"/>
          </p:cNvSpPr>
          <p:nvPr/>
        </p:nvSpPr>
        <p:spPr bwMode="auto">
          <a:xfrm>
            <a:off x="1115568" y="2481943"/>
            <a:ext cx="10168128" cy="36950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lnSpc>
                <a:spcPct val="90000"/>
              </a:lnSpc>
              <a:spcBef>
                <a:spcPct val="0"/>
              </a:spcBef>
              <a:spcAft>
                <a:spcPts val="600"/>
              </a:spcAft>
              <a:buClrTx/>
              <a:buSzTx/>
              <a:tabLst/>
            </a:pPr>
            <a:r>
              <a:rPr kumimoji="0" lang="en-US" altLang="it-IT" sz="2200" strike="noStrike" cap="none" normalizeH="0" baseline="0" dirty="0">
                <a:ln>
                  <a:noFill/>
                </a:ln>
                <a:effectLst/>
              </a:rPr>
              <a:t>È </a:t>
            </a:r>
            <a:r>
              <a:rPr kumimoji="0" lang="en-US" altLang="it-IT" sz="2200" strike="noStrike" cap="none" normalizeH="0" baseline="0" dirty="0" err="1">
                <a:ln>
                  <a:noFill/>
                </a:ln>
                <a:effectLst/>
              </a:rPr>
              <a:t>stata</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verificata</a:t>
            </a:r>
            <a:r>
              <a:rPr kumimoji="0" lang="en-US" altLang="it-IT" sz="2200" strike="noStrike" cap="none" normalizeH="0" baseline="0" dirty="0">
                <a:ln>
                  <a:noFill/>
                </a:ln>
                <a:effectLst/>
              </a:rPr>
              <a:t> la </a:t>
            </a:r>
            <a:r>
              <a:rPr kumimoji="0" lang="en-US" altLang="it-IT" sz="2200" strike="noStrike" cap="none" normalizeH="0" baseline="0" dirty="0" err="1">
                <a:ln>
                  <a:noFill/>
                </a:ln>
                <a:effectLst/>
              </a:rPr>
              <a:t>raggiungibilità</a:t>
            </a:r>
            <a:r>
              <a:rPr kumimoji="0" lang="en-US" altLang="it-IT" sz="2200" strike="noStrike" cap="none" normalizeH="0" baseline="0" dirty="0">
                <a:ln>
                  <a:noFill/>
                </a:ln>
                <a:effectLst/>
              </a:rPr>
              <a:t> del </a:t>
            </a:r>
            <a:r>
              <a:rPr kumimoji="0" lang="en-US" altLang="it-IT" sz="2200" strike="noStrike" cap="none" normalizeH="0" baseline="0" dirty="0" err="1">
                <a:ln>
                  <a:noFill/>
                </a:ln>
                <a:effectLst/>
              </a:rPr>
              <a:t>sistema</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sia</a:t>
            </a:r>
            <a:r>
              <a:rPr kumimoji="0" lang="en-US" altLang="it-IT" sz="2200" strike="noStrike" cap="none" normalizeH="0" baseline="0" dirty="0">
                <a:ln>
                  <a:noFill/>
                </a:ln>
                <a:effectLst/>
              </a:rPr>
              <a:t> in forma continua </a:t>
            </a:r>
            <a:r>
              <a:rPr kumimoji="0" lang="en-US" altLang="it-IT" sz="2200" strike="noStrike" cap="none" normalizeH="0" baseline="0" dirty="0" err="1">
                <a:ln>
                  <a:noFill/>
                </a:ln>
                <a:effectLst/>
              </a:rPr>
              <a:t>che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discreta</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calcolando</a:t>
            </a:r>
            <a:r>
              <a:rPr kumimoji="0" lang="en-US" altLang="it-IT" sz="2200" strike="noStrike" cap="none" normalizeH="0" baseline="0" dirty="0">
                <a:ln>
                  <a:noFill/>
                </a:ln>
                <a:effectLst/>
              </a:rPr>
              <a:t> le relative </a:t>
            </a:r>
            <a:r>
              <a:rPr kumimoji="0" lang="en-US" altLang="it-IT" sz="2200" strike="noStrike" cap="none" normalizeH="0" baseline="0" dirty="0" err="1">
                <a:ln>
                  <a:noFill/>
                </a:ln>
                <a:effectLst/>
              </a:rPr>
              <a:t>matrici</a:t>
            </a:r>
            <a:r>
              <a:rPr kumimoji="0" lang="en-US" altLang="it-IT" sz="2200" strike="noStrike" cap="none" normalizeH="0" baseline="0" dirty="0">
                <a:ln>
                  <a:noFill/>
                </a:ln>
                <a:effectLst/>
              </a:rPr>
              <a:t> con la </a:t>
            </a:r>
            <a:r>
              <a:rPr kumimoji="0" lang="en-US" altLang="it-IT" sz="2200" strike="noStrike" cap="none" normalizeH="0" baseline="0" dirty="0" err="1">
                <a:ln>
                  <a:noFill/>
                </a:ln>
                <a:effectLst/>
              </a:rPr>
              <a:t>funzione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ctrb</a:t>
            </a:r>
            <a:r>
              <a:rPr kumimoji="0" lang="en-US" altLang="it-IT" sz="2200" strike="noStrike" cap="none" normalizeH="0" baseline="0" dirty="0">
                <a:ln>
                  <a:noFill/>
                </a:ln>
                <a:effectLst/>
              </a:rPr>
              <a:t>».</a:t>
            </a:r>
            <a:br>
              <a:rPr kumimoji="0" lang="en-US" altLang="it-IT" sz="2200" strike="noStrike" cap="none" normalizeH="0" baseline="0" dirty="0">
                <a:ln>
                  <a:noFill/>
                </a:ln>
                <a:effectLst/>
              </a:rPr>
            </a:br>
            <a:r>
              <a:rPr kumimoji="0" lang="en-US" altLang="it-IT" sz="2200" strike="noStrike" cap="none" normalizeH="0" baseline="0" dirty="0">
                <a:ln>
                  <a:noFill/>
                </a:ln>
                <a:effectLst/>
              </a:rPr>
              <a:t>Se </a:t>
            </a:r>
            <a:r>
              <a:rPr lang="en-US" altLang="it-IT" sz="2200" dirty="0"/>
              <a:t>i</a:t>
            </a:r>
            <a:r>
              <a:rPr kumimoji="0" lang="en-US" altLang="it-IT" sz="2200" strike="noStrike" cap="none" normalizeH="0" baseline="0" dirty="0">
                <a:ln>
                  <a:noFill/>
                </a:ln>
                <a:effectLst/>
              </a:rPr>
              <a:t>l </a:t>
            </a:r>
            <a:r>
              <a:rPr kumimoji="0" lang="en-US" altLang="it-IT" sz="2200" strike="noStrike" cap="none" normalizeH="0" baseline="0" dirty="0" err="1">
                <a:ln>
                  <a:noFill/>
                </a:ln>
                <a:effectLst/>
              </a:rPr>
              <a:t>rango</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delle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matrici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ottenute</a:t>
            </a:r>
            <a:r>
              <a:rPr kumimoji="0" lang="en-US" altLang="it-IT" sz="2200" strike="noStrike" cap="none" normalizeH="0" baseline="0" dirty="0">
                <a:ln>
                  <a:noFill/>
                </a:ln>
                <a:effectLst/>
              </a:rPr>
              <a:t> è </a:t>
            </a:r>
            <a:r>
              <a:rPr kumimoji="0" lang="en-US" altLang="it-IT" sz="2200" strike="noStrike" cap="none" normalizeH="0" baseline="0" dirty="0" err="1">
                <a:ln>
                  <a:noFill/>
                </a:ln>
                <a:effectLst/>
              </a:rPr>
              <a:t>pari</a:t>
            </a:r>
            <a:r>
              <a:rPr kumimoji="0" lang="en-US" altLang="it-IT" sz="2200" strike="noStrike" cap="none" normalizeH="0" baseline="0" dirty="0">
                <a:ln>
                  <a:noFill/>
                </a:ln>
                <a:effectLst/>
              </a:rPr>
              <a:t> al </a:t>
            </a:r>
            <a:r>
              <a:rPr kumimoji="0" lang="en-US" altLang="it-IT" sz="2200" strike="noStrike" cap="none" normalizeH="0" baseline="0" dirty="0" err="1">
                <a:ln>
                  <a:noFill/>
                </a:ln>
                <a:effectLst/>
              </a:rPr>
              <a:t>numero</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degli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stati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allora</a:t>
            </a:r>
            <a:r>
              <a:rPr kumimoji="0" lang="en-US" altLang="it-IT" sz="2200" strike="noStrike" cap="none" normalizeH="0" baseline="0" dirty="0">
                <a:ln>
                  <a:noFill/>
                </a:ln>
                <a:effectLst/>
              </a:rPr>
              <a:t> il </a:t>
            </a:r>
            <a:r>
              <a:rPr kumimoji="0" lang="en-US" altLang="it-IT" sz="2200" strike="noStrike" cap="none" normalizeH="0" baseline="0" dirty="0" err="1">
                <a:ln>
                  <a:noFill/>
                </a:ln>
                <a:effectLst/>
              </a:rPr>
              <a:t>sistema</a:t>
            </a:r>
            <a:r>
              <a:rPr kumimoji="0" lang="en-US" altLang="it-IT" sz="2200" strike="noStrike" cap="none" normalizeH="0" baseline="0" dirty="0">
                <a:ln>
                  <a:noFill/>
                </a:ln>
                <a:effectLst/>
              </a:rPr>
              <a:t> è </a:t>
            </a:r>
            <a:r>
              <a:rPr kumimoji="0" lang="en-US" altLang="it-IT" sz="2200" strike="noStrike" cap="none" normalizeH="0" baseline="0" dirty="0" err="1">
                <a:ln>
                  <a:noFill/>
                </a:ln>
                <a:effectLst/>
              </a:rPr>
              <a:t>completamente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controllabile</a:t>
            </a:r>
            <a:r>
              <a:rPr kumimoji="0" lang="en-US" altLang="it-IT" sz="2200" strike="noStrike" cap="none" normalizeH="0" baseline="0" dirty="0">
                <a:ln>
                  <a:noFill/>
                </a:ln>
                <a:effectLst/>
              </a:rPr>
              <a:t> in </a:t>
            </a:r>
            <a:r>
              <a:rPr kumimoji="0" lang="en-US" altLang="it-IT" sz="2200" strike="noStrike" cap="none" normalizeH="0" baseline="0" dirty="0" err="1">
                <a:ln>
                  <a:noFill/>
                </a:ln>
                <a:effectLst/>
              </a:rPr>
              <a:t>entrambe</a:t>
            </a:r>
            <a:r>
              <a:rPr kumimoji="0" lang="en-US" altLang="it-IT" sz="2200" strike="noStrike" cap="none" normalizeH="0" baseline="0" dirty="0">
                <a:ln>
                  <a:noFill/>
                </a:ln>
                <a:effectLst/>
              </a:rPr>
              <a:t> le </a:t>
            </a:r>
            <a:r>
              <a:rPr kumimoji="0" lang="en-US" altLang="it-IT" sz="2200" strike="noStrike" cap="none" normalizeH="0" baseline="0" dirty="0" err="1">
                <a:ln>
                  <a:noFill/>
                </a:ln>
                <a:effectLst/>
              </a:rPr>
              <a:t>versioni</a:t>
            </a:r>
            <a:r>
              <a:rPr kumimoji="0" lang="en-US" altLang="it-IT" sz="2200" strike="noStrike" cap="none" normalizeH="0" baseline="0" dirty="0">
                <a:ln>
                  <a:noFill/>
                </a:ln>
                <a:effectLst/>
              </a:rPr>
              <a:t>.</a:t>
            </a:r>
            <a:br>
              <a:rPr kumimoji="0" lang="en-US" altLang="it-IT" sz="2200" strike="noStrike" cap="none" normalizeH="0" baseline="0" dirty="0">
                <a:ln>
                  <a:noFill/>
                </a:ln>
                <a:effectLst/>
              </a:rPr>
            </a:br>
            <a:r>
              <a:rPr kumimoji="0" lang="en-US" altLang="it-IT" sz="2200" strike="noStrike" cap="none" normalizeH="0" baseline="0" dirty="0">
                <a:ln>
                  <a:noFill/>
                </a:ln>
                <a:effectLst/>
              </a:rPr>
              <a:t>Questa </a:t>
            </a:r>
            <a:r>
              <a:rPr kumimoji="0" lang="en-US" altLang="it-IT" sz="2200" strike="noStrike" cap="none" normalizeH="0" baseline="0" dirty="0" err="1">
                <a:ln>
                  <a:noFill/>
                </a:ln>
                <a:effectLst/>
              </a:rPr>
              <a:t>proprietà</a:t>
            </a:r>
            <a:r>
              <a:rPr kumimoji="0" lang="en-US" altLang="it-IT" sz="2200" strike="noStrike" cap="none" normalizeH="0" baseline="0" dirty="0">
                <a:ln>
                  <a:noFill/>
                </a:ln>
                <a:effectLst/>
              </a:rPr>
              <a:t> è </a:t>
            </a:r>
            <a:r>
              <a:rPr kumimoji="0" lang="en-US" altLang="it-IT" sz="2200" strike="noStrike" cap="none" normalizeH="0" baseline="0" dirty="0" err="1">
                <a:ln>
                  <a:noFill/>
                </a:ln>
                <a:effectLst/>
              </a:rPr>
              <a:t>essenziale</a:t>
            </a:r>
            <a:r>
              <a:rPr kumimoji="0" lang="en-US" altLang="it-IT" sz="2200" strike="noStrike" cap="none" normalizeH="0" baseline="0" dirty="0">
                <a:ln>
                  <a:noFill/>
                </a:ln>
                <a:effectLst/>
              </a:rPr>
              <a:t> per </a:t>
            </a:r>
            <a:r>
              <a:rPr kumimoji="0" lang="en-US" altLang="it-IT" sz="2200" strike="noStrike" cap="none" normalizeH="0" baseline="0" dirty="0" err="1">
                <a:ln>
                  <a:noFill/>
                </a:ln>
                <a:effectLst/>
              </a:rPr>
              <a:t>garantire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l'efficacia</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dell’MPC</a:t>
            </a:r>
            <a:r>
              <a:rPr kumimoji="0" lang="en-US" altLang="it-IT" sz="2200" strike="noStrike" cap="none" normalizeH="0" baseline="0" dirty="0">
                <a:ln>
                  <a:noFill/>
                </a:ln>
                <a:effectLst/>
              </a:rPr>
              <a:t>: senza </a:t>
            </a:r>
            <a:r>
              <a:rPr kumimoji="0" lang="en-US" altLang="it-IT" sz="2200" strike="noStrike" cap="none" normalizeH="0" baseline="0" dirty="0" err="1">
                <a:ln>
                  <a:noFill/>
                </a:ln>
                <a:effectLst/>
              </a:rPr>
              <a:t>controllabilità</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alcuni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stati</a:t>
            </a:r>
            <a:r>
              <a:rPr kumimoji="0" lang="en-US" altLang="it-IT" sz="2200" strike="noStrike" cap="none" normalizeH="0" baseline="0" dirty="0">
                <a:ln>
                  <a:noFill/>
                </a:ln>
                <a:effectLst/>
              </a:rPr>
              <a:t> non </a:t>
            </a:r>
            <a:r>
              <a:rPr kumimoji="0" lang="en-US" altLang="it-IT" sz="2200" strike="noStrike" cap="none" normalizeH="0" baseline="0" dirty="0" err="1">
                <a:ln>
                  <a:noFill/>
                </a:ln>
                <a:effectLst/>
              </a:rPr>
              <a:t>potrebbero</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mai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essere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gestiti</a:t>
            </a:r>
            <a:r>
              <a:rPr kumimoji="0" lang="en-US" altLang="it-IT" sz="2200" strike="noStrike" cap="none" normalizeH="0" baseline="0" dirty="0">
                <a:ln>
                  <a:noFill/>
                </a:ln>
                <a:effectLst/>
              </a:rPr>
              <a:t> dal </a:t>
            </a:r>
            <a:r>
              <a:rPr kumimoji="0" lang="en-US" altLang="it-IT" sz="2200" strike="noStrike" cap="none" normalizeH="0" baseline="0" dirty="0" err="1">
                <a:ln>
                  <a:noFill/>
                </a:ln>
                <a:effectLst/>
              </a:rPr>
              <a:t>controllore</a:t>
            </a:r>
            <a:r>
              <a:rPr kumimoji="0" lang="en-US" altLang="it-IT" sz="2200" strike="noStrike" cap="none" normalizeH="0" baseline="0" dirty="0">
                <a:ln>
                  <a:noFill/>
                </a:ln>
                <a:effectLst/>
              </a:rPr>
              <a:t>.</a:t>
            </a:r>
          </a:p>
        </p:txBody>
      </p:sp>
      <p:sp>
        <p:nvSpPr>
          <p:cNvPr id="7" name="Segnaposto piè di pagina 6">
            <a:extLst>
              <a:ext uri="{FF2B5EF4-FFF2-40B4-BE49-F238E27FC236}">
                <a16:creationId xmlns:a16="http://schemas.microsoft.com/office/drawing/2014/main" id="{1B67430B-C61A-03CF-191D-15B7B61FAA3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Davide Brambilla [1080752], Giorgio Passarella[1079287]</a:t>
            </a:r>
          </a:p>
        </p:txBody>
      </p:sp>
      <p:pic>
        <p:nvPicPr>
          <p:cNvPr id="5" name="Segnaposto contenuto 4">
            <a:extLst>
              <a:ext uri="{FF2B5EF4-FFF2-40B4-BE49-F238E27FC236}">
                <a16:creationId xmlns:a16="http://schemas.microsoft.com/office/drawing/2014/main" id="{3F8DBC3B-3753-523A-91E2-79DAD9C51830}"/>
              </a:ext>
            </a:extLst>
          </p:cNvPr>
          <p:cNvPicPr>
            <a:picLocks noGrp="1" noChangeAspect="1"/>
          </p:cNvPicPr>
          <p:nvPr>
            <p:ph idx="1"/>
          </p:nvPr>
        </p:nvPicPr>
        <p:blipFill>
          <a:blip r:embed="rId2"/>
          <a:stretch>
            <a:fillRect/>
          </a:stretch>
        </p:blipFill>
        <p:spPr>
          <a:xfrm>
            <a:off x="4038600" y="4768850"/>
            <a:ext cx="4048180" cy="859790"/>
          </a:xfrm>
          <a:prstGeom prst="rect">
            <a:avLst/>
          </a:prstGeom>
        </p:spPr>
      </p:pic>
    </p:spTree>
    <p:extLst>
      <p:ext uri="{BB962C8B-B14F-4D97-AF65-F5344CB8AC3E}">
        <p14:creationId xmlns:p14="http://schemas.microsoft.com/office/powerpoint/2010/main" val="71407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3A9C35C-E2C7-8731-8E22-EE0A760DC314}"/>
              </a:ext>
            </a:extLst>
          </p:cNvPr>
          <p:cNvSpPr>
            <a:spLocks noGrp="1"/>
          </p:cNvSpPr>
          <p:nvPr>
            <p:ph type="title"/>
          </p:nvPr>
        </p:nvSpPr>
        <p:spPr>
          <a:xfrm>
            <a:off x="612648" y="737044"/>
            <a:ext cx="6268770" cy="1536192"/>
          </a:xfrm>
        </p:spPr>
        <p:txBody>
          <a:bodyPr vert="horz" lIns="91440" tIns="45720" rIns="91440" bIns="45720" rtlCol="0" anchor="b">
            <a:normAutofit/>
          </a:bodyPr>
          <a:lstStyle/>
          <a:p>
            <a:r>
              <a:rPr lang="en-US" sz="4000" kern="1200" dirty="0">
                <a:solidFill>
                  <a:schemeClr val="tx1"/>
                </a:solidFill>
                <a:latin typeface="+mj-lt"/>
                <a:ea typeface="+mj-ea"/>
                <a:cs typeface="+mj-cs"/>
              </a:rPr>
              <a:t>Vincoli </a:t>
            </a:r>
            <a:r>
              <a:rPr lang="en-US" sz="4000" kern="1200" dirty="0" err="1">
                <a:solidFill>
                  <a:schemeClr val="tx1"/>
                </a:solidFill>
                <a:latin typeface="+mj-lt"/>
                <a:ea typeface="+mj-ea"/>
                <a:cs typeface="+mj-cs"/>
              </a:rPr>
              <a:t>sullo</a:t>
            </a:r>
            <a:r>
              <a:rPr lang="en-US" sz="4000" kern="1200" dirty="0">
                <a:solidFill>
                  <a:schemeClr val="tx1"/>
                </a:solidFill>
                <a:latin typeface="+mj-lt"/>
                <a:ea typeface="+mj-ea"/>
                <a:cs typeface="+mj-cs"/>
              </a:rPr>
              <a:t> </a:t>
            </a:r>
            <a:r>
              <a:rPr lang="en-US" sz="4000" kern="1200" dirty="0" err="1">
                <a:solidFill>
                  <a:schemeClr val="tx1"/>
                </a:solidFill>
                <a:latin typeface="+mj-lt"/>
                <a:ea typeface="+mj-ea"/>
                <a:cs typeface="+mj-cs"/>
              </a:rPr>
              <a:t>stato</a:t>
            </a:r>
            <a:r>
              <a:rPr lang="en-US" sz="4000" kern="1200" dirty="0">
                <a:solidFill>
                  <a:schemeClr val="tx1"/>
                </a:solidFill>
                <a:latin typeface="+mj-lt"/>
                <a:ea typeface="+mj-ea"/>
                <a:cs typeface="+mj-cs"/>
              </a:rPr>
              <a:t> e </a:t>
            </a:r>
            <a:r>
              <a:rPr lang="en-US" sz="4000" kern="1200" dirty="0" err="1">
                <a:solidFill>
                  <a:schemeClr val="tx1"/>
                </a:solidFill>
                <a:latin typeface="+mj-lt"/>
                <a:ea typeface="+mj-ea"/>
                <a:cs typeface="+mj-cs"/>
              </a:rPr>
              <a:t>sull’ingresso</a:t>
            </a:r>
            <a:r>
              <a:rPr lang="en-US" sz="4000" kern="1200" dirty="0">
                <a:solidFill>
                  <a:schemeClr val="tx1"/>
                </a:solidFill>
                <a:latin typeface="+mj-lt"/>
                <a:ea typeface="+mj-ea"/>
                <a:cs typeface="+mj-cs"/>
              </a:rPr>
              <a:t> – «</a:t>
            </a:r>
            <a:r>
              <a:rPr lang="en-US" sz="4000" kern="1200" dirty="0" err="1">
                <a:solidFill>
                  <a:schemeClr val="tx1"/>
                </a:solidFill>
                <a:latin typeface="+mj-lt"/>
                <a:ea typeface="+mj-ea"/>
                <a:cs typeface="+mj-cs"/>
              </a:rPr>
              <a:t>modello.m</a:t>
            </a:r>
            <a:r>
              <a:rPr lang="en-US" sz="4000" kern="1200" dirty="0">
                <a:solidFill>
                  <a:schemeClr val="tx1"/>
                </a:solidFill>
                <a:latin typeface="+mj-lt"/>
                <a:ea typeface="+mj-ea"/>
                <a:cs typeface="+mj-cs"/>
              </a:rPr>
              <a:t>»</a:t>
            </a:r>
          </a:p>
        </p:txBody>
      </p:sp>
      <p:sp>
        <p:nvSpPr>
          <p:cNvPr id="26" name="Rectangle 25">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F2998058-A10E-C763-0BF6-E7C9AA4CB3EC}"/>
                  </a:ext>
                </a:extLst>
              </p:cNvPr>
              <p:cNvSpPr txBox="1"/>
              <p:nvPr/>
            </p:nvSpPr>
            <p:spPr>
              <a:xfrm>
                <a:off x="612648" y="3355848"/>
                <a:ext cx="6268770" cy="2825496"/>
              </a:xfrm>
              <a:prstGeom prst="rect">
                <a:avLst/>
              </a:prstGeom>
            </p:spPr>
            <p:txBody>
              <a:bodyPr vert="horz" lIns="91440" tIns="45720" rIns="91440" bIns="45720" rtlCol="0">
                <a:normAutofit/>
              </a:bodyPr>
              <a:lstStyle/>
              <a:p>
                <a:pPr lvl="0" indent="-228600" fontAlgn="base">
                  <a:lnSpc>
                    <a:spcPct val="90000"/>
                  </a:lnSpc>
                  <a:spcBef>
                    <a:spcPct val="0"/>
                  </a:spcBef>
                  <a:spcAft>
                    <a:spcPts val="600"/>
                  </a:spcAft>
                  <a:buFont typeface="Arial" panose="020B0604020202020204" pitchFamily="34" charset="0"/>
                  <a:buChar char="•"/>
                </a:pPr>
                <a:r>
                  <a:rPr lang="en-US" altLang="it-IT" sz="1400" dirty="0"/>
                  <a:t>Sono </a:t>
                </a:r>
                <a:r>
                  <a:rPr lang="en-US" altLang="it-IT" sz="1400" dirty="0" err="1"/>
                  <a:t>stati</a:t>
                </a:r>
                <a:r>
                  <a:rPr lang="en-US" altLang="it-IT" sz="1400" dirty="0"/>
                  <a:t> </a:t>
                </a:r>
                <a:r>
                  <a:rPr lang="en-US" altLang="it-IT" sz="1400" dirty="0" err="1"/>
                  <a:t>specificati</a:t>
                </a:r>
                <a:r>
                  <a:rPr lang="en-US" altLang="it-IT" sz="1400" dirty="0"/>
                  <a:t> </a:t>
                </a:r>
                <a:r>
                  <a:rPr lang="en-US" altLang="it-IT" sz="1400" dirty="0" err="1"/>
                  <a:t>gli</a:t>
                </a:r>
                <a:r>
                  <a:rPr lang="en-US" altLang="it-IT" sz="1400" dirty="0"/>
                  <a:t> intervalli </a:t>
                </a:r>
                <a:r>
                  <a:rPr lang="en-US" altLang="it-IT" sz="1400" dirty="0" err="1"/>
                  <a:t>ammissibili</a:t>
                </a:r>
                <a:r>
                  <a:rPr lang="en-US" altLang="it-IT" sz="1400" dirty="0"/>
                  <a:t> per </a:t>
                </a:r>
                <a:r>
                  <a:rPr lang="en-US" altLang="it-IT" sz="1400" dirty="0" err="1"/>
                  <a:t>i</a:t>
                </a:r>
                <a:r>
                  <a:rPr lang="en-US" altLang="it-IT" sz="1400" dirty="0"/>
                  <a:t> </a:t>
                </a:r>
                <a:r>
                  <a:rPr lang="en-US" altLang="it-IT" sz="1400" dirty="0" err="1"/>
                  <a:t>livelli</a:t>
                </a:r>
                <a:r>
                  <a:rPr lang="en-US" altLang="it-IT" sz="1400" dirty="0"/>
                  <a:t> </a:t>
                </a:r>
                <a:r>
                  <a:rPr lang="en-US" altLang="it-IT" sz="1400" dirty="0" err="1"/>
                  <a:t>dell’acqua</a:t>
                </a:r>
                <a:r>
                  <a:rPr lang="en-US" altLang="it-IT" sz="1400" dirty="0"/>
                  <a:t> </a:t>
                </a:r>
                <a:r>
                  <a:rPr lang="en-US" altLang="it-IT" sz="1400" dirty="0" err="1"/>
                  <a:t>nei</a:t>
                </a:r>
                <a:r>
                  <a:rPr lang="en-US" altLang="it-IT" sz="1400" dirty="0"/>
                  <a:t> </a:t>
                </a:r>
                <a:r>
                  <a:rPr lang="en-US" altLang="it-IT" sz="1400" dirty="0" err="1"/>
                  <a:t>serbatoi</a:t>
                </a:r>
                <a:r>
                  <a:rPr lang="en-US" altLang="it-IT" sz="1400" dirty="0"/>
                  <a:t> (</a:t>
                </a:r>
                <a:r>
                  <a:rPr lang="en-US" altLang="it-IT" sz="1400" dirty="0" err="1"/>
                  <a:t>compresi</a:t>
                </a:r>
                <a:r>
                  <a:rPr lang="en-US" altLang="it-IT" sz="1400" dirty="0"/>
                  <a:t> </a:t>
                </a:r>
                <a:r>
                  <a:rPr lang="en-US" altLang="it-IT" sz="1400" dirty="0" err="1"/>
                  <a:t>tra</a:t>
                </a:r>
                <a:r>
                  <a:rPr lang="en-US" altLang="it-IT" sz="1400" dirty="0"/>
                  <a:t> 0.5 cm e 20 cm) e per le </a:t>
                </a:r>
                <a:r>
                  <a:rPr lang="en-US" altLang="it-IT" sz="1400" dirty="0" err="1"/>
                  <a:t>tensioni</a:t>
                </a:r>
                <a:r>
                  <a:rPr lang="en-US" altLang="it-IT" sz="1400" dirty="0"/>
                  <a:t> di </a:t>
                </a:r>
                <a:r>
                  <a:rPr lang="en-US" altLang="it-IT" sz="1400" dirty="0" err="1"/>
                  <a:t>controllo</a:t>
                </a:r>
                <a:r>
                  <a:rPr lang="en-US" altLang="it-IT" sz="1400" dirty="0"/>
                  <a:t> </a:t>
                </a:r>
                <a:r>
                  <a:rPr lang="en-US" altLang="it-IT" sz="1400" dirty="0" err="1"/>
                  <a:t>delle</a:t>
                </a:r>
                <a:r>
                  <a:rPr lang="en-US" altLang="it-IT" sz="1400" dirty="0"/>
                  <a:t> </a:t>
                </a:r>
                <a:r>
                  <a:rPr lang="en-US" altLang="it-IT" sz="1400" dirty="0" err="1"/>
                  <a:t>pompe</a:t>
                </a:r>
                <a:r>
                  <a:rPr lang="en-US" altLang="it-IT" sz="1400" dirty="0"/>
                  <a:t> (</a:t>
                </a:r>
                <a:r>
                  <a:rPr lang="en-US" altLang="it-IT" sz="1400" dirty="0" err="1"/>
                  <a:t>tra</a:t>
                </a:r>
                <a:r>
                  <a:rPr lang="en-US" altLang="it-IT" sz="1400" dirty="0"/>
                  <a:t> 0 V e 4.5 V).</a:t>
                </a:r>
              </a:p>
              <a:p>
                <a:pPr lvl="0" indent="-228600" fontAlgn="base">
                  <a:lnSpc>
                    <a:spcPct val="90000"/>
                  </a:lnSpc>
                  <a:spcBef>
                    <a:spcPct val="0"/>
                  </a:spcBef>
                  <a:spcAft>
                    <a:spcPts val="600"/>
                  </a:spcAft>
                  <a:buFont typeface="Arial" panose="020B0604020202020204" pitchFamily="34" charset="0"/>
                  <a:buChar char="•"/>
                </a:pPr>
                <a:r>
                  <a:rPr lang="en-US" altLang="it-IT" sz="1400" dirty="0" err="1"/>
                  <a:t>Successivamente</a:t>
                </a:r>
                <a:r>
                  <a:rPr lang="en-US" altLang="it-IT" sz="1400" dirty="0"/>
                  <a:t>, </a:t>
                </a:r>
                <a:r>
                  <a:rPr lang="en-US" altLang="it-IT" sz="1400" dirty="0" err="1"/>
                  <a:t>sono</a:t>
                </a:r>
                <a:r>
                  <a:rPr lang="en-US" altLang="it-IT" sz="1400" dirty="0"/>
                  <a:t> </a:t>
                </a:r>
                <a:r>
                  <a:rPr lang="en-US" altLang="it-IT" sz="1400" dirty="0" err="1"/>
                  <a:t>stati</a:t>
                </a:r>
                <a:r>
                  <a:rPr lang="en-US" altLang="it-IT" sz="1400" dirty="0"/>
                  <a:t> </a:t>
                </a:r>
                <a:r>
                  <a:rPr lang="en-US" altLang="it-IT" sz="1400" dirty="0" err="1"/>
                  <a:t>costruiti</a:t>
                </a:r>
                <a:r>
                  <a:rPr lang="en-US" altLang="it-IT" sz="1400" dirty="0"/>
                  <a:t>  </a:t>
                </a:r>
                <a:r>
                  <a:rPr lang="en-US" altLang="it-IT" sz="1400" dirty="0" err="1"/>
                  <a:t>i</a:t>
                </a:r>
                <a:r>
                  <a:rPr lang="en-US" altLang="it-IT" sz="1400" dirty="0"/>
                  <a:t> </a:t>
                </a:r>
                <a:r>
                  <a:rPr lang="en-US" altLang="it-IT" sz="1400" dirty="0" err="1"/>
                  <a:t>vettori</a:t>
                </a:r>
                <a:r>
                  <a:rPr lang="en-US" altLang="it-IT" sz="1400" dirty="0"/>
                  <a:t> </a:t>
                </a:r>
                <a:r>
                  <a:rPr lang="en-US" altLang="it-IT" sz="1400" dirty="0" err="1"/>
                  <a:t>dei</a:t>
                </a:r>
                <a:r>
                  <a:rPr lang="en-US" altLang="it-IT" sz="1400" dirty="0"/>
                  <a:t> </a:t>
                </a:r>
                <a:r>
                  <a:rPr lang="en-US" altLang="it-IT" sz="1400" dirty="0" err="1"/>
                  <a:t>limiti</a:t>
                </a:r>
                <a:r>
                  <a:rPr lang="en-US" altLang="it-IT" sz="1400" dirty="0"/>
                  <a:t> </a:t>
                </a:r>
                <a:r>
                  <a:rPr lang="en-US" altLang="it-IT" sz="1400" dirty="0" err="1"/>
                  <a:t>superiori</a:t>
                </a:r>
                <a:r>
                  <a:rPr lang="en-US" altLang="it-IT" sz="1400" dirty="0"/>
                  <a:t> e </a:t>
                </a:r>
                <a:r>
                  <a:rPr lang="en-US" altLang="it-IT" sz="1400" dirty="0" err="1"/>
                  <a:t>inferiori</a:t>
                </a:r>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𝑋</m:t>
                        </m:r>
                      </m:e>
                      <m:sub>
                        <m:r>
                          <a:rPr lang="en-US" altLang="it-IT" sz="1400" b="0" i="1">
                            <a:latin typeface="Cambria Math" panose="02040503050406030204" pitchFamily="18" charset="0"/>
                          </a:rPr>
                          <m:t>𝑚𝑎𝑥</m:t>
                        </m:r>
                      </m:sub>
                    </m:sSub>
                    <m:r>
                      <a:rPr lang="en-US" altLang="it-IT" sz="1400" b="0" i="1">
                        <a:latin typeface="Cambria Math" panose="02040503050406030204" pitchFamily="18" charset="0"/>
                      </a:rPr>
                      <m:t>,</m:t>
                    </m:r>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𝑋</m:t>
                        </m:r>
                      </m:e>
                      <m:sub>
                        <m:r>
                          <a:rPr lang="en-US" altLang="it-IT" sz="1400" b="0" i="1">
                            <a:latin typeface="Cambria Math" panose="02040503050406030204" pitchFamily="18" charset="0"/>
                          </a:rPr>
                          <m:t>𝑚𝑖𝑛</m:t>
                        </m:r>
                      </m:sub>
                    </m:sSub>
                    <m:r>
                      <a:rPr lang="en-US" altLang="it-IT" sz="1400" b="0" i="1">
                        <a:latin typeface="Cambria Math" panose="02040503050406030204" pitchFamily="18" charset="0"/>
                      </a:rPr>
                      <m:t>,</m:t>
                    </m:r>
                  </m:oMath>
                </a14:m>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𝑈</m:t>
                        </m:r>
                      </m:e>
                      <m:sub>
                        <m:r>
                          <a:rPr lang="en-US" altLang="it-IT" sz="1400" b="0" i="1">
                            <a:latin typeface="Cambria Math" panose="02040503050406030204" pitchFamily="18" charset="0"/>
                          </a:rPr>
                          <m:t>𝑚𝑎𝑥</m:t>
                        </m:r>
                      </m:sub>
                    </m:sSub>
                    <m:r>
                      <a:rPr lang="en-US" altLang="it-IT" sz="1400" b="0" i="1">
                        <a:latin typeface="Cambria Math" panose="02040503050406030204" pitchFamily="18" charset="0"/>
                      </a:rPr>
                      <m:t>,</m:t>
                    </m:r>
                  </m:oMath>
                </a14:m>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𝑈</m:t>
                        </m:r>
                      </m:e>
                      <m:sub>
                        <m:r>
                          <a:rPr lang="en-US" altLang="it-IT" sz="1400" b="0" i="1">
                            <a:latin typeface="Cambria Math" panose="02040503050406030204" pitchFamily="18" charset="0"/>
                          </a:rPr>
                          <m:t>𝑚𝑖𝑛</m:t>
                        </m:r>
                      </m:sub>
                    </m:sSub>
                    <m:r>
                      <a:rPr lang="en-US" altLang="it-IT" sz="1400" b="0" i="1">
                        <a:latin typeface="Cambria Math" panose="02040503050406030204" pitchFamily="18" charset="0"/>
                      </a:rPr>
                      <m:t>,</m:t>
                    </m:r>
                  </m:oMath>
                </a14:m>
                <a:r>
                  <a:rPr lang="en-US" altLang="it-IT" sz="1400" dirty="0"/>
                  <a:t>) e li </a:t>
                </a:r>
                <a:r>
                  <a:rPr lang="en-US" altLang="it-IT" sz="1400" dirty="0" err="1"/>
                  <a:t>abbiamo</a:t>
                </a:r>
                <a:r>
                  <a:rPr lang="en-US" altLang="it-IT" sz="1400" dirty="0"/>
                  <a:t> </a:t>
                </a:r>
                <a:r>
                  <a:rPr lang="en-US" altLang="it-IT" sz="1400" dirty="0" err="1"/>
                  <a:t>organizzati</a:t>
                </a:r>
                <a:r>
                  <a:rPr lang="en-US" altLang="it-IT" sz="1400" dirty="0"/>
                  <a:t> in </a:t>
                </a:r>
                <a:r>
                  <a:rPr lang="en-US" altLang="it-IT" sz="1400" dirty="0" err="1"/>
                  <a:t>una</a:t>
                </a:r>
                <a:r>
                  <a:rPr lang="en-US" altLang="it-IT" sz="1400" dirty="0"/>
                  <a:t> </a:t>
                </a:r>
                <a:r>
                  <a:rPr lang="en-US" altLang="it-IT" sz="1400" dirty="0" err="1"/>
                  <a:t>struttura</a:t>
                </a:r>
                <a:r>
                  <a:rPr lang="en-US" altLang="it-IT" sz="1400" dirty="0"/>
                  <a:t> </a:t>
                </a:r>
                <a:r>
                  <a:rPr lang="en-US" altLang="it-IT" sz="1400" dirty="0" err="1"/>
                  <a:t>compatibile</a:t>
                </a:r>
                <a:r>
                  <a:rPr lang="en-US" altLang="it-IT" sz="1400" dirty="0"/>
                  <a:t> con la </a:t>
                </a:r>
                <a:r>
                  <a:rPr lang="en-US" altLang="it-IT" sz="1400" dirty="0" err="1"/>
                  <a:t>formulazione</a:t>
                </a:r>
                <a:r>
                  <a:rPr lang="en-US" altLang="it-IT" sz="1400" dirty="0"/>
                  <a:t> </a:t>
                </a:r>
                <a:r>
                  <a:rPr lang="en-US" altLang="it-IT" sz="1400" dirty="0" err="1"/>
                  <a:t>dell’MPC</a:t>
                </a:r>
                <a:r>
                  <a:rPr lang="en-US" altLang="it-IT" sz="1400" dirty="0"/>
                  <a:t>.</a:t>
                </a:r>
              </a:p>
              <a:p>
                <a:pPr lvl="0" indent="-228600" fontAlgn="base">
                  <a:lnSpc>
                    <a:spcPct val="90000"/>
                  </a:lnSpc>
                  <a:spcBef>
                    <a:spcPct val="0"/>
                  </a:spcBef>
                  <a:spcAft>
                    <a:spcPts val="600"/>
                  </a:spcAft>
                  <a:buFont typeface="Arial" panose="020B0604020202020204" pitchFamily="34" charset="0"/>
                  <a:buChar char="•"/>
                </a:pPr>
                <a:r>
                  <a:rPr lang="en-US" altLang="it-IT" sz="1400" dirty="0"/>
                  <a:t>Per </a:t>
                </a:r>
                <a:r>
                  <a:rPr lang="en-US" altLang="it-IT" sz="1400" dirty="0" err="1"/>
                  <a:t>integrare</a:t>
                </a:r>
                <a:r>
                  <a:rPr lang="en-US" altLang="it-IT" sz="1400" dirty="0"/>
                  <a:t> </a:t>
                </a:r>
                <a:r>
                  <a:rPr lang="en-US" altLang="it-IT" sz="1400" dirty="0" err="1"/>
                  <a:t>correttamente</a:t>
                </a:r>
                <a:r>
                  <a:rPr lang="en-US" altLang="it-IT" sz="1400" dirty="0"/>
                  <a:t> </a:t>
                </a:r>
                <a:r>
                  <a:rPr lang="en-US" altLang="it-IT" sz="1400" dirty="0" err="1"/>
                  <a:t>questi</a:t>
                </a:r>
                <a:r>
                  <a:rPr lang="en-US" altLang="it-IT" sz="1400" dirty="0"/>
                  <a:t> </a:t>
                </a:r>
                <a:r>
                  <a:rPr lang="en-US" altLang="it-IT" sz="1400" dirty="0" err="1"/>
                  <a:t>vincoli</a:t>
                </a:r>
                <a:r>
                  <a:rPr lang="en-US" altLang="it-IT" sz="1400" dirty="0"/>
                  <a:t> </a:t>
                </a:r>
                <a:r>
                  <a:rPr lang="en-US" altLang="it-IT" sz="1400" dirty="0" err="1"/>
                  <a:t>nel</a:t>
                </a:r>
                <a:r>
                  <a:rPr lang="en-US" altLang="it-IT" sz="1400" dirty="0"/>
                  <a:t> </a:t>
                </a:r>
                <a:r>
                  <a:rPr lang="en-US" altLang="it-IT" sz="1400" dirty="0" err="1"/>
                  <a:t>modello</a:t>
                </a:r>
                <a:r>
                  <a:rPr lang="en-US" altLang="it-IT" sz="1400" dirty="0"/>
                  <a:t> </a:t>
                </a:r>
                <a:r>
                  <a:rPr lang="en-US" altLang="it-IT" sz="1400" dirty="0" err="1"/>
                  <a:t>linearizzato</a:t>
                </a:r>
                <a:r>
                  <a:rPr lang="en-US" altLang="it-IT" sz="1400" dirty="0"/>
                  <a:t>, li </a:t>
                </a:r>
                <a:r>
                  <a:rPr lang="en-US" altLang="it-IT" sz="1400" dirty="0" err="1"/>
                  <a:t>abbiamo</a:t>
                </a:r>
                <a:r>
                  <a:rPr lang="en-US" altLang="it-IT" sz="1400" dirty="0"/>
                  <a:t> </a:t>
                </a:r>
                <a:r>
                  <a:rPr lang="en-US" altLang="it-IT" sz="1400" dirty="0" err="1"/>
                  <a:t>centrati</a:t>
                </a:r>
                <a:r>
                  <a:rPr lang="en-US" altLang="it-IT" sz="1400" dirty="0"/>
                  <a:t> rispetto al punto di </a:t>
                </a:r>
                <a:r>
                  <a:rPr lang="en-US" altLang="it-IT" sz="1400" dirty="0" err="1"/>
                  <a:t>equilibrio</a:t>
                </a:r>
                <a:r>
                  <a:rPr lang="en-US" altLang="it-IT" sz="1400" dirty="0"/>
                  <a:t> </a:t>
                </a:r>
                <a:r>
                  <a:rPr lang="en-US" altLang="it-IT" sz="1400" dirty="0" err="1"/>
                  <a:t>sottraendo</a:t>
                </a:r>
                <a:r>
                  <a:rPr lang="en-US" altLang="it-IT" sz="1400" dirty="0"/>
                  <a:t> lo </a:t>
                </a:r>
                <a:r>
                  <a:rPr lang="en-US" altLang="it-IT" sz="1400" dirty="0" err="1"/>
                  <a:t>stato</a:t>
                </a:r>
                <a:r>
                  <a:rPr lang="en-US" altLang="it-IT" sz="1400" dirty="0"/>
                  <a:t> di </a:t>
                </a:r>
                <a:r>
                  <a:rPr lang="en-US" altLang="it-IT" sz="1400" dirty="0" err="1"/>
                  <a:t>riferimento</a:t>
                </a:r>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𝑥</m:t>
                        </m:r>
                      </m:e>
                      <m:sub>
                        <m:r>
                          <a:rPr lang="en-US" altLang="it-IT" sz="1400" b="0" i="1">
                            <a:latin typeface="Cambria Math" panose="02040503050406030204" pitchFamily="18" charset="0"/>
                          </a:rPr>
                          <m:t>𝑟𝑒𝑓</m:t>
                        </m:r>
                      </m:sub>
                    </m:sSub>
                    <m:r>
                      <a:rPr lang="en-US" altLang="it-IT" sz="1400" b="0" i="1">
                        <a:latin typeface="Cambria Math" panose="02040503050406030204" pitchFamily="18" charset="0"/>
                      </a:rPr>
                      <m:t>,</m:t>
                    </m:r>
                  </m:oMath>
                </a14:m>
                <a:r>
                  <a:rPr lang="en-US" altLang="it-IT" sz="1400" dirty="0"/>
                  <a:t>) e il </a:t>
                </a:r>
                <a:r>
                  <a:rPr lang="en-US" altLang="it-IT" sz="1400" dirty="0" err="1"/>
                  <a:t>controllo</a:t>
                </a:r>
                <a:r>
                  <a:rPr lang="en-US" altLang="it-IT" sz="1400" dirty="0"/>
                  <a:t> di </a:t>
                </a:r>
                <a:r>
                  <a:rPr lang="en-US" altLang="it-IT" sz="1400" dirty="0" err="1"/>
                  <a:t>equilibrio</a:t>
                </a:r>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𝑢</m:t>
                        </m:r>
                      </m:e>
                      <m:sub>
                        <m:r>
                          <a:rPr lang="en-US" altLang="it-IT" sz="1400" b="0" i="1">
                            <a:latin typeface="Cambria Math" panose="02040503050406030204" pitchFamily="18" charset="0"/>
                          </a:rPr>
                          <m:t>𝑟𝑒𝑓</m:t>
                        </m:r>
                      </m:sub>
                    </m:sSub>
                    <m:r>
                      <a:rPr lang="en-US" altLang="it-IT" sz="1400" b="0" i="1">
                        <a:latin typeface="Cambria Math" panose="02040503050406030204" pitchFamily="18" charset="0"/>
                      </a:rPr>
                      <m:t>,</m:t>
                    </m:r>
                  </m:oMath>
                </a14:m>
                <a:r>
                  <a:rPr lang="en-US" altLang="it-IT" sz="1400" dirty="0"/>
                  <a:t>).</a:t>
                </a:r>
              </a:p>
              <a:p>
                <a:pPr lvl="0" indent="-228600" fontAlgn="base">
                  <a:lnSpc>
                    <a:spcPct val="90000"/>
                  </a:lnSpc>
                  <a:spcBef>
                    <a:spcPct val="0"/>
                  </a:spcBef>
                  <a:spcAft>
                    <a:spcPts val="600"/>
                  </a:spcAft>
                  <a:buFont typeface="Arial" panose="020B0604020202020204" pitchFamily="34" charset="0"/>
                  <a:buChar char="•"/>
                </a:pPr>
                <a:r>
                  <a:rPr lang="en-US" altLang="it-IT" sz="1400" dirty="0" err="1"/>
                  <a:t>Infine</a:t>
                </a:r>
                <a:r>
                  <a:rPr lang="en-US" altLang="it-IT" sz="1400" dirty="0"/>
                  <a:t>, </a:t>
                </a:r>
                <a:r>
                  <a:rPr lang="en-US" altLang="it-IT" sz="1400" dirty="0" err="1"/>
                  <a:t>sono</a:t>
                </a:r>
                <a:r>
                  <a:rPr lang="en-US" altLang="it-IT" sz="1400" dirty="0"/>
                  <a:t> state </a:t>
                </a:r>
                <a:r>
                  <a:rPr lang="en-US" altLang="it-IT" sz="1400" dirty="0" err="1"/>
                  <a:t>costruite</a:t>
                </a:r>
                <a:r>
                  <a:rPr lang="en-US" altLang="it-IT" sz="1400" dirty="0"/>
                  <a:t> le </a:t>
                </a:r>
                <a:r>
                  <a:rPr lang="en-US" altLang="it-IT" sz="1400" dirty="0" err="1"/>
                  <a:t>matrici</a:t>
                </a:r>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𝐻</m:t>
                        </m:r>
                      </m:e>
                      <m:sub>
                        <m:r>
                          <a:rPr lang="en-US" altLang="it-IT" sz="1400" b="0" i="1">
                            <a:latin typeface="Cambria Math" panose="02040503050406030204" pitchFamily="18" charset="0"/>
                          </a:rPr>
                          <m:t>𝑥</m:t>
                        </m:r>
                      </m:sub>
                    </m:sSub>
                    <m:r>
                      <a:rPr lang="en-US" altLang="it-IT" sz="1400" b="0" i="1">
                        <a:latin typeface="Cambria Math" panose="02040503050406030204" pitchFamily="18" charset="0"/>
                      </a:rPr>
                      <m:t>,</m:t>
                    </m:r>
                  </m:oMath>
                </a14:m>
                <a:r>
                  <a:rPr lang="en-US" altLang="it-IT" sz="1400" dirty="0"/>
                  <a:t> e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h</m:t>
                        </m:r>
                      </m:e>
                      <m:sub>
                        <m:r>
                          <a:rPr lang="en-US" altLang="it-IT" sz="1400" b="0" i="1">
                            <a:latin typeface="Cambria Math" panose="02040503050406030204" pitchFamily="18" charset="0"/>
                          </a:rPr>
                          <m:t>𝑥</m:t>
                        </m:r>
                      </m:sub>
                    </m:sSub>
                    <m:r>
                      <a:rPr lang="en-US" altLang="it-IT" sz="1400" b="0" i="1">
                        <a:latin typeface="Cambria Math" panose="02040503050406030204" pitchFamily="18" charset="0"/>
                      </a:rPr>
                      <m:t>,</m:t>
                    </m:r>
                  </m:oMath>
                </a14:m>
                <a:r>
                  <a:rPr lang="en-US" altLang="it-IT" sz="1400" dirty="0"/>
                  <a:t> per </a:t>
                </a:r>
                <a:r>
                  <a:rPr lang="en-US" altLang="it-IT" sz="1400" dirty="0" err="1"/>
                  <a:t>rappresentare</a:t>
                </a:r>
                <a:r>
                  <a:rPr lang="en-US" altLang="it-IT" sz="1400" dirty="0"/>
                  <a:t> </a:t>
                </a:r>
                <a:r>
                  <a:rPr lang="en-US" altLang="it-IT" sz="1400" dirty="0" err="1"/>
                  <a:t>i</a:t>
                </a:r>
                <a:r>
                  <a:rPr lang="en-US" altLang="it-IT" sz="1400" dirty="0"/>
                  <a:t> </a:t>
                </a:r>
                <a:r>
                  <a:rPr lang="en-US" altLang="it-IT" sz="1400" dirty="0" err="1"/>
                  <a:t>vincoli</a:t>
                </a:r>
                <a:r>
                  <a:rPr lang="en-US" altLang="it-IT" sz="1400" dirty="0"/>
                  <a:t> in forma </a:t>
                </a:r>
                <a:r>
                  <a:rPr lang="en-US" altLang="it-IT" sz="1400" dirty="0" err="1"/>
                  <a:t>compatta</a:t>
                </a:r>
                <a:r>
                  <a:rPr lang="en-US" altLang="it-IT" sz="1400" dirty="0"/>
                  <a:t>, necessaria per </a:t>
                </a:r>
                <a:r>
                  <a:rPr lang="en-US" altLang="it-IT" sz="1400" dirty="0" err="1"/>
                  <a:t>includere</a:t>
                </a:r>
                <a:r>
                  <a:rPr lang="en-US" altLang="it-IT" sz="1400" dirty="0"/>
                  <a:t> </a:t>
                </a:r>
                <a:r>
                  <a:rPr lang="en-US" altLang="it-IT" sz="1400" dirty="0" err="1"/>
                  <a:t>i</a:t>
                </a:r>
                <a:r>
                  <a:rPr lang="en-US" altLang="it-IT" sz="1400" dirty="0"/>
                  <a:t> </a:t>
                </a:r>
                <a:r>
                  <a:rPr lang="en-US" altLang="it-IT" sz="1400" dirty="0" err="1"/>
                  <a:t>limiti</a:t>
                </a:r>
                <a:r>
                  <a:rPr lang="en-US" altLang="it-IT" sz="1400" dirty="0"/>
                  <a:t> </a:t>
                </a:r>
                <a:r>
                  <a:rPr lang="en-US" altLang="it-IT" sz="1400" dirty="0" err="1"/>
                  <a:t>nel</a:t>
                </a:r>
                <a:r>
                  <a:rPr lang="en-US" altLang="it-IT" sz="1400" dirty="0"/>
                  <a:t> </a:t>
                </a:r>
                <a:r>
                  <a:rPr lang="en-US" altLang="it-IT" sz="1400" dirty="0" err="1"/>
                  <a:t>problema</a:t>
                </a:r>
                <a:r>
                  <a:rPr lang="en-US" altLang="it-IT" sz="1400" dirty="0"/>
                  <a:t> di </a:t>
                </a:r>
                <a:r>
                  <a:rPr lang="en-US" altLang="it-IT" sz="1400" dirty="0" err="1"/>
                  <a:t>ottimizzazione</a:t>
                </a:r>
                <a:r>
                  <a:rPr lang="en-US" altLang="it-IT" sz="1400" dirty="0"/>
                  <a:t> </a:t>
                </a:r>
                <a:r>
                  <a:rPr lang="en-US" altLang="it-IT" sz="1400" dirty="0" err="1"/>
                  <a:t>risolto</a:t>
                </a:r>
                <a:r>
                  <a:rPr lang="en-US" altLang="it-IT" sz="1400" dirty="0"/>
                  <a:t> </a:t>
                </a:r>
                <a:r>
                  <a:rPr lang="en-US" altLang="it-IT" sz="1400" dirty="0" err="1"/>
                  <a:t>dall’MPC</a:t>
                </a:r>
                <a:r>
                  <a:rPr lang="en-US" altLang="it-IT" sz="1400" dirty="0"/>
                  <a:t>.</a:t>
                </a:r>
              </a:p>
              <a:p>
                <a:pPr indent="-228600">
                  <a:lnSpc>
                    <a:spcPct val="90000"/>
                  </a:lnSpc>
                  <a:spcAft>
                    <a:spcPts val="600"/>
                  </a:spcAft>
                  <a:buFont typeface="Arial" panose="020B0604020202020204" pitchFamily="34" charset="0"/>
                  <a:buChar char="•"/>
                </a:pPr>
                <a:endParaRPr lang="en-US" sz="1400" dirty="0"/>
              </a:p>
            </p:txBody>
          </p:sp>
        </mc:Choice>
        <mc:Fallback xmlns="">
          <p:sp>
            <p:nvSpPr>
              <p:cNvPr id="7" name="CasellaDiTesto 6">
                <a:extLst>
                  <a:ext uri="{FF2B5EF4-FFF2-40B4-BE49-F238E27FC236}">
                    <a16:creationId xmlns:a16="http://schemas.microsoft.com/office/drawing/2014/main" id="{F2998058-A10E-C763-0BF6-E7C9AA4CB3EC}"/>
                  </a:ext>
                </a:extLst>
              </p:cNvPr>
              <p:cNvSpPr txBox="1">
                <a:spLocks noRot="1" noChangeAspect="1" noMove="1" noResize="1" noEditPoints="1" noAdjustHandles="1" noChangeArrowheads="1" noChangeShapeType="1" noTextEdit="1"/>
              </p:cNvSpPr>
              <p:nvPr/>
            </p:nvSpPr>
            <p:spPr>
              <a:xfrm>
                <a:off x="612648" y="3355848"/>
                <a:ext cx="6268770" cy="2825496"/>
              </a:xfrm>
              <a:prstGeom prst="rect">
                <a:avLst/>
              </a:prstGeom>
              <a:blipFill>
                <a:blip r:embed="rId2"/>
                <a:stretch>
                  <a:fillRect l="-292" t="-1080"/>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29BB99BB-2FA3-97E5-57E6-71C0A1D970E0}"/>
              </a:ext>
            </a:extLst>
          </p:cNvPr>
          <p:cNvPicPr>
            <a:picLocks noChangeAspect="1"/>
          </p:cNvPicPr>
          <p:nvPr/>
        </p:nvPicPr>
        <p:blipFill>
          <a:blip r:embed="rId3"/>
          <a:stretch>
            <a:fillRect/>
          </a:stretch>
        </p:blipFill>
        <p:spPr>
          <a:xfrm>
            <a:off x="7552745" y="601133"/>
            <a:ext cx="4120327" cy="5580211"/>
          </a:xfrm>
          <a:prstGeom prst="rect">
            <a:avLst/>
          </a:prstGeom>
        </p:spPr>
      </p:pic>
      <p:sp>
        <p:nvSpPr>
          <p:cNvPr id="8" name="Segnaposto piè di pagina 7">
            <a:extLst>
              <a:ext uri="{FF2B5EF4-FFF2-40B4-BE49-F238E27FC236}">
                <a16:creationId xmlns:a16="http://schemas.microsoft.com/office/drawing/2014/main" id="{FB78967A-FF48-9F81-ACC2-C0A297950DA9}"/>
              </a:ext>
            </a:extLst>
          </p:cNvPr>
          <p:cNvSpPr>
            <a:spLocks noGrp="1"/>
          </p:cNvSpPr>
          <p:nvPr>
            <p:ph type="ftr" sz="quarter" idx="11"/>
          </p:nvPr>
        </p:nvSpPr>
        <p:spPr>
          <a:xfrm>
            <a:off x="2766618" y="6356350"/>
            <a:ext cx="4114800" cy="365125"/>
          </a:xfrm>
        </p:spPr>
        <p:txBody>
          <a:bodyPr vert="horz" lIns="91440" tIns="45720" rIns="91440" bIns="45720" rtlCol="0" anchor="ctr">
            <a:normAutofit/>
          </a:bodyPr>
          <a:lstStyle/>
          <a:p>
            <a:pPr algn="r">
              <a:spcAft>
                <a:spcPts val="600"/>
              </a:spcAft>
            </a:pPr>
            <a:r>
              <a:rPr lang="en-US" kern="1200">
                <a:solidFill>
                  <a:schemeClr val="tx1">
                    <a:lumMod val="50000"/>
                    <a:lumOff val="50000"/>
                  </a:schemeClr>
                </a:solidFill>
                <a:latin typeface="+mn-lt"/>
                <a:ea typeface="+mn-ea"/>
                <a:cs typeface="+mn-cs"/>
              </a:rPr>
              <a:t>Davide Brambilla [1080752], Giorgio Passarella[1079287]</a:t>
            </a:r>
          </a:p>
        </p:txBody>
      </p:sp>
    </p:spTree>
    <p:extLst>
      <p:ext uri="{BB962C8B-B14F-4D97-AF65-F5344CB8AC3E}">
        <p14:creationId xmlns:p14="http://schemas.microsoft.com/office/powerpoint/2010/main" val="2597807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4BFDE1-C78B-BA0D-6C4D-AE3610BFB640}"/>
              </a:ext>
            </a:extLst>
          </p:cNvPr>
          <p:cNvSpPr>
            <a:spLocks noGrp="1"/>
          </p:cNvSpPr>
          <p:nvPr>
            <p:ph type="title"/>
          </p:nvPr>
        </p:nvSpPr>
        <p:spPr/>
        <p:txBody>
          <a:bodyPr/>
          <a:lstStyle/>
          <a:p>
            <a:r>
              <a:rPr lang="it-IT" dirty="0"/>
              <a:t>Vincolo terminale di disuguaglianza</a:t>
            </a:r>
          </a:p>
        </p:txBody>
      </p:sp>
      <p:sp>
        <p:nvSpPr>
          <p:cNvPr id="3" name="Segnaposto contenuto 2">
            <a:extLst>
              <a:ext uri="{FF2B5EF4-FFF2-40B4-BE49-F238E27FC236}">
                <a16:creationId xmlns:a16="http://schemas.microsoft.com/office/drawing/2014/main" id="{DE3D4F32-7879-40AC-2669-4800AAF5474E}"/>
              </a:ext>
            </a:extLst>
          </p:cNvPr>
          <p:cNvSpPr>
            <a:spLocks noGrp="1"/>
          </p:cNvSpPr>
          <p:nvPr>
            <p:ph idx="1"/>
          </p:nvPr>
        </p:nvSpPr>
        <p:spPr>
          <a:xfrm>
            <a:off x="838200" y="1825625"/>
            <a:ext cx="9898626" cy="3178994"/>
          </a:xfrm>
        </p:spPr>
        <p:txBody>
          <a:bodyPr>
            <a:normAutofit/>
          </a:bodyPr>
          <a:lstStyle/>
          <a:p>
            <a:pPr marL="0" indent="0">
              <a:buNone/>
            </a:pPr>
            <a:r>
              <a:rPr lang="it-IT" sz="2400" dirty="0"/>
              <a:t>Il vincolo terminale di disuguaglianza introduce nell’ultimo passo dell’orizzonte predittivo un set opportunamente scelto (Control </a:t>
            </a:r>
            <a:r>
              <a:rPr lang="it-IT" sz="2400" dirty="0" err="1"/>
              <a:t>Invariant</a:t>
            </a:r>
            <a:r>
              <a:rPr lang="it-IT" sz="2400" dirty="0"/>
              <a:t> Set) in modo da garantire due proprietà fondamentali: </a:t>
            </a:r>
          </a:p>
          <a:p>
            <a:r>
              <a:rPr lang="it-IT" sz="2400" dirty="0"/>
              <a:t>ogni stato finale ricade in una regione invariante dove esiste un controllo locale che garantisce il rispetto dei vincoli</a:t>
            </a:r>
          </a:p>
          <a:p>
            <a:r>
              <a:rPr lang="it-IT" sz="2400" dirty="0"/>
              <a:t>la funzione di costo terminale </a:t>
            </a:r>
            <a:r>
              <a:rPr lang="it-IT" sz="2400" dirty="0" err="1"/>
              <a:t>Vf</a:t>
            </a:r>
            <a:r>
              <a:rPr lang="it-IT" sz="2400" dirty="0"/>
              <a:t>(x) assume il ruolo di una </a:t>
            </a:r>
            <a:r>
              <a:rPr lang="it-IT" sz="2400" dirty="0" err="1"/>
              <a:t>Lyapunov</a:t>
            </a:r>
            <a:r>
              <a:rPr lang="it-IT" sz="2400" dirty="0"/>
              <a:t> </a:t>
            </a:r>
            <a:r>
              <a:rPr lang="it-IT" sz="2400" dirty="0" err="1"/>
              <a:t>function</a:t>
            </a:r>
            <a:r>
              <a:rPr lang="it-IT" sz="2400" dirty="0"/>
              <a:t> locale, decrescendo di almeno l(x(N–1),u(N–1)) ad ogni step. </a:t>
            </a:r>
          </a:p>
        </p:txBody>
      </p:sp>
      <p:sp>
        <p:nvSpPr>
          <p:cNvPr id="4" name="Segnaposto piè di pagina 3">
            <a:extLst>
              <a:ext uri="{FF2B5EF4-FFF2-40B4-BE49-F238E27FC236}">
                <a16:creationId xmlns:a16="http://schemas.microsoft.com/office/drawing/2014/main" id="{D694598D-0B9D-85A5-E510-093949F40FAB}"/>
              </a:ext>
            </a:extLst>
          </p:cNvPr>
          <p:cNvSpPr>
            <a:spLocks noGrp="1"/>
          </p:cNvSpPr>
          <p:nvPr>
            <p:ph type="ftr" sz="quarter" idx="11"/>
          </p:nvPr>
        </p:nvSpPr>
        <p:spPr/>
        <p:txBody>
          <a:bodyPr/>
          <a:lstStyle/>
          <a:p>
            <a:r>
              <a:rPr lang="it-IT"/>
              <a:t>Davide Brambilla [1080752], Giorgio Passarella[1079287]</a:t>
            </a:r>
          </a:p>
        </p:txBody>
      </p:sp>
    </p:spTree>
    <p:extLst>
      <p:ext uri="{BB962C8B-B14F-4D97-AF65-F5344CB8AC3E}">
        <p14:creationId xmlns:p14="http://schemas.microsoft.com/office/powerpoint/2010/main" val="1138300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927E549-7FAA-7676-3974-A6D97D98E2A7}"/>
              </a:ext>
            </a:extLst>
          </p:cNvPr>
          <p:cNvSpPr>
            <a:spLocks noGrp="1"/>
          </p:cNvSpPr>
          <p:nvPr>
            <p:ph type="title"/>
          </p:nvPr>
        </p:nvSpPr>
        <p:spPr>
          <a:xfrm>
            <a:off x="572493" y="238539"/>
            <a:ext cx="11018520" cy="1434415"/>
          </a:xfrm>
        </p:spPr>
        <p:txBody>
          <a:bodyPr anchor="b">
            <a:normAutofit/>
          </a:bodyPr>
          <a:lstStyle/>
          <a:p>
            <a:r>
              <a:rPr lang="it-IT" sz="5400" dirty="0"/>
              <a:t>Calcolo CIS</a:t>
            </a:r>
          </a:p>
        </p:txBody>
      </p:sp>
      <p:sp>
        <p:nvSpPr>
          <p:cNvPr id="2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809A7088-5CA7-F995-76D6-8474414AC797}"/>
                  </a:ext>
                </a:extLst>
              </p:cNvPr>
              <p:cNvSpPr>
                <a:spLocks noGrp="1"/>
              </p:cNvSpPr>
              <p:nvPr>
                <p:ph idx="1"/>
              </p:nvPr>
            </p:nvSpPr>
            <p:spPr>
              <a:xfrm>
                <a:off x="572493" y="2071316"/>
                <a:ext cx="6713552" cy="4119172"/>
              </a:xfrm>
            </p:spPr>
            <p:txBody>
              <a:bodyPr anchor="t">
                <a:normAutofit/>
              </a:bodyPr>
              <a:lstStyle/>
              <a:p>
                <a:pPr marL="0" lvl="0" indent="0" eaLnBrk="0" fontAlgn="base" hangingPunct="0">
                  <a:lnSpc>
                    <a:spcPct val="100000"/>
                  </a:lnSpc>
                  <a:spcBef>
                    <a:spcPct val="0"/>
                  </a:spcBef>
                  <a:spcAft>
                    <a:spcPct val="0"/>
                  </a:spcAft>
                  <a:buNone/>
                </a:pPr>
                <a:r>
                  <a:rPr lang="it-IT" altLang="it-IT" sz="1400" dirty="0"/>
                  <a:t>La funzione «cis» calcola il control </a:t>
                </a:r>
                <a:r>
                  <a:rPr lang="it-IT" altLang="it-IT" sz="1400" dirty="0" err="1"/>
                  <a:t>invariant</a:t>
                </a:r>
                <a:r>
                  <a:rPr lang="it-IT" altLang="it-IT" sz="1400" dirty="0"/>
                  <a:t> set utilizzando un controllore LQR ottimo. Si parte calcolando il guadagno ottimo K tramite «</a:t>
                </a:r>
                <a:r>
                  <a:rPr lang="it-IT" altLang="it-IT" sz="1400" dirty="0" err="1"/>
                  <a:t>dlqr</a:t>
                </a:r>
                <a:r>
                  <a:rPr lang="it-IT" altLang="it-IT" sz="1400" dirty="0"/>
                  <a:t>», che viene poi inserito nella dinamica chiusa</a:t>
                </a:r>
                <a14:m>
                  <m:oMath xmlns:m="http://schemas.openxmlformats.org/officeDocument/2006/math">
                    <m:sSub>
                      <m:sSubPr>
                        <m:ctrlPr>
                          <a:rPr lang="it-IT" altLang="it-IT" sz="1400" i="1" dirty="0">
                            <a:latin typeface="Cambria Math" panose="02040503050406030204" pitchFamily="18" charset="0"/>
                          </a:rPr>
                        </m:ctrlPr>
                      </m:sSubPr>
                      <m:e>
                        <m:r>
                          <a:rPr lang="it-IT" altLang="it-IT" sz="1400" b="0" i="1" dirty="0" smtClean="0">
                            <a:latin typeface="Cambria Math" panose="02040503050406030204" pitchFamily="18" charset="0"/>
                          </a:rPr>
                          <m:t> </m:t>
                        </m:r>
                        <m:r>
                          <a:rPr lang="it-IT" altLang="it-IT" sz="1400" b="0" i="1" dirty="0" smtClean="0">
                            <a:latin typeface="Cambria Math" panose="02040503050406030204" pitchFamily="18" charset="0"/>
                          </a:rPr>
                          <m:t>𝐴</m:t>
                        </m:r>
                      </m:e>
                      <m:sub>
                        <m:r>
                          <a:rPr lang="it-IT" altLang="it-IT" sz="1400" b="0" i="1" dirty="0" smtClean="0">
                            <a:latin typeface="Cambria Math" panose="02040503050406030204" pitchFamily="18" charset="0"/>
                          </a:rPr>
                          <m:t>𝑙𝑞𝑟</m:t>
                        </m:r>
                      </m:sub>
                    </m:sSub>
                    <m:r>
                      <a:rPr lang="it-IT" altLang="it-IT" sz="1400" i="1" dirty="0">
                        <a:latin typeface="Cambria Math" panose="02040503050406030204" pitchFamily="18" charset="0"/>
                      </a:rPr>
                      <m:t>=</m:t>
                    </m:r>
                    <m:r>
                      <a:rPr lang="it-IT" altLang="it-IT" sz="1400" i="1" dirty="0">
                        <a:latin typeface="Cambria Math" panose="02040503050406030204" pitchFamily="18" charset="0"/>
                      </a:rPr>
                      <m:t>𝐴</m:t>
                    </m:r>
                    <m:r>
                      <a:rPr lang="it-IT" altLang="it-IT" sz="1400" i="1" dirty="0">
                        <a:latin typeface="Cambria Math" panose="02040503050406030204" pitchFamily="18" charset="0"/>
                      </a:rPr>
                      <m:t>+</m:t>
                    </m:r>
                    <m:r>
                      <a:rPr lang="it-IT" altLang="it-IT" sz="1400" i="1" dirty="0" smtClean="0">
                        <a:latin typeface="Cambria Math" panose="02040503050406030204" pitchFamily="18" charset="0"/>
                      </a:rPr>
                      <m:t>𝐵</m:t>
                    </m:r>
                    <m:r>
                      <a:rPr lang="it-IT" altLang="it-IT" sz="1400" b="0" i="1" dirty="0" smtClean="0">
                        <a:latin typeface="Cambria Math" panose="02040503050406030204" pitchFamily="18" charset="0"/>
                      </a:rPr>
                      <m:t>∗</m:t>
                    </m:r>
                    <m:r>
                      <a:rPr lang="it-IT" altLang="it-IT" sz="1400" i="1" dirty="0">
                        <a:latin typeface="Cambria Math" panose="02040503050406030204" pitchFamily="18" charset="0"/>
                      </a:rPr>
                      <m:t>𝐾</m:t>
                    </m:r>
                  </m:oMath>
                </a14:m>
                <a:r>
                  <a:rPr lang="it-IT" altLang="it-IT" sz="1400" dirty="0"/>
                  <a:t>.</a:t>
                </a:r>
              </a:p>
              <a:p>
                <a:pPr marL="0" lvl="0" indent="0" eaLnBrk="0" fontAlgn="base" hangingPunct="0">
                  <a:lnSpc>
                    <a:spcPct val="100000"/>
                  </a:lnSpc>
                  <a:spcBef>
                    <a:spcPct val="0"/>
                  </a:spcBef>
                  <a:spcAft>
                    <a:spcPct val="0"/>
                  </a:spcAft>
                  <a:buNone/>
                </a:pPr>
                <a:r>
                  <a:rPr lang="it-IT" altLang="it-IT" sz="1400" dirty="0"/>
                  <a:t>I vincoli su stati e ingressi vengono unificati, sostituendo la legge di controllo negli ingressi: </a:t>
                </a:r>
                <a14:m>
                  <m:oMath xmlns:m="http://schemas.openxmlformats.org/officeDocument/2006/math">
                    <m:r>
                      <a:rPr lang="it-IT" altLang="it-IT" sz="1400" i="1" dirty="0" smtClean="0">
                        <a:latin typeface="Cambria Math" panose="02040503050406030204" pitchFamily="18" charset="0"/>
                      </a:rPr>
                      <m:t>𝑢</m:t>
                    </m:r>
                    <m:r>
                      <a:rPr lang="it-IT" altLang="it-IT" sz="1400" i="1" dirty="0">
                        <a:latin typeface="Cambria Math" panose="02040503050406030204" pitchFamily="18" charset="0"/>
                      </a:rPr>
                      <m:t>=</m:t>
                    </m:r>
                    <m:r>
                      <a:rPr lang="it-IT" altLang="it-IT" sz="1400" i="1" dirty="0">
                        <a:latin typeface="Cambria Math" panose="02040503050406030204" pitchFamily="18" charset="0"/>
                      </a:rPr>
                      <m:t>𝐾</m:t>
                    </m:r>
                    <m:r>
                      <a:rPr lang="it-IT" altLang="it-IT" sz="1400" i="1" dirty="0">
                        <a:latin typeface="Cambria Math" panose="02040503050406030204" pitchFamily="18" charset="0"/>
                      </a:rPr>
                      <m:t>(</m:t>
                    </m:r>
                    <m:r>
                      <a:rPr lang="it-IT" altLang="it-IT" sz="1400" i="1" dirty="0">
                        <a:latin typeface="Cambria Math" panose="02040503050406030204" pitchFamily="18" charset="0"/>
                      </a:rPr>
                      <m:t>𝑥</m:t>
                    </m:r>
                    <m:r>
                      <a:rPr lang="it-IT" altLang="it-IT" sz="1400" i="1" dirty="0">
                        <a:latin typeface="Cambria Math" panose="02040503050406030204" pitchFamily="18" charset="0"/>
                      </a:rPr>
                      <m:t>−</m:t>
                    </m:r>
                    <m:sSub>
                      <m:sSubPr>
                        <m:ctrlPr>
                          <a:rPr lang="it-IT" altLang="it-IT" sz="1400" i="1" dirty="0" smtClean="0">
                            <a:latin typeface="Cambria Math" panose="02040503050406030204" pitchFamily="18" charset="0"/>
                          </a:rPr>
                        </m:ctrlPr>
                      </m:sSubPr>
                      <m:e>
                        <m:r>
                          <a:rPr lang="it-IT" altLang="it-IT" sz="1400" b="0" i="1" dirty="0" smtClean="0">
                            <a:latin typeface="Cambria Math" panose="02040503050406030204" pitchFamily="18" charset="0"/>
                          </a:rPr>
                          <m:t>𝑥</m:t>
                        </m:r>
                      </m:e>
                      <m:sub>
                        <m:r>
                          <a:rPr lang="it-IT" altLang="it-IT" sz="1400" i="1" dirty="0">
                            <a:latin typeface="Cambria Math" panose="02040503050406030204" pitchFamily="18" charset="0"/>
                          </a:rPr>
                          <m:t>𝑟𝑒𝑓</m:t>
                        </m:r>
                      </m:sub>
                    </m:sSub>
                    <m:r>
                      <a:rPr lang="it-IT" altLang="it-IT" sz="1400" i="1" dirty="0" smtClean="0">
                        <a:latin typeface="Cambria Math" panose="02040503050406030204" pitchFamily="18" charset="0"/>
                      </a:rPr>
                      <m:t>)+</m:t>
                    </m:r>
                    <m:sSub>
                      <m:sSubPr>
                        <m:ctrlPr>
                          <a:rPr lang="it-IT" altLang="it-IT" sz="1400" i="1" dirty="0">
                            <a:latin typeface="Cambria Math" panose="02040503050406030204" pitchFamily="18" charset="0"/>
                          </a:rPr>
                        </m:ctrlPr>
                      </m:sSubPr>
                      <m:e>
                        <m:r>
                          <a:rPr lang="it-IT" altLang="it-IT" sz="1400" b="0" i="1" dirty="0" smtClean="0">
                            <a:latin typeface="Cambria Math" panose="02040503050406030204" pitchFamily="18" charset="0"/>
                          </a:rPr>
                          <m:t>𝑢</m:t>
                        </m:r>
                      </m:e>
                      <m:sub>
                        <m:r>
                          <a:rPr lang="it-IT" altLang="it-IT" sz="1400" i="1" dirty="0">
                            <a:latin typeface="Cambria Math" panose="02040503050406030204" pitchFamily="18" charset="0"/>
                          </a:rPr>
                          <m:t>𝑟𝑒𝑓</m:t>
                        </m:r>
                      </m:sub>
                    </m:sSub>
                  </m:oMath>
                </a14:m>
                <a:r>
                  <a:rPr lang="it-IT" altLang="it-IT" sz="1400" dirty="0"/>
                  <a:t>​. Così si ottiene un primo poliedro ammissibile </a:t>
                </a:r>
              </a:p>
              <a:p>
                <a:pPr marL="0" lvl="0" indent="0" eaLnBrk="0" fontAlgn="base" hangingPunct="0">
                  <a:lnSpc>
                    <a:spcPct val="100000"/>
                  </a:lnSpc>
                  <a:spcBef>
                    <a:spcPct val="0"/>
                  </a:spcBef>
                  <a:spcAft>
                    <a:spcPct val="0"/>
                  </a:spcAft>
                  <a:buNone/>
                </a:pPr>
                <a14:m>
                  <m:oMath xmlns:m="http://schemas.openxmlformats.org/officeDocument/2006/math">
                    <m:r>
                      <a:rPr lang="it-IT" altLang="it-IT" sz="1400" i="1" dirty="0" smtClean="0">
                        <a:latin typeface="Cambria Math" panose="02040503050406030204" pitchFamily="18" charset="0"/>
                      </a:rPr>
                      <m:t>𝐹</m:t>
                    </m:r>
                    <m:r>
                      <a:rPr lang="it-IT" altLang="it-IT" sz="1400" b="0" i="1" dirty="0" smtClean="0">
                        <a:latin typeface="Cambria Math" panose="02040503050406030204" pitchFamily="18" charset="0"/>
                      </a:rPr>
                      <m:t>∗</m:t>
                    </m:r>
                    <m:r>
                      <a:rPr lang="it-IT" altLang="it-IT" sz="1400" i="1" dirty="0" smtClean="0">
                        <a:latin typeface="Cambria Math" panose="02040503050406030204" pitchFamily="18" charset="0"/>
                      </a:rPr>
                      <m:t>𝑥</m:t>
                    </m:r>
                    <m:r>
                      <a:rPr lang="it-IT" altLang="it-IT" sz="1400" i="1" dirty="0" smtClean="0">
                        <a:latin typeface="Cambria Math" panose="02040503050406030204" pitchFamily="18" charset="0"/>
                      </a:rPr>
                      <m:t>≤</m:t>
                    </m:r>
                    <m:r>
                      <a:rPr lang="it-IT" altLang="it-IT" sz="1400" i="1" dirty="0" err="1" smtClean="0">
                        <a:latin typeface="Cambria Math" panose="02040503050406030204" pitchFamily="18" charset="0"/>
                      </a:rPr>
                      <m:t>𝑓</m:t>
                    </m:r>
                  </m:oMath>
                </a14:m>
                <a:r>
                  <a:rPr lang="it-IT" altLang="it-IT" sz="1400" dirty="0"/>
                  <a:t>.</a:t>
                </a:r>
              </a:p>
              <a:p>
                <a:pPr marL="0" lvl="0" indent="0" eaLnBrk="0" fontAlgn="base" hangingPunct="0">
                  <a:lnSpc>
                    <a:spcPct val="100000"/>
                  </a:lnSpc>
                  <a:spcBef>
                    <a:spcPct val="0"/>
                  </a:spcBef>
                  <a:spcAft>
                    <a:spcPct val="0"/>
                  </a:spcAft>
                  <a:buNone/>
                </a:pPr>
                <a:r>
                  <a:rPr lang="it-IT" altLang="it-IT" sz="1400" dirty="0"/>
                  <a:t>Attraverso un processo iterativo, si aggiungono nuove disuguaglianze che garantiscono l’invarianza del sistema sotto la dinamica controllata. </a:t>
                </a:r>
              </a:p>
              <a:p>
                <a:pPr marL="0" lvl="0" indent="0" eaLnBrk="0" fontAlgn="base" hangingPunct="0">
                  <a:lnSpc>
                    <a:spcPct val="100000"/>
                  </a:lnSpc>
                  <a:spcBef>
                    <a:spcPct val="0"/>
                  </a:spcBef>
                  <a:spcAft>
                    <a:spcPct val="0"/>
                  </a:spcAft>
                  <a:buNone/>
                </a:pPr>
                <a:r>
                  <a:rPr lang="it-IT" altLang="it-IT" sz="1400" dirty="0"/>
                  <a:t>L’iterazione si arresta quando il poliedro non cambia più, identificando l’insieme finale invariante.</a:t>
                </a:r>
              </a:p>
            </p:txBody>
          </p:sp>
        </mc:Choice>
        <mc:Fallback xmlns="">
          <p:sp>
            <p:nvSpPr>
              <p:cNvPr id="3" name="Segnaposto contenuto 2">
                <a:extLst>
                  <a:ext uri="{FF2B5EF4-FFF2-40B4-BE49-F238E27FC236}">
                    <a16:creationId xmlns:a16="http://schemas.microsoft.com/office/drawing/2014/main" id="{809A7088-5CA7-F995-76D6-8474414AC797}"/>
                  </a:ext>
                </a:extLst>
              </p:cNvPr>
              <p:cNvSpPr>
                <a:spLocks noGrp="1" noRot="1" noChangeAspect="1" noMove="1" noResize="1" noEditPoints="1" noAdjustHandles="1" noChangeArrowheads="1" noChangeShapeType="1" noTextEdit="1"/>
              </p:cNvSpPr>
              <p:nvPr>
                <p:ph idx="1"/>
              </p:nvPr>
            </p:nvSpPr>
            <p:spPr>
              <a:xfrm>
                <a:off x="572493" y="2071316"/>
                <a:ext cx="6713552" cy="4119172"/>
              </a:xfrm>
              <a:blipFill>
                <a:blip r:embed="rId2"/>
                <a:stretch>
                  <a:fillRect l="-272" t="-296" r="-727"/>
                </a:stretch>
              </a:blipFill>
            </p:spPr>
            <p:txBody>
              <a:bodyPr/>
              <a:lstStyle/>
              <a:p>
                <a:r>
                  <a:rPr lang="it-IT">
                    <a:noFill/>
                  </a:rPr>
                  <a:t> </a:t>
                </a:r>
              </a:p>
            </p:txBody>
          </p:sp>
        </mc:Fallback>
      </mc:AlternateContent>
      <p:pic>
        <p:nvPicPr>
          <p:cNvPr id="6" name="Immagine 5" descr="Immagine che contiene testo, schermata, Carattere, documento&#10;&#10;Il contenuto generato dall'IA potrebbe non essere corretto.">
            <a:extLst>
              <a:ext uri="{FF2B5EF4-FFF2-40B4-BE49-F238E27FC236}">
                <a16:creationId xmlns:a16="http://schemas.microsoft.com/office/drawing/2014/main" id="{CD7A5FD7-5CDD-6E96-D75A-8F3A4DCD45DA}"/>
              </a:ext>
            </a:extLst>
          </p:cNvPr>
          <p:cNvPicPr>
            <a:picLocks noChangeAspect="1"/>
          </p:cNvPicPr>
          <p:nvPr/>
        </p:nvPicPr>
        <p:blipFill>
          <a:blip r:embed="rId3"/>
          <a:srcRect r="2141" b="-5"/>
          <a:stretch>
            <a:fillRect/>
          </a:stretch>
        </p:blipFill>
        <p:spPr>
          <a:xfrm>
            <a:off x="7675658" y="2093976"/>
            <a:ext cx="3941064" cy="4096512"/>
          </a:xfrm>
          <a:prstGeom prst="rect">
            <a:avLst/>
          </a:prstGeom>
        </p:spPr>
      </p:pic>
      <p:sp>
        <p:nvSpPr>
          <p:cNvPr id="4" name="Segnaposto piè di pagina 3">
            <a:extLst>
              <a:ext uri="{FF2B5EF4-FFF2-40B4-BE49-F238E27FC236}">
                <a16:creationId xmlns:a16="http://schemas.microsoft.com/office/drawing/2014/main" id="{041AE6C5-F5C9-759A-5D78-641B1397C08A}"/>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3442574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5A9D80E-BC28-3BCC-27A3-815019971974}"/>
              </a:ext>
            </a:extLst>
          </p:cNvPr>
          <p:cNvSpPr>
            <a:spLocks noGrp="1"/>
          </p:cNvSpPr>
          <p:nvPr>
            <p:ph type="title"/>
          </p:nvPr>
        </p:nvSpPr>
        <p:spPr>
          <a:xfrm>
            <a:off x="640080" y="329184"/>
            <a:ext cx="6894576" cy="1783080"/>
          </a:xfrm>
        </p:spPr>
        <p:txBody>
          <a:bodyPr anchor="b">
            <a:normAutofit/>
          </a:bodyPr>
          <a:lstStyle/>
          <a:p>
            <a:r>
              <a:rPr lang="it-IT" sz="5400" dirty="0"/>
              <a:t>Plot CIS</a:t>
            </a:r>
          </a:p>
        </p:txBody>
      </p:sp>
      <p:sp>
        <p:nvSpPr>
          <p:cNvPr id="2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5D262A8-16D4-2F2E-500A-7A60FEED4516}"/>
                  </a:ext>
                </a:extLst>
              </p:cNvPr>
              <p:cNvSpPr>
                <a:spLocks noGrp="1"/>
              </p:cNvSpPr>
              <p:nvPr>
                <p:ph idx="1"/>
              </p:nvPr>
            </p:nvSpPr>
            <p:spPr>
              <a:xfrm>
                <a:off x="640080" y="2706624"/>
                <a:ext cx="6894576" cy="3483864"/>
              </a:xfrm>
            </p:spPr>
            <p:txBody>
              <a:bodyPr>
                <a:normAutofit/>
              </a:bodyPr>
              <a:lstStyle/>
              <a:p>
                <a:pPr marL="0" indent="0">
                  <a:lnSpc>
                    <a:spcPct val="100000"/>
                  </a:lnSpc>
                  <a:buNone/>
                </a:pPr>
                <a:r>
                  <a:rPr lang="it-IT" sz="1800" dirty="0"/>
                  <a:t>La chiamata della funzione «cis» restituisce le disuguaglianze relative a control </a:t>
                </a:r>
                <a:r>
                  <a:rPr lang="it-IT" sz="1800" dirty="0" err="1"/>
                  <a:t>invariant</a:t>
                </a:r>
                <a:r>
                  <a:rPr lang="it-IT" sz="1800" dirty="0"/>
                  <a:t> set che verranno rappresentate in un oggetto </a:t>
                </a:r>
                <a:r>
                  <a:rPr lang="it-IT" sz="1800" dirty="0" err="1"/>
                  <a:t>polyedron</a:t>
                </a:r>
                <a:r>
                  <a:rPr lang="it-IT" sz="1800" dirty="0"/>
                  <a:t> effettuando delle proiezioni dui piani (</a:t>
                </a:r>
                <a14:m>
                  <m:oMath xmlns:m="http://schemas.openxmlformats.org/officeDocument/2006/math">
                    <m:sSub>
                      <m:sSubPr>
                        <m:ctrlPr>
                          <a:rPr lang="it-IT" sz="1800" i="1" dirty="0" smtClean="0">
                            <a:latin typeface="Cambria Math" panose="02040503050406030204" pitchFamily="18" charset="0"/>
                          </a:rPr>
                        </m:ctrlPr>
                      </m:sSubPr>
                      <m:e>
                        <m:r>
                          <a:rPr lang="it-IT" sz="1800" b="0" i="1" dirty="0" smtClean="0">
                            <a:latin typeface="Cambria Math" panose="02040503050406030204" pitchFamily="18" charset="0"/>
                          </a:rPr>
                          <m:t>h</m:t>
                        </m:r>
                      </m:e>
                      <m:sub>
                        <m:r>
                          <a:rPr lang="it-IT" sz="1800" b="0" i="1" dirty="0" smtClean="0">
                            <a:latin typeface="Cambria Math" panose="02040503050406030204" pitchFamily="18" charset="0"/>
                          </a:rPr>
                          <m:t>1</m:t>
                        </m:r>
                      </m:sub>
                    </m:sSub>
                  </m:oMath>
                </a14:m>
                <a:r>
                  <a:rPr lang="it-IT" sz="1800" dirty="0"/>
                  <a:t>, </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b="0" i="1" dirty="0" smtClean="0">
                            <a:latin typeface="Cambria Math" panose="02040503050406030204" pitchFamily="18" charset="0"/>
                          </a:rPr>
                          <m:t>3</m:t>
                        </m:r>
                      </m:sub>
                    </m:sSub>
                  </m:oMath>
                </a14:m>
                <a:r>
                  <a:rPr lang="it-IT" sz="1800" dirty="0"/>
                  <a:t>) e (</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b="0" i="1" dirty="0" smtClean="0">
                            <a:latin typeface="Cambria Math" panose="02040503050406030204" pitchFamily="18" charset="0"/>
                          </a:rPr>
                          <m:t>2</m:t>
                        </m:r>
                      </m:sub>
                    </m:sSub>
                  </m:oMath>
                </a14:m>
                <a:r>
                  <a:rPr lang="it-IT" sz="1800" dirty="0"/>
                  <a:t>, </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b="0" i="1" dirty="0" smtClean="0">
                            <a:latin typeface="Cambria Math" panose="02040503050406030204" pitchFamily="18" charset="0"/>
                          </a:rPr>
                          <m:t>4</m:t>
                        </m:r>
                      </m:sub>
                    </m:sSub>
                  </m:oMath>
                </a14:m>
                <a:r>
                  <a:rPr lang="it-IT" sz="1800" dirty="0"/>
                  <a:t>).</a:t>
                </a:r>
              </a:p>
              <a:p>
                <a:pPr marL="0" indent="0">
                  <a:lnSpc>
                    <a:spcPct val="100000"/>
                  </a:lnSpc>
                  <a:buNone/>
                </a:pPr>
                <a:r>
                  <a:rPr lang="it-IT" sz="1800" dirty="0"/>
                  <a:t>I due </a:t>
                </a:r>
                <a:r>
                  <a:rPr lang="it-IT" sz="1800" dirty="0" err="1"/>
                  <a:t>subplot</a:t>
                </a:r>
                <a:r>
                  <a:rPr lang="it-IT" sz="1800" dirty="0"/>
                  <a:t> mostrano graficamente le aree ammissibili in cui, al variare dei livelli dei serbatoi, il sistema controllato non violerà mai i vincoli.</a:t>
                </a:r>
              </a:p>
              <a:p>
                <a:pPr marL="0" indent="0">
                  <a:lnSpc>
                    <a:spcPct val="100000"/>
                  </a:lnSpc>
                  <a:buNone/>
                </a:pPr>
                <a:r>
                  <a:rPr lang="it-IT" sz="1800" dirty="0"/>
                  <a:t>è stato scelto di dare un peso molto alto a </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i="1" dirty="0">
                            <a:latin typeface="Cambria Math" panose="02040503050406030204" pitchFamily="18" charset="0"/>
                          </a:rPr>
                          <m:t>3</m:t>
                        </m:r>
                      </m:sub>
                    </m:sSub>
                  </m:oMath>
                </a14:m>
                <a:r>
                  <a:rPr lang="it-IT" sz="1800" dirty="0"/>
                  <a:t> e </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i="1" dirty="0">
                            <a:latin typeface="Cambria Math" panose="02040503050406030204" pitchFamily="18" charset="0"/>
                          </a:rPr>
                          <m:t>4</m:t>
                        </m:r>
                      </m:sub>
                    </m:sSub>
                    <m:r>
                      <a:rPr lang="it-IT" sz="1800" i="1" dirty="0">
                        <a:latin typeface="Cambria Math" panose="02040503050406030204" pitchFamily="18" charset="0"/>
                      </a:rPr>
                      <m:t> </m:t>
                    </m:r>
                  </m:oMath>
                </a14:m>
                <a:r>
                  <a:rPr lang="it-IT" sz="1800" dirty="0"/>
                  <a:t>in Q perché qualsiasi scostamento di quei livelli è particolarmente critico. Allo stesso tempo un R elevato penalizza duramente le variazioni di ingresso, spingendo il regolatore ad operare più lentamente.</a:t>
                </a:r>
              </a:p>
            </p:txBody>
          </p:sp>
        </mc:Choice>
        <mc:Fallback xmlns="">
          <p:sp>
            <p:nvSpPr>
              <p:cNvPr id="3" name="Segnaposto contenuto 2">
                <a:extLst>
                  <a:ext uri="{FF2B5EF4-FFF2-40B4-BE49-F238E27FC236}">
                    <a16:creationId xmlns:a16="http://schemas.microsoft.com/office/drawing/2014/main" id="{95D262A8-16D4-2F2E-500A-7A60FEED4516}"/>
                  </a:ext>
                </a:extLst>
              </p:cNvPr>
              <p:cNvSpPr>
                <a:spLocks noGrp="1" noRot="1" noChangeAspect="1" noMove="1" noResize="1" noEditPoints="1" noAdjustHandles="1" noChangeArrowheads="1" noChangeShapeType="1" noTextEdit="1"/>
              </p:cNvSpPr>
              <p:nvPr>
                <p:ph idx="1"/>
              </p:nvPr>
            </p:nvSpPr>
            <p:spPr>
              <a:xfrm>
                <a:off x="640080" y="2706624"/>
                <a:ext cx="6894576" cy="3483864"/>
              </a:xfrm>
              <a:blipFill>
                <a:blip r:embed="rId2"/>
                <a:stretch>
                  <a:fillRect l="-707" t="-699"/>
                </a:stretch>
              </a:blipFill>
            </p:spPr>
            <p:txBody>
              <a:bodyPr/>
              <a:lstStyle/>
              <a:p>
                <a:r>
                  <a:rPr lang="it-IT">
                    <a:noFill/>
                  </a:rPr>
                  <a:t> </a:t>
                </a:r>
              </a:p>
            </p:txBody>
          </p:sp>
        </mc:Fallback>
      </mc:AlternateContent>
      <p:pic>
        <p:nvPicPr>
          <p:cNvPr id="6" name="Immagine 5" descr="Immagine che contiene testo, schermata, Carattere, Rettangolo&#10;&#10;Il contenuto generato dall'IA potrebbe non essere corretto.">
            <a:extLst>
              <a:ext uri="{FF2B5EF4-FFF2-40B4-BE49-F238E27FC236}">
                <a16:creationId xmlns:a16="http://schemas.microsoft.com/office/drawing/2014/main" id="{080DB302-574D-7005-25CF-98B1896C3A65}"/>
              </a:ext>
            </a:extLst>
          </p:cNvPr>
          <p:cNvPicPr>
            <a:picLocks noChangeAspect="1"/>
          </p:cNvPicPr>
          <p:nvPr/>
        </p:nvPicPr>
        <p:blipFill>
          <a:blip r:embed="rId3"/>
          <a:stretch>
            <a:fillRect/>
          </a:stretch>
        </p:blipFill>
        <p:spPr>
          <a:xfrm>
            <a:off x="7863840" y="749583"/>
            <a:ext cx="4014216" cy="2589169"/>
          </a:xfrm>
          <a:prstGeom prst="rect">
            <a:avLst/>
          </a:prstGeom>
        </p:spPr>
      </p:pic>
      <p:pic>
        <p:nvPicPr>
          <p:cNvPr id="8" name="Immagine 7" descr="Immagine che contiene testo, schermata, Carattere, Rettangolo&#10;&#10;Il contenuto generato dall'IA potrebbe non essere corretto.">
            <a:extLst>
              <a:ext uri="{FF2B5EF4-FFF2-40B4-BE49-F238E27FC236}">
                <a16:creationId xmlns:a16="http://schemas.microsoft.com/office/drawing/2014/main" id="{962D0D91-8968-ADF7-E85A-075F231DED67}"/>
              </a:ext>
            </a:extLst>
          </p:cNvPr>
          <p:cNvPicPr>
            <a:picLocks noChangeAspect="1"/>
          </p:cNvPicPr>
          <p:nvPr/>
        </p:nvPicPr>
        <p:blipFill>
          <a:blip r:embed="rId4"/>
          <a:stretch>
            <a:fillRect/>
          </a:stretch>
        </p:blipFill>
        <p:spPr>
          <a:xfrm>
            <a:off x="7863840" y="3525330"/>
            <a:ext cx="3956859" cy="2176272"/>
          </a:xfrm>
          <a:prstGeom prst="rect">
            <a:avLst/>
          </a:prstGeom>
        </p:spPr>
      </p:pic>
      <p:sp>
        <p:nvSpPr>
          <p:cNvPr id="4" name="Segnaposto piè di pagina 3">
            <a:extLst>
              <a:ext uri="{FF2B5EF4-FFF2-40B4-BE49-F238E27FC236}">
                <a16:creationId xmlns:a16="http://schemas.microsoft.com/office/drawing/2014/main" id="{FDC2FA2D-3908-C191-4133-0156A5E95EA8}"/>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10" name="Immagine 9">
            <a:extLst>
              <a:ext uri="{FF2B5EF4-FFF2-40B4-BE49-F238E27FC236}">
                <a16:creationId xmlns:a16="http://schemas.microsoft.com/office/drawing/2014/main" id="{1A157387-469B-C094-2B9F-B2D82EF88159}"/>
              </a:ext>
            </a:extLst>
          </p:cNvPr>
          <p:cNvPicPr>
            <a:picLocks noChangeAspect="1"/>
          </p:cNvPicPr>
          <p:nvPr/>
        </p:nvPicPr>
        <p:blipFill>
          <a:blip r:embed="rId5"/>
          <a:stretch>
            <a:fillRect/>
          </a:stretch>
        </p:blipFill>
        <p:spPr>
          <a:xfrm>
            <a:off x="704667" y="6119754"/>
            <a:ext cx="2629267" cy="419158"/>
          </a:xfrm>
          <a:prstGeom prst="rect">
            <a:avLst/>
          </a:prstGeom>
          <a:ln>
            <a:solidFill>
              <a:schemeClr val="tx1"/>
            </a:solidFill>
          </a:ln>
        </p:spPr>
      </p:pic>
    </p:spTree>
    <p:extLst>
      <p:ext uri="{BB962C8B-B14F-4D97-AF65-F5344CB8AC3E}">
        <p14:creationId xmlns:p14="http://schemas.microsoft.com/office/powerpoint/2010/main" val="800551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8A66021-494A-2FD1-CC91-1A330C0B7FFD}"/>
              </a:ext>
            </a:extLst>
          </p:cNvPr>
          <p:cNvSpPr>
            <a:spLocks noGrp="1"/>
          </p:cNvSpPr>
          <p:nvPr>
            <p:ph type="title"/>
          </p:nvPr>
        </p:nvSpPr>
        <p:spPr>
          <a:xfrm>
            <a:off x="572493" y="238539"/>
            <a:ext cx="11018520" cy="1434415"/>
          </a:xfrm>
        </p:spPr>
        <p:txBody>
          <a:bodyPr anchor="b">
            <a:normAutofit/>
          </a:bodyPr>
          <a:lstStyle/>
          <a:p>
            <a:r>
              <a:rPr lang="it-IT" sz="4600"/>
              <a:t>Calcolo N-step controllable set</a:t>
            </a:r>
            <a:br>
              <a:rPr lang="it-IT" sz="4600"/>
            </a:br>
            <a:endParaRPr lang="it-IT" sz="4600"/>
          </a:p>
        </p:txBody>
      </p:sp>
      <p:sp>
        <p:nvSpPr>
          <p:cNvPr id="1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Rectangle 1">
                <a:extLst>
                  <a:ext uri="{FF2B5EF4-FFF2-40B4-BE49-F238E27FC236}">
                    <a16:creationId xmlns:a16="http://schemas.microsoft.com/office/drawing/2014/main" id="{6238A704-887A-6BBA-44C0-EE049421DF59}"/>
                  </a:ext>
                </a:extLst>
              </p:cNvPr>
              <p:cNvSpPr>
                <a:spLocks noGrp="1" noChangeArrowheads="1"/>
              </p:cNvSpPr>
              <p:nvPr>
                <p:ph idx="1"/>
              </p:nvPr>
            </p:nvSpPr>
            <p:spPr bwMode="auto">
              <a:xfrm>
                <a:off x="572493" y="2071316"/>
                <a:ext cx="6713552" cy="4119172"/>
              </a:xfrm>
              <a:prstGeom prst="rect">
                <a:avLst/>
              </a:prstGeom>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La funzione «</a:t>
                </a:r>
                <a:r>
                  <a:rPr kumimoji="0" lang="it-IT" altLang="it-IT" sz="1500" i="0" u="none" strike="noStrike" cap="none" normalizeH="0" baseline="0" dirty="0" err="1">
                    <a:ln>
                      <a:noFill/>
                    </a:ln>
                    <a:effectLst/>
                  </a:rPr>
                  <a:t>controllable_set</a:t>
                </a:r>
                <a:r>
                  <a:rPr kumimoji="0" lang="it-IT" altLang="it-IT" sz="1500" i="0" u="none" strike="noStrike" cap="none" normalizeH="0" baseline="0" dirty="0">
                    <a:ln>
                      <a:noFill/>
                    </a:ln>
                    <a:effectLst/>
                  </a:rPr>
                  <a:t>» costruisce l’insieme di tutti gli stati dai quali è possibile raggiungere il set target entro un numero massimo di N passi, rispettando i vincoli su stati e ingressi.</a:t>
                </a:r>
              </a:p>
              <a:p>
                <a:pPr marL="0" marR="0" lvl="0" indent="0"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L’algoritmo parte dal set target iniziale e, ad ogni iterazione, costruisce un poliedro nello spazio (</a:t>
                </a:r>
                <a:r>
                  <a:rPr kumimoji="0" lang="it-IT" altLang="it-IT" sz="1500" i="0" u="none" strike="noStrike" cap="none" normalizeH="0" baseline="0" dirty="0" err="1">
                    <a:ln>
                      <a:noFill/>
                    </a:ln>
                    <a:effectLst/>
                  </a:rPr>
                  <a:t>x,u</a:t>
                </a:r>
                <a:r>
                  <a:rPr kumimoji="0" lang="it-IT" altLang="it-IT" sz="1500" i="0" u="none" strike="noStrike" cap="none" normalizeH="0" baseline="0" dirty="0">
                    <a:ln>
                      <a:noFill/>
                    </a:ln>
                    <a:effectLst/>
                  </a:rPr>
                  <a:t>) che impone due condizioni:</a:t>
                </a:r>
              </a:p>
              <a:p>
                <a:pPr eaLnBrk="0" fontAlgn="base" hangingPunct="0">
                  <a:spcBef>
                    <a:spcPct val="0"/>
                  </a:spcBef>
                  <a:spcAft>
                    <a:spcPts val="600"/>
                  </a:spcAft>
                </a:pPr>
                <a:r>
                  <a:rPr kumimoji="0" lang="it-IT" altLang="it-IT" sz="1500" i="0" u="none" strike="noStrike" cap="none" normalizeH="0" baseline="0" dirty="0">
                    <a:ln>
                      <a:noFill/>
                    </a:ln>
                    <a:effectLst/>
                  </a:rPr>
                  <a:t>che la dinamica </a:t>
                </a:r>
                <a14:m>
                  <m:oMath xmlns:m="http://schemas.openxmlformats.org/officeDocument/2006/math">
                    <m:sSup>
                      <m:sSupPr>
                        <m:ctrlPr>
                          <a:rPr kumimoji="0" lang="it-IT" altLang="it-IT" sz="1500" i="1" u="none" strike="noStrike" cap="none" normalizeH="0" baseline="0" dirty="0" smtClean="0">
                            <a:ln>
                              <a:noFill/>
                            </a:ln>
                            <a:effectLst/>
                            <a:latin typeface="Cambria Math" panose="02040503050406030204" pitchFamily="18" charset="0"/>
                          </a:rPr>
                        </m:ctrlPr>
                      </m:sSupPr>
                      <m:e>
                        <m:r>
                          <a:rPr kumimoji="0" lang="it-IT" altLang="it-IT" sz="1500" b="0" i="1" u="none" strike="noStrike" cap="none" normalizeH="0" baseline="0" dirty="0" smtClean="0">
                            <a:ln>
                              <a:noFill/>
                            </a:ln>
                            <a:effectLst/>
                            <a:latin typeface="Cambria Math" panose="02040503050406030204" pitchFamily="18" charset="0"/>
                          </a:rPr>
                          <m:t>𝑥</m:t>
                        </m:r>
                      </m:e>
                      <m:sup>
                        <m:r>
                          <a:rPr kumimoji="0" lang="it-IT" altLang="it-IT" sz="1500" b="0" i="1" u="none" strike="noStrike" cap="none" normalizeH="0" baseline="0" dirty="0" smtClean="0">
                            <a:ln>
                              <a:noFill/>
                            </a:ln>
                            <a:effectLst/>
                            <a:latin typeface="Cambria Math" panose="02040503050406030204" pitchFamily="18" charset="0"/>
                          </a:rPr>
                          <m:t>+</m:t>
                        </m:r>
                      </m:sup>
                    </m:sSup>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err="1">
                        <a:ln>
                          <a:noFill/>
                        </a:ln>
                        <a:effectLst/>
                        <a:latin typeface="Cambria Math" panose="02040503050406030204" pitchFamily="18" charset="0"/>
                      </a:rPr>
                      <m:t>𝐴𝑥</m:t>
                    </m:r>
                    <m:r>
                      <a:rPr kumimoji="0" lang="it-IT" altLang="it-IT" sz="1500" i="1" u="none" strike="noStrike" cap="none" normalizeH="0" baseline="0" dirty="0" err="1">
                        <a:ln>
                          <a:noFill/>
                        </a:ln>
                        <a:effectLst/>
                        <a:latin typeface="Cambria Math" panose="02040503050406030204" pitchFamily="18" charset="0"/>
                      </a:rPr>
                      <m:t>+</m:t>
                    </m:r>
                    <m:r>
                      <a:rPr kumimoji="0" lang="it-IT" altLang="it-IT" sz="1500" i="1" u="none" strike="noStrike" cap="none" normalizeH="0" baseline="0" dirty="0" err="1" smtClean="0">
                        <a:ln>
                          <a:noFill/>
                        </a:ln>
                        <a:effectLst/>
                        <a:latin typeface="Cambria Math" panose="02040503050406030204" pitchFamily="18" charset="0"/>
                      </a:rPr>
                      <m:t>𝐵𝑢</m:t>
                    </m:r>
                    <m:r>
                      <a:rPr kumimoji="0" lang="it-IT" altLang="it-IT" sz="1500" i="1" u="none" strike="noStrike" cap="none" normalizeH="0" baseline="0" dirty="0" smtClean="0">
                        <a:ln>
                          <a:noFill/>
                        </a:ln>
                        <a:effectLst/>
                        <a:latin typeface="Cambria Math" panose="02040503050406030204" pitchFamily="18" charset="0"/>
                      </a:rPr>
                      <m:t> </m:t>
                    </m:r>
                  </m:oMath>
                </a14:m>
                <a:r>
                  <a:rPr kumimoji="0" lang="it-IT" altLang="it-IT" sz="1500" i="0" u="none" strike="noStrike" cap="none" normalizeH="0" baseline="0" dirty="0">
                    <a:ln>
                      <a:noFill/>
                    </a:ln>
                    <a:effectLst/>
                  </a:rPr>
                  <a:t>resti all’interno del set corrente,</a:t>
                </a:r>
              </a:p>
              <a:p>
                <a:pPr eaLnBrk="0" fontAlgn="base" hangingPunct="0">
                  <a:spcBef>
                    <a:spcPct val="0"/>
                  </a:spcBef>
                  <a:spcAft>
                    <a:spcPts val="600"/>
                  </a:spcAft>
                </a:pPr>
                <a:r>
                  <a:rPr kumimoji="0" lang="it-IT" altLang="it-IT" sz="1500" i="0" u="none" strike="noStrike" cap="none" normalizeH="0" baseline="0" dirty="0">
                    <a:ln>
                      <a:noFill/>
                    </a:ln>
                    <a:effectLst/>
                  </a:rPr>
                  <a:t>e che gli ingressi soddisfino i vincoli </a:t>
                </a:r>
                <a14:m>
                  <m:oMath xmlns:m="http://schemas.openxmlformats.org/officeDocument/2006/math">
                    <m:r>
                      <a:rPr kumimoji="0" lang="it-IT" altLang="it-IT" sz="1500" i="1" u="none" strike="noStrike" cap="none" normalizeH="0" baseline="0" dirty="0" smtClean="0">
                        <a:ln>
                          <a:noFill/>
                        </a:ln>
                        <a:effectLst/>
                        <a:latin typeface="Cambria Math" panose="02040503050406030204" pitchFamily="18" charset="0"/>
                      </a:rPr>
                      <m:t>𝐻𝑢</m:t>
                    </m:r>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smtClean="0">
                        <a:ln>
                          <a:noFill/>
                        </a:ln>
                        <a:effectLst/>
                        <a:latin typeface="Cambria Math" panose="02040503050406030204" pitchFamily="18" charset="0"/>
                      </a:rPr>
                      <m:t>𝑢</m:t>
                    </m:r>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err="1" smtClean="0">
                        <a:ln>
                          <a:noFill/>
                        </a:ln>
                        <a:effectLst/>
                        <a:latin typeface="Cambria Math" panose="02040503050406030204" pitchFamily="18" charset="0"/>
                      </a:rPr>
                      <m:t>h𝑢</m:t>
                    </m:r>
                  </m:oMath>
                </a14:m>
                <a:r>
                  <a:rPr kumimoji="0" lang="it-IT" altLang="it-IT" sz="1500" i="0" u="none" strike="noStrike" cap="none" normalizeH="0" baseline="0" dirty="0">
                    <a:ln>
                      <a:noFill/>
                    </a:ln>
                    <a:effectLst/>
                  </a:rPr>
                  <a:t>.</a:t>
                </a:r>
              </a:p>
              <a:p>
                <a:pPr marL="0" marR="0" lvl="0" indent="0"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Questo poliedro viene poi proiettato nello spazio degli stati</a:t>
                </a:r>
                <a:r>
                  <a:rPr kumimoji="0" lang="it-IT" altLang="it-IT" sz="1500" i="0" u="none" strike="noStrike" cap="none" normalizeH="0" dirty="0">
                    <a:ln>
                      <a:noFill/>
                    </a:ln>
                    <a:effectLst/>
                  </a:rPr>
                  <a:t> e </a:t>
                </a:r>
                <a:r>
                  <a:rPr kumimoji="0" lang="it-IT" altLang="it-IT" sz="1500" i="0" u="none" strike="noStrike" cap="none" normalizeH="0" baseline="0" dirty="0">
                    <a:ln>
                      <a:noFill/>
                    </a:ln>
                    <a:effectLst/>
                  </a:rPr>
                  <a:t>intersecato con i vincoli di stato </a:t>
                </a:r>
                <a14:m>
                  <m:oMath xmlns:m="http://schemas.openxmlformats.org/officeDocument/2006/math">
                    <m:r>
                      <a:rPr kumimoji="0" lang="it-IT" altLang="it-IT" sz="1500" i="1" u="none" strike="noStrike" cap="none" normalizeH="0" baseline="0" dirty="0" smtClean="0">
                        <a:ln>
                          <a:noFill/>
                        </a:ln>
                        <a:effectLst/>
                        <a:latin typeface="Cambria Math" panose="02040503050406030204" pitchFamily="18" charset="0"/>
                      </a:rPr>
                      <m:t>𝐻𝑥</m:t>
                    </m:r>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smtClean="0">
                        <a:ln>
                          <a:noFill/>
                        </a:ln>
                        <a:effectLst/>
                        <a:latin typeface="Cambria Math" panose="02040503050406030204" pitchFamily="18" charset="0"/>
                      </a:rPr>
                      <m:t>𝑥</m:t>
                    </m:r>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err="1" smtClean="0">
                        <a:ln>
                          <a:noFill/>
                        </a:ln>
                        <a:effectLst/>
                        <a:latin typeface="Cambria Math" panose="02040503050406030204" pitchFamily="18" charset="0"/>
                      </a:rPr>
                      <m:t>h𝑥</m:t>
                    </m:r>
                  </m:oMath>
                </a14:m>
                <a:r>
                  <a:rPr kumimoji="0" lang="it-IT" altLang="it-IT" sz="1500" i="0" u="none" strike="noStrike" cap="none" normalizeH="0" baseline="0" dirty="0">
                    <a:ln>
                      <a:noFill/>
                    </a:ln>
                    <a:effectLst/>
                  </a:rPr>
                  <a:t>.</a:t>
                </a:r>
              </a:p>
              <a:p>
                <a:pPr marL="0" marR="0" lvl="0" indent="0"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Ripetendo il processo per N passi, l’insieme si espande gradualmente, includendo tutti gli stati da cui è garantito raggiungere il set target in al più N mosse. Il risultato finale è il N-step </a:t>
                </a:r>
                <a:r>
                  <a:rPr kumimoji="0" lang="it-IT" altLang="it-IT" sz="1500" i="0" u="none" strike="noStrike" cap="none" normalizeH="0" baseline="0" dirty="0" err="1">
                    <a:ln>
                      <a:noFill/>
                    </a:ln>
                    <a:effectLst/>
                  </a:rPr>
                  <a:t>controllable</a:t>
                </a:r>
                <a:r>
                  <a:rPr kumimoji="0" lang="it-IT" altLang="it-IT" sz="1500" i="0" u="none" strike="noStrike" cap="none" normalizeH="0" baseline="0" dirty="0">
                    <a:ln>
                      <a:noFill/>
                    </a:ln>
                    <a:effectLst/>
                  </a:rPr>
                  <a:t> set, descritto da matrici​.</a:t>
                </a:r>
              </a:p>
            </p:txBody>
          </p:sp>
        </mc:Choice>
        <mc:Fallback xmlns="">
          <p:sp>
            <p:nvSpPr>
              <p:cNvPr id="7" name="Rectangle 1">
                <a:extLst>
                  <a:ext uri="{FF2B5EF4-FFF2-40B4-BE49-F238E27FC236}">
                    <a16:creationId xmlns:a16="http://schemas.microsoft.com/office/drawing/2014/main" id="{6238A704-887A-6BBA-44C0-EE049421DF59}"/>
                  </a:ext>
                </a:extLst>
              </p:cNvPr>
              <p:cNvSpPr>
                <a:spLocks noGrp="1" noRot="1" noChangeAspect="1" noMove="1" noResize="1" noEditPoints="1" noAdjustHandles="1" noChangeArrowheads="1" noChangeShapeType="1" noTextEdit="1"/>
              </p:cNvSpPr>
              <p:nvPr>
                <p:ph idx="1"/>
              </p:nvPr>
            </p:nvSpPr>
            <p:spPr bwMode="auto">
              <a:xfrm>
                <a:off x="572493" y="2071316"/>
                <a:ext cx="6713552" cy="4119172"/>
              </a:xfrm>
              <a:prstGeom prst="rect">
                <a:avLst/>
              </a:prstGeom>
              <a:blipFill>
                <a:blip r:embed="rId2"/>
                <a:stretch>
                  <a:fillRect l="-363" t="-740"/>
                </a:stretch>
              </a:blip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a:noFill/>
                  </a:rPr>
                  <a:t> </a:t>
                </a:r>
              </a:p>
            </p:txBody>
          </p:sp>
        </mc:Fallback>
      </mc:AlternateContent>
      <p:pic>
        <p:nvPicPr>
          <p:cNvPr id="6" name="Immagine 5">
            <a:extLst>
              <a:ext uri="{FF2B5EF4-FFF2-40B4-BE49-F238E27FC236}">
                <a16:creationId xmlns:a16="http://schemas.microsoft.com/office/drawing/2014/main" id="{AAAC38D5-D956-F2CA-7722-64B18E6DD193}"/>
              </a:ext>
            </a:extLst>
          </p:cNvPr>
          <p:cNvPicPr>
            <a:picLocks noChangeAspect="1"/>
          </p:cNvPicPr>
          <p:nvPr/>
        </p:nvPicPr>
        <p:blipFill>
          <a:blip r:embed="rId3"/>
          <a:srcRect r="24239" b="2"/>
          <a:stretch>
            <a:fillRect/>
          </a:stretch>
        </p:blipFill>
        <p:spPr>
          <a:xfrm>
            <a:off x="7675658" y="2093976"/>
            <a:ext cx="3941064" cy="4096512"/>
          </a:xfrm>
          <a:prstGeom prst="rect">
            <a:avLst/>
          </a:prstGeom>
        </p:spPr>
      </p:pic>
      <p:sp>
        <p:nvSpPr>
          <p:cNvPr id="4" name="Segnaposto piè di pagina 3">
            <a:extLst>
              <a:ext uri="{FF2B5EF4-FFF2-40B4-BE49-F238E27FC236}">
                <a16:creationId xmlns:a16="http://schemas.microsoft.com/office/drawing/2014/main" id="{278DD334-0921-088C-B617-8434DE67C11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1267780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5080449-7390-2B77-6F85-F0A0A12703B2}"/>
              </a:ext>
            </a:extLst>
          </p:cNvPr>
          <p:cNvSpPr>
            <a:spLocks noGrp="1"/>
          </p:cNvSpPr>
          <p:nvPr>
            <p:ph type="title"/>
          </p:nvPr>
        </p:nvSpPr>
        <p:spPr>
          <a:xfrm>
            <a:off x="640080" y="329184"/>
            <a:ext cx="6894576" cy="1783080"/>
          </a:xfrm>
        </p:spPr>
        <p:txBody>
          <a:bodyPr anchor="b">
            <a:normAutofit/>
          </a:bodyPr>
          <a:lstStyle/>
          <a:p>
            <a:r>
              <a:rPr lang="it-IT" sz="5400" dirty="0"/>
              <a:t>Plot N-step </a:t>
            </a:r>
            <a:r>
              <a:rPr lang="it-IT" sz="5400" dirty="0" err="1"/>
              <a:t>controllable</a:t>
            </a:r>
            <a:r>
              <a:rPr lang="it-IT" sz="5400" dirty="0"/>
              <a:t> set</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1AB11CCA-47B4-9509-7533-3E635B5D12DE}"/>
              </a:ext>
            </a:extLst>
          </p:cNvPr>
          <p:cNvSpPr>
            <a:spLocks noGrp="1"/>
          </p:cNvSpPr>
          <p:nvPr>
            <p:ph idx="1"/>
          </p:nvPr>
        </p:nvSpPr>
        <p:spPr>
          <a:xfrm>
            <a:off x="640080" y="2706624"/>
            <a:ext cx="6894576" cy="3483864"/>
          </a:xfrm>
        </p:spPr>
        <p:txBody>
          <a:bodyPr>
            <a:normAutofit/>
          </a:bodyPr>
          <a:lstStyle/>
          <a:p>
            <a:pPr marL="0" lvl="0" indent="0" eaLnBrk="0" fontAlgn="base" hangingPunct="0">
              <a:lnSpc>
                <a:spcPct val="100000"/>
              </a:lnSpc>
              <a:spcBef>
                <a:spcPct val="0"/>
              </a:spcBef>
              <a:spcAft>
                <a:spcPct val="0"/>
              </a:spcAft>
              <a:buNone/>
            </a:pPr>
            <a:r>
              <a:rPr lang="it-IT" altLang="it-IT" sz="1700" dirty="0"/>
              <a:t>Per N = 4 passi viene chiamata la funzione </a:t>
            </a:r>
            <a:r>
              <a:rPr lang="it-IT" altLang="it-IT" sz="1700" dirty="0" err="1"/>
              <a:t>controllable_set</a:t>
            </a:r>
            <a:r>
              <a:rPr lang="it-IT" altLang="it-IT" sz="1700" dirty="0"/>
              <a:t> usando il CIS come set target e in maniera da ottenere le disuguaglianze (</a:t>
            </a:r>
            <a:r>
              <a:rPr lang="it-IT" altLang="it-IT" sz="1700" dirty="0" err="1"/>
              <a:t>Np_steps_H</a:t>
            </a:r>
            <a:r>
              <a:rPr lang="it-IT" altLang="it-IT" sz="1700" dirty="0"/>
              <a:t>, </a:t>
            </a:r>
            <a:r>
              <a:rPr lang="it-IT" altLang="it-IT" sz="1700" dirty="0" err="1"/>
              <a:t>Np_steps_h</a:t>
            </a:r>
            <a:r>
              <a:rPr lang="it-IT" altLang="it-IT" sz="1700" dirty="0"/>
              <a:t>) che definiscono il poliedro di tutti gli stati da cui in al massimo 4 mosse, rispettando i vincoli, si entra nel CIS. Viene trasformato questo risultato in un oggetto </a:t>
            </a:r>
            <a:r>
              <a:rPr lang="it-IT" altLang="it-IT" sz="1700" dirty="0" err="1"/>
              <a:t>Polyhedron</a:t>
            </a:r>
            <a:r>
              <a:rPr lang="it-IT" altLang="it-IT" sz="1700" dirty="0"/>
              <a:t> proiettando la regione sui piani (</a:t>
            </a:r>
            <a:r>
              <a:rPr lang="it-IT" altLang="it-IT" sz="1700" dirty="0" err="1"/>
              <a:t>h₁,h</a:t>
            </a:r>
            <a:r>
              <a:rPr lang="it-IT" altLang="it-IT" sz="1700" dirty="0"/>
              <a:t>₃) e (</a:t>
            </a:r>
            <a:r>
              <a:rPr lang="it-IT" altLang="it-IT" sz="1700" dirty="0" err="1"/>
              <a:t>h₂,h</a:t>
            </a:r>
            <a:r>
              <a:rPr lang="it-IT" altLang="it-IT" sz="1700" dirty="0"/>
              <a:t>₄).</a:t>
            </a:r>
          </a:p>
          <a:p>
            <a:pPr marL="0" lvl="0" indent="0" eaLnBrk="0" fontAlgn="base" hangingPunct="0">
              <a:lnSpc>
                <a:spcPct val="100000"/>
              </a:lnSpc>
              <a:spcBef>
                <a:spcPct val="0"/>
              </a:spcBef>
              <a:spcAft>
                <a:spcPct val="0"/>
              </a:spcAft>
              <a:buNone/>
            </a:pPr>
            <a:r>
              <a:rPr lang="it-IT" altLang="it-IT" sz="1700" dirty="0"/>
              <a:t>Nei due </a:t>
            </a:r>
            <a:r>
              <a:rPr lang="it-IT" altLang="it-IT" sz="1700" dirty="0" err="1"/>
              <a:t>subplot</a:t>
            </a:r>
            <a:r>
              <a:rPr lang="it-IT" altLang="it-IT" sz="1700" dirty="0"/>
              <a:t> vengono visualizzati insieme il CIS e l’N-step set e si può osservare che l’N-step </a:t>
            </a:r>
            <a:r>
              <a:rPr lang="it-IT" altLang="it-IT" sz="1700" dirty="0" err="1"/>
              <a:t>controllable</a:t>
            </a:r>
            <a:r>
              <a:rPr lang="it-IT" altLang="it-IT" sz="1700" dirty="0"/>
              <a:t> set ingloba il CIS e si estende al di fuori: quelle aree extra rappresentano combinazioni di livelli iniziali non stazionarie ma comunque riportabili in sicurezza in 4 passi. </a:t>
            </a:r>
            <a:endParaRPr lang="it-IT" sz="2200" dirty="0"/>
          </a:p>
        </p:txBody>
      </p:sp>
      <p:pic>
        <p:nvPicPr>
          <p:cNvPr id="6" name="Immagine 5">
            <a:extLst>
              <a:ext uri="{FF2B5EF4-FFF2-40B4-BE49-F238E27FC236}">
                <a16:creationId xmlns:a16="http://schemas.microsoft.com/office/drawing/2014/main" id="{13CA0D21-BAD3-1718-6115-0F4521D13489}"/>
              </a:ext>
            </a:extLst>
          </p:cNvPr>
          <p:cNvPicPr>
            <a:picLocks noChangeAspect="1"/>
          </p:cNvPicPr>
          <p:nvPr/>
        </p:nvPicPr>
        <p:blipFill>
          <a:blip r:embed="rId2"/>
          <a:stretch>
            <a:fillRect/>
          </a:stretch>
        </p:blipFill>
        <p:spPr>
          <a:xfrm>
            <a:off x="8369777" y="329183"/>
            <a:ext cx="3360233" cy="3099815"/>
          </a:xfrm>
          <a:prstGeom prst="rect">
            <a:avLst/>
          </a:prstGeom>
        </p:spPr>
      </p:pic>
      <p:pic>
        <p:nvPicPr>
          <p:cNvPr id="8" name="Immagine 7">
            <a:extLst>
              <a:ext uri="{FF2B5EF4-FFF2-40B4-BE49-F238E27FC236}">
                <a16:creationId xmlns:a16="http://schemas.microsoft.com/office/drawing/2014/main" id="{692593FC-7BF5-725D-DD50-E10EA9E468AE}"/>
              </a:ext>
            </a:extLst>
          </p:cNvPr>
          <p:cNvPicPr>
            <a:picLocks noChangeAspect="1"/>
          </p:cNvPicPr>
          <p:nvPr/>
        </p:nvPicPr>
        <p:blipFill>
          <a:blip r:embed="rId3"/>
          <a:stretch>
            <a:fillRect/>
          </a:stretch>
        </p:blipFill>
        <p:spPr>
          <a:xfrm>
            <a:off x="8385938" y="3429000"/>
            <a:ext cx="3360233" cy="3099816"/>
          </a:xfrm>
          <a:prstGeom prst="rect">
            <a:avLst/>
          </a:prstGeom>
        </p:spPr>
      </p:pic>
      <p:sp>
        <p:nvSpPr>
          <p:cNvPr id="4" name="Segnaposto piè di pagina 3">
            <a:extLst>
              <a:ext uri="{FF2B5EF4-FFF2-40B4-BE49-F238E27FC236}">
                <a16:creationId xmlns:a16="http://schemas.microsoft.com/office/drawing/2014/main" id="{F19FBA25-CE36-E84C-1C44-780E1BFBE25D}"/>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2636114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C7F5CE5-81E5-5D30-6ABA-928FBD821C16}"/>
              </a:ext>
            </a:extLst>
          </p:cNvPr>
          <p:cNvSpPr>
            <a:spLocks noGrp="1"/>
          </p:cNvSpPr>
          <p:nvPr>
            <p:ph type="title"/>
          </p:nvPr>
        </p:nvSpPr>
        <p:spPr>
          <a:xfrm>
            <a:off x="630936" y="640080"/>
            <a:ext cx="4818888" cy="1481328"/>
          </a:xfrm>
        </p:spPr>
        <p:txBody>
          <a:bodyPr anchor="b">
            <a:normAutofit/>
          </a:bodyPr>
          <a:lstStyle/>
          <a:p>
            <a:r>
              <a:rPr lang="it-IT" sz="5000" dirty="0"/>
              <a:t>Model </a:t>
            </a:r>
            <a:r>
              <a:rPr lang="it-IT" sz="5000" dirty="0" err="1"/>
              <a:t>Predictive</a:t>
            </a:r>
            <a:r>
              <a:rPr lang="it-IT" sz="5000" dirty="0"/>
              <a:t> Control (</a:t>
            </a:r>
            <a:r>
              <a:rPr lang="it-IT" sz="5000" dirty="0" err="1"/>
              <a:t>mpc</a:t>
            </a:r>
            <a:r>
              <a:rPr lang="it-IT" sz="5000" dirty="0"/>
              <a:t>)</a:t>
            </a:r>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C3E49BF6-6046-1041-585E-4D3A792C427B}"/>
              </a:ext>
            </a:extLst>
          </p:cNvPr>
          <p:cNvSpPr>
            <a:spLocks noGrp="1"/>
          </p:cNvSpPr>
          <p:nvPr>
            <p:ph idx="1"/>
          </p:nvPr>
        </p:nvSpPr>
        <p:spPr>
          <a:xfrm>
            <a:off x="630936" y="2660904"/>
            <a:ext cx="4818888" cy="3547872"/>
          </a:xfrm>
        </p:spPr>
        <p:txBody>
          <a:bodyPr anchor="t">
            <a:normAutofit/>
          </a:bodyPr>
          <a:lstStyle/>
          <a:p>
            <a:pPr marL="0" lvl="0" indent="0" eaLnBrk="0" fontAlgn="base" hangingPunct="0">
              <a:spcBef>
                <a:spcPct val="0"/>
              </a:spcBef>
              <a:spcAft>
                <a:spcPts val="600"/>
              </a:spcAft>
              <a:buNone/>
            </a:pPr>
            <a:r>
              <a:rPr lang="it-IT" altLang="it-IT" sz="1200" dirty="0"/>
              <a:t>Si parte definendo le dimensioni del sistema: quanti sono gli stati, gli ingressi e i vincoli terminali. Viene poi calcolata la matrice del costo terminale tramite la soluzione dell’equazione di </a:t>
            </a:r>
            <a:r>
              <a:rPr lang="it-IT" altLang="it-IT" sz="1200" dirty="0" err="1"/>
              <a:t>Riccati</a:t>
            </a:r>
            <a:r>
              <a:rPr lang="it-IT" altLang="it-IT" sz="1200" dirty="0"/>
              <a:t> (LQR discreto).</a:t>
            </a:r>
          </a:p>
          <a:p>
            <a:pPr marL="0" lvl="0" indent="0" eaLnBrk="0" fontAlgn="base" hangingPunct="0">
              <a:spcBef>
                <a:spcPct val="0"/>
              </a:spcBef>
              <a:spcAft>
                <a:spcPts val="600"/>
              </a:spcAft>
              <a:buNone/>
            </a:pPr>
            <a:r>
              <a:rPr lang="it-IT" altLang="it-IT" sz="1200" dirty="0"/>
              <a:t>Si richiama poi una funzione esterna (</a:t>
            </a:r>
            <a:r>
              <a:rPr lang="it-IT" altLang="it-IT" sz="1200" i="1" dirty="0"/>
              <a:t>Calligrafica</a:t>
            </a:r>
            <a:r>
              <a:rPr lang="it-IT" altLang="it-IT" sz="1200" dirty="0"/>
              <a:t>) che costruisce le matrici estese della dinamica del sistema su un orizzonte predittivo, includendo anche il contributo dei pesi di costo.</a:t>
            </a:r>
          </a:p>
          <a:p>
            <a:pPr marL="0" lvl="0" indent="0" eaLnBrk="0" fontAlgn="base" hangingPunct="0">
              <a:spcBef>
                <a:spcPct val="0"/>
              </a:spcBef>
              <a:spcAft>
                <a:spcPts val="600"/>
              </a:spcAft>
              <a:buNone/>
            </a:pPr>
            <a:r>
              <a:rPr lang="it-IT" altLang="it-IT" sz="1200" dirty="0"/>
              <a:t>Con queste matrici viene definita la funzione costo quadratica dell’MPC, composta da una parte quadratica (la matrice hessiana) e una parte lineare (dipendente dallo stato iniziale e dal riferimento).</a:t>
            </a:r>
          </a:p>
          <a:p>
            <a:pPr marL="0" lvl="0" indent="0" eaLnBrk="0" fontAlgn="base" hangingPunct="0">
              <a:spcBef>
                <a:spcPct val="0"/>
              </a:spcBef>
              <a:spcAft>
                <a:spcPts val="600"/>
              </a:spcAft>
              <a:buNone/>
            </a:pPr>
            <a:r>
              <a:rPr lang="it-IT" altLang="it-IT" sz="1200" dirty="0"/>
              <a:t>Vengono poi costruiti i vincoli di disuguaglianza su stato, ingresso e stato finale lungo l’orizzonte temporale, tutti impacchettati in matrici unificate. Infine, tutte queste informazion vengono salvate in una struttura </a:t>
            </a:r>
            <a:r>
              <a:rPr lang="it-IT" altLang="it-IT" sz="1200" dirty="0" err="1"/>
              <a:t>mpc</a:t>
            </a:r>
            <a:r>
              <a:rPr lang="it-IT" altLang="it-IT" sz="1200" dirty="0"/>
              <a:t> che verrà usata per calcolare gli ingressi ottimali ad ogni istante.</a:t>
            </a:r>
          </a:p>
        </p:txBody>
      </p:sp>
      <p:pic>
        <p:nvPicPr>
          <p:cNvPr id="7" name="Immagine 6" descr="Immagine che contiene testo, schermata, documento, Carattere&#10;&#10;Il contenuto generato dall'IA potrebbe non essere corretto.">
            <a:extLst>
              <a:ext uri="{FF2B5EF4-FFF2-40B4-BE49-F238E27FC236}">
                <a16:creationId xmlns:a16="http://schemas.microsoft.com/office/drawing/2014/main" id="{F3F86E7C-DA1D-5B8E-2477-CAD5F0EA3098}"/>
              </a:ext>
            </a:extLst>
          </p:cNvPr>
          <p:cNvPicPr>
            <a:picLocks noChangeAspect="1"/>
          </p:cNvPicPr>
          <p:nvPr/>
        </p:nvPicPr>
        <p:blipFill>
          <a:blip r:embed="rId2"/>
          <a:stretch>
            <a:fillRect/>
          </a:stretch>
        </p:blipFill>
        <p:spPr>
          <a:xfrm>
            <a:off x="6524818" y="120943"/>
            <a:ext cx="5198841" cy="6293819"/>
          </a:xfrm>
          <a:prstGeom prst="rect">
            <a:avLst/>
          </a:prstGeom>
        </p:spPr>
      </p:pic>
      <p:sp>
        <p:nvSpPr>
          <p:cNvPr id="4" name="Segnaposto piè di pagina 3">
            <a:extLst>
              <a:ext uri="{FF2B5EF4-FFF2-40B4-BE49-F238E27FC236}">
                <a16:creationId xmlns:a16="http://schemas.microsoft.com/office/drawing/2014/main" id="{F63B869F-2E7E-CE0B-4BA0-4FB5C2506758}"/>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3630946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3DD944B-D922-EF70-DEC8-7C5136DFC88F}"/>
              </a:ext>
            </a:extLst>
          </p:cNvPr>
          <p:cNvSpPr>
            <a:spLocks noGrp="1"/>
          </p:cNvSpPr>
          <p:nvPr>
            <p:ph type="title"/>
          </p:nvPr>
        </p:nvSpPr>
        <p:spPr>
          <a:xfrm>
            <a:off x="640080" y="329184"/>
            <a:ext cx="6894576" cy="1783080"/>
          </a:xfrm>
        </p:spPr>
        <p:txBody>
          <a:bodyPr anchor="b">
            <a:normAutofit/>
          </a:bodyPr>
          <a:lstStyle/>
          <a:p>
            <a:r>
              <a:rPr lang="it-IT" sz="5400"/>
              <a:t>Simulazione MPC</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A7140573-7A9E-EB19-3D87-50CB9DB4852A}"/>
              </a:ext>
            </a:extLst>
          </p:cNvPr>
          <p:cNvSpPr>
            <a:spLocks noGrp="1"/>
          </p:cNvSpPr>
          <p:nvPr>
            <p:ph idx="1"/>
          </p:nvPr>
        </p:nvSpPr>
        <p:spPr>
          <a:xfrm>
            <a:off x="640080" y="2706624"/>
            <a:ext cx="6894576" cy="3483864"/>
          </a:xfrm>
        </p:spPr>
        <p:txBody>
          <a:bodyPr>
            <a:normAutofit/>
          </a:bodyPr>
          <a:lstStyle/>
          <a:p>
            <a:pPr marL="0" indent="0">
              <a:buNone/>
            </a:pPr>
            <a:r>
              <a:rPr lang="it-IT" sz="2000" dirty="0"/>
              <a:t>Durante la simulazione, il controllore MPC calcola l’ingresso ottimale a ogni istante, tenendo conto dello stato attuale e dei vincoli imposti. L’ingresso viene applicato al sistema non lineare reale, aggiornando il suo comportamento passo dopo passo. I grafici mostrano che le traiettorie restano all’interno dei vincoli (CIS) e convergono verso il riferimento, garantendo una risposta corretta anche in presenza di una dinamica non lineare.</a:t>
            </a:r>
          </a:p>
          <a:p>
            <a:endParaRPr lang="it-IT" sz="2200" dirty="0"/>
          </a:p>
        </p:txBody>
      </p:sp>
      <p:pic>
        <p:nvPicPr>
          <p:cNvPr id="8" name="Immagine 7">
            <a:extLst>
              <a:ext uri="{FF2B5EF4-FFF2-40B4-BE49-F238E27FC236}">
                <a16:creationId xmlns:a16="http://schemas.microsoft.com/office/drawing/2014/main" id="{0DB3C2F4-1B23-7BF1-F534-524F836BDBCE}"/>
              </a:ext>
            </a:extLst>
          </p:cNvPr>
          <p:cNvPicPr>
            <a:picLocks noChangeAspect="1"/>
          </p:cNvPicPr>
          <p:nvPr/>
        </p:nvPicPr>
        <p:blipFill>
          <a:blip r:embed="rId2"/>
          <a:stretch>
            <a:fillRect/>
          </a:stretch>
        </p:blipFill>
        <p:spPr>
          <a:xfrm>
            <a:off x="8778839" y="108317"/>
            <a:ext cx="3058118" cy="3252104"/>
          </a:xfrm>
          <a:prstGeom prst="rect">
            <a:avLst/>
          </a:prstGeom>
        </p:spPr>
      </p:pic>
      <p:pic>
        <p:nvPicPr>
          <p:cNvPr id="6" name="Immagine 5">
            <a:extLst>
              <a:ext uri="{FF2B5EF4-FFF2-40B4-BE49-F238E27FC236}">
                <a16:creationId xmlns:a16="http://schemas.microsoft.com/office/drawing/2014/main" id="{D95D702E-A34B-57EE-4A13-ACF73D9D4E81}"/>
              </a:ext>
            </a:extLst>
          </p:cNvPr>
          <p:cNvPicPr>
            <a:picLocks noChangeAspect="1"/>
          </p:cNvPicPr>
          <p:nvPr/>
        </p:nvPicPr>
        <p:blipFill>
          <a:blip r:embed="rId3"/>
          <a:stretch>
            <a:fillRect/>
          </a:stretch>
        </p:blipFill>
        <p:spPr>
          <a:xfrm>
            <a:off x="8778838" y="3360419"/>
            <a:ext cx="3058119" cy="3463851"/>
          </a:xfrm>
          <a:prstGeom prst="rect">
            <a:avLst/>
          </a:prstGeom>
        </p:spPr>
      </p:pic>
      <p:sp>
        <p:nvSpPr>
          <p:cNvPr id="4" name="Segnaposto piè di pagina 3">
            <a:extLst>
              <a:ext uri="{FF2B5EF4-FFF2-40B4-BE49-F238E27FC236}">
                <a16:creationId xmlns:a16="http://schemas.microsoft.com/office/drawing/2014/main" id="{054E4C96-CD3F-5A58-DD2C-E4B61F7BAC05}"/>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687747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5169584-297D-658F-093A-A46C3E76946B}"/>
              </a:ext>
            </a:extLst>
          </p:cNvPr>
          <p:cNvSpPr>
            <a:spLocks noGrp="1"/>
          </p:cNvSpPr>
          <p:nvPr>
            <p:ph type="title"/>
          </p:nvPr>
        </p:nvSpPr>
        <p:spPr>
          <a:xfrm>
            <a:off x="612648" y="365125"/>
            <a:ext cx="6986015" cy="1776484"/>
          </a:xfrm>
        </p:spPr>
        <p:txBody>
          <a:bodyPr anchor="b">
            <a:normAutofit/>
          </a:bodyPr>
          <a:lstStyle/>
          <a:p>
            <a:r>
              <a:rPr lang="it-IT" sz="5400"/>
              <a:t>Andamento degli stati e degli ingressi</a:t>
            </a:r>
          </a:p>
        </p:txBody>
      </p:sp>
      <p:sp>
        <p:nvSpPr>
          <p:cNvPr id="17"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3C3FB16D-B5A7-0E93-4F5F-20200EA30DBA}"/>
              </a:ext>
            </a:extLst>
          </p:cNvPr>
          <p:cNvSpPr>
            <a:spLocks noGrp="1"/>
          </p:cNvSpPr>
          <p:nvPr>
            <p:ph idx="1"/>
          </p:nvPr>
        </p:nvSpPr>
        <p:spPr>
          <a:xfrm>
            <a:off x="612648" y="2504819"/>
            <a:ext cx="6986016" cy="3672144"/>
          </a:xfrm>
        </p:spPr>
        <p:txBody>
          <a:bodyPr>
            <a:normAutofit lnSpcReduction="10000"/>
          </a:bodyPr>
          <a:lstStyle/>
          <a:p>
            <a:pPr marL="0" indent="0">
              <a:buNone/>
            </a:pPr>
            <a:r>
              <a:rPr lang="it-IT" sz="2200" dirty="0"/>
              <a:t>Nel primo grafico sono riportati gli ingressi di controllo, l’azione iniziale è più decisa per correggere rapidamente la dinamica del sistema, ma si attenua progressivamente man mano che ci si avvicina al riferimento.</a:t>
            </a:r>
          </a:p>
          <a:p>
            <a:pPr marL="0" indent="0">
              <a:buNone/>
            </a:pPr>
            <a:r>
              <a:rPr lang="it-IT" sz="2200" dirty="0"/>
              <a:t>Nel secondo grafico viene mostrato l’andamento degli stati del sistema nel tempo. Si osserva che tutte le variabili restano sempre entro i limiti imposti e si avvicinano in modo graduale e regolare ai valori di riferimento. Questo dimostra l’efficacia della strategia MPC nel guidare il sistema verso l’obiettivo senza oscillazioni né violazioni.</a:t>
            </a:r>
          </a:p>
          <a:p>
            <a:pPr marL="0" indent="0">
              <a:buNone/>
            </a:pPr>
            <a:endParaRPr lang="it-IT" sz="2200" dirty="0"/>
          </a:p>
        </p:txBody>
      </p:sp>
      <p:pic>
        <p:nvPicPr>
          <p:cNvPr id="6" name="Immagine 5">
            <a:extLst>
              <a:ext uri="{FF2B5EF4-FFF2-40B4-BE49-F238E27FC236}">
                <a16:creationId xmlns:a16="http://schemas.microsoft.com/office/drawing/2014/main" id="{62040FA5-21AB-3722-D448-D18FD772EFA5}"/>
              </a:ext>
            </a:extLst>
          </p:cNvPr>
          <p:cNvPicPr>
            <a:picLocks noChangeAspect="1"/>
          </p:cNvPicPr>
          <p:nvPr/>
        </p:nvPicPr>
        <p:blipFill>
          <a:blip r:embed="rId2"/>
          <a:srcRect t="9612"/>
          <a:stretch>
            <a:fillRect/>
          </a:stretch>
        </p:blipFill>
        <p:spPr>
          <a:xfrm>
            <a:off x="8686237" y="70468"/>
            <a:ext cx="2893115" cy="2954644"/>
          </a:xfrm>
          <a:prstGeom prst="rect">
            <a:avLst/>
          </a:prstGeom>
        </p:spPr>
      </p:pic>
      <p:grpSp>
        <p:nvGrpSpPr>
          <p:cNvPr id="11" name="Gruppo 10">
            <a:extLst>
              <a:ext uri="{FF2B5EF4-FFF2-40B4-BE49-F238E27FC236}">
                <a16:creationId xmlns:a16="http://schemas.microsoft.com/office/drawing/2014/main" id="{D8CF0733-353F-2E63-EE8F-F8B82C457062}"/>
              </a:ext>
            </a:extLst>
          </p:cNvPr>
          <p:cNvGrpSpPr/>
          <p:nvPr/>
        </p:nvGrpSpPr>
        <p:grpSpPr>
          <a:xfrm>
            <a:off x="7598663" y="3117438"/>
            <a:ext cx="4518021" cy="3102387"/>
            <a:chOff x="7798372" y="3204499"/>
            <a:chExt cx="4152836" cy="2690249"/>
          </a:xfrm>
        </p:grpSpPr>
        <p:pic>
          <p:nvPicPr>
            <p:cNvPr id="10" name="Immagine 9">
              <a:extLst>
                <a:ext uri="{FF2B5EF4-FFF2-40B4-BE49-F238E27FC236}">
                  <a16:creationId xmlns:a16="http://schemas.microsoft.com/office/drawing/2014/main" id="{9B19564C-9399-6ECC-A1A3-FA5D58115E29}"/>
                </a:ext>
              </a:extLst>
            </p:cNvPr>
            <p:cNvPicPr>
              <a:picLocks noChangeAspect="1"/>
            </p:cNvPicPr>
            <p:nvPr/>
          </p:nvPicPr>
          <p:blipFill>
            <a:blip r:embed="rId3"/>
            <a:stretch>
              <a:fillRect/>
            </a:stretch>
          </p:blipFill>
          <p:spPr>
            <a:xfrm>
              <a:off x="7836408" y="3204499"/>
              <a:ext cx="4114800" cy="1296162"/>
            </a:xfrm>
            <a:prstGeom prst="rect">
              <a:avLst/>
            </a:prstGeom>
          </p:spPr>
        </p:pic>
        <p:pic>
          <p:nvPicPr>
            <p:cNvPr id="8" name="Immagine 7">
              <a:extLst>
                <a:ext uri="{FF2B5EF4-FFF2-40B4-BE49-F238E27FC236}">
                  <a16:creationId xmlns:a16="http://schemas.microsoft.com/office/drawing/2014/main" id="{374797C8-43E3-A256-9601-755B8BF55309}"/>
                </a:ext>
              </a:extLst>
            </p:cNvPr>
            <p:cNvPicPr>
              <a:picLocks noChangeAspect="1"/>
            </p:cNvPicPr>
            <p:nvPr/>
          </p:nvPicPr>
          <p:blipFill>
            <a:blip r:embed="rId4"/>
            <a:stretch>
              <a:fillRect/>
            </a:stretch>
          </p:blipFill>
          <p:spPr>
            <a:xfrm>
              <a:off x="7798372" y="4598586"/>
              <a:ext cx="4114801" cy="1296162"/>
            </a:xfrm>
            <a:prstGeom prst="rect">
              <a:avLst/>
            </a:prstGeom>
          </p:spPr>
        </p:pic>
      </p:grpSp>
      <p:sp>
        <p:nvSpPr>
          <p:cNvPr id="4" name="Segnaposto piè di pagina 3">
            <a:extLst>
              <a:ext uri="{FF2B5EF4-FFF2-40B4-BE49-F238E27FC236}">
                <a16:creationId xmlns:a16="http://schemas.microsoft.com/office/drawing/2014/main" id="{905D0454-D7BE-FFE7-9A25-C75728B28930}"/>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3480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35137CA-7780-A6DB-1253-F4AA52FBF4DF}"/>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Schema del quadruple tank</a:t>
            </a:r>
          </a:p>
        </p:txBody>
      </p:sp>
      <p:sp>
        <p:nvSpPr>
          <p:cNvPr id="18"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egnaposto contenuto 4">
            <a:extLst>
              <a:ext uri="{FF2B5EF4-FFF2-40B4-BE49-F238E27FC236}">
                <a16:creationId xmlns:a16="http://schemas.microsoft.com/office/drawing/2014/main" id="{18DF236B-E2DA-9F00-8344-8C7EF0E19684}"/>
              </a:ext>
            </a:extLst>
          </p:cNvPr>
          <p:cNvPicPr>
            <a:picLocks noGrp="1" noChangeAspect="1"/>
          </p:cNvPicPr>
          <p:nvPr>
            <p:ph idx="1"/>
          </p:nvPr>
        </p:nvPicPr>
        <p:blipFill>
          <a:blip r:embed="rId2"/>
          <a:stretch>
            <a:fillRect/>
          </a:stretch>
        </p:blipFill>
        <p:spPr>
          <a:xfrm>
            <a:off x="4170095" y="2633472"/>
            <a:ext cx="3848761" cy="3586353"/>
          </a:xfrm>
          <a:prstGeom prst="rect">
            <a:avLst/>
          </a:prstGeom>
        </p:spPr>
      </p:pic>
      <p:sp>
        <p:nvSpPr>
          <p:cNvPr id="6" name="Segnaposto piè di pagina 5">
            <a:extLst>
              <a:ext uri="{FF2B5EF4-FFF2-40B4-BE49-F238E27FC236}">
                <a16:creationId xmlns:a16="http://schemas.microsoft.com/office/drawing/2014/main" id="{EC275D7A-73B6-C7CE-FFEF-1B1C7F2FDDC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Davide Brambilla [1080752], Giorgio Passarella[1079287]</a:t>
            </a:r>
          </a:p>
        </p:txBody>
      </p:sp>
    </p:spTree>
    <p:extLst>
      <p:ext uri="{BB962C8B-B14F-4D97-AF65-F5344CB8AC3E}">
        <p14:creationId xmlns:p14="http://schemas.microsoft.com/office/powerpoint/2010/main" val="2836840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DC4461-1B3C-409A-1153-B9B1D80D607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F160D28-6FC0-DEFB-A09F-25039B632E4E}"/>
              </a:ext>
            </a:extLst>
          </p:cNvPr>
          <p:cNvSpPr>
            <a:spLocks noGrp="1"/>
          </p:cNvSpPr>
          <p:nvPr>
            <p:ph type="title"/>
          </p:nvPr>
        </p:nvSpPr>
        <p:spPr/>
        <p:txBody>
          <a:bodyPr/>
          <a:lstStyle/>
          <a:p>
            <a:r>
              <a:rPr lang="it-IT" dirty="0"/>
              <a:t>Vincolo terminale di uguaglianza</a:t>
            </a:r>
          </a:p>
        </p:txBody>
      </p:sp>
      <p:sp>
        <p:nvSpPr>
          <p:cNvPr id="3" name="Segnaposto contenuto 2">
            <a:extLst>
              <a:ext uri="{FF2B5EF4-FFF2-40B4-BE49-F238E27FC236}">
                <a16:creationId xmlns:a16="http://schemas.microsoft.com/office/drawing/2014/main" id="{FF837049-11F1-2DD3-C0F3-2D72863B35EB}"/>
              </a:ext>
            </a:extLst>
          </p:cNvPr>
          <p:cNvSpPr>
            <a:spLocks noGrp="1"/>
          </p:cNvSpPr>
          <p:nvPr>
            <p:ph idx="1"/>
          </p:nvPr>
        </p:nvSpPr>
        <p:spPr>
          <a:xfrm>
            <a:off x="838200" y="1825625"/>
            <a:ext cx="9898626" cy="3178994"/>
          </a:xfrm>
        </p:spPr>
        <p:txBody>
          <a:bodyPr>
            <a:normAutofit/>
          </a:bodyPr>
          <a:lstStyle/>
          <a:p>
            <a:pPr marL="0" indent="0" algn="just">
              <a:buNone/>
            </a:pPr>
            <a:r>
              <a:rPr lang="it-IT" sz="2400" dirty="0"/>
              <a:t>Il vincolo terminale di uguaglianza prevede di imporre che lo stato predetto all’ultimo istante dell’orizzonte x(N) sia esattamente uguale a un valore prefissato.</a:t>
            </a:r>
          </a:p>
          <a:p>
            <a:pPr marL="0" indent="0" algn="just">
              <a:buNone/>
            </a:pPr>
            <a:r>
              <a:rPr lang="it-IT" sz="2400" dirty="0"/>
              <a:t>Nel caso da noi implementato, si è scelto di imporre il vincolo terminale di uguaglianza nella forma x(N) = 0.</a:t>
            </a:r>
          </a:p>
          <a:p>
            <a:pPr marL="0" indent="0" algn="just">
              <a:buNone/>
            </a:pPr>
            <a:r>
              <a:rPr lang="it-IT" sz="2400" dirty="0"/>
              <a:t>Questa scelta è giustificata dal fatto che il sistema è stato linearizzato e traslato attorno al </a:t>
            </a:r>
            <a:r>
              <a:rPr lang="it-IT" sz="2400" dirty="0" err="1"/>
              <a:t>setpoint</a:t>
            </a:r>
            <a:r>
              <a:rPr lang="it-IT" sz="2400" dirty="0"/>
              <a:t> desiderato.</a:t>
            </a:r>
          </a:p>
        </p:txBody>
      </p:sp>
      <p:sp>
        <p:nvSpPr>
          <p:cNvPr id="4" name="Segnaposto piè di pagina 3">
            <a:extLst>
              <a:ext uri="{FF2B5EF4-FFF2-40B4-BE49-F238E27FC236}">
                <a16:creationId xmlns:a16="http://schemas.microsoft.com/office/drawing/2014/main" id="{CB0C542E-A69A-843F-D3D8-5ED9DB31467E}"/>
              </a:ext>
            </a:extLst>
          </p:cNvPr>
          <p:cNvSpPr>
            <a:spLocks noGrp="1"/>
          </p:cNvSpPr>
          <p:nvPr>
            <p:ph type="ftr" sz="quarter" idx="11"/>
          </p:nvPr>
        </p:nvSpPr>
        <p:spPr/>
        <p:txBody>
          <a:bodyPr/>
          <a:lstStyle/>
          <a:p>
            <a:r>
              <a:rPr lang="it-IT"/>
              <a:t>Davide Brambilla [1080752], Giorgio Passarella[1079287]</a:t>
            </a:r>
          </a:p>
        </p:txBody>
      </p:sp>
    </p:spTree>
    <p:extLst>
      <p:ext uri="{BB962C8B-B14F-4D97-AF65-F5344CB8AC3E}">
        <p14:creationId xmlns:p14="http://schemas.microsoft.com/office/powerpoint/2010/main" val="610666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01673-0907-7301-C06D-E5BF7DA90F5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C648629-6E52-68B1-516C-8340F5427C0C}"/>
              </a:ext>
            </a:extLst>
          </p:cNvPr>
          <p:cNvSpPr>
            <a:spLocks noGrp="1"/>
          </p:cNvSpPr>
          <p:nvPr>
            <p:ph type="title"/>
          </p:nvPr>
        </p:nvSpPr>
        <p:spPr/>
        <p:txBody>
          <a:bodyPr/>
          <a:lstStyle/>
          <a:p>
            <a:r>
              <a:rPr lang="it-IT" dirty="0"/>
              <a:t>Fasi di progettazione MPC</a:t>
            </a:r>
          </a:p>
        </p:txBody>
      </p:sp>
      <p:sp>
        <p:nvSpPr>
          <p:cNvPr id="3" name="Segnaposto contenuto 2">
            <a:extLst>
              <a:ext uri="{FF2B5EF4-FFF2-40B4-BE49-F238E27FC236}">
                <a16:creationId xmlns:a16="http://schemas.microsoft.com/office/drawing/2014/main" id="{F06ED615-7354-5F0B-A7DD-1A6F7FFFF76F}"/>
              </a:ext>
            </a:extLst>
          </p:cNvPr>
          <p:cNvSpPr>
            <a:spLocks noGrp="1"/>
          </p:cNvSpPr>
          <p:nvPr>
            <p:ph idx="1"/>
          </p:nvPr>
        </p:nvSpPr>
        <p:spPr>
          <a:xfrm>
            <a:off x="838200" y="1825625"/>
            <a:ext cx="9898626" cy="4278842"/>
          </a:xfrm>
        </p:spPr>
        <p:txBody>
          <a:bodyPr>
            <a:normAutofit fontScale="70000" lnSpcReduction="20000"/>
          </a:bodyPr>
          <a:lstStyle/>
          <a:p>
            <a:pPr marL="0" indent="0" algn="just">
              <a:lnSpc>
                <a:spcPct val="120000"/>
              </a:lnSpc>
              <a:buNone/>
            </a:pPr>
            <a:r>
              <a:rPr lang="it-IT" sz="2300" dirty="0"/>
              <a:t>Per risolvere il problema di regolazione dello stato del sistema nel punto di riferimento mediante un controllore MPC, si è seguito il seguente approccio:</a:t>
            </a:r>
          </a:p>
          <a:p>
            <a:pPr algn="just">
              <a:lnSpc>
                <a:spcPct val="120000"/>
              </a:lnSpc>
            </a:pPr>
            <a:r>
              <a:rPr lang="it-IT" sz="2300" dirty="0"/>
              <a:t>È stato definito un tempo di campionamento </a:t>
            </a:r>
            <a:r>
              <a:rPr lang="it-IT" sz="2300" dirty="0" err="1"/>
              <a:t>Ts</a:t>
            </a:r>
            <a:r>
              <a:rPr lang="it-IT" sz="2300" dirty="0"/>
              <a:t>.</a:t>
            </a:r>
          </a:p>
          <a:p>
            <a:pPr algn="just">
              <a:lnSpc>
                <a:spcPct val="120000"/>
              </a:lnSpc>
            </a:pPr>
            <a:r>
              <a:rPr lang="it-IT" sz="2300" dirty="0"/>
              <a:t>È stato richiamato il modello dei serbatoi interconnessi, descritto in precedenza.</a:t>
            </a:r>
          </a:p>
          <a:p>
            <a:pPr algn="just">
              <a:lnSpc>
                <a:spcPct val="120000"/>
              </a:lnSpc>
            </a:pPr>
            <a:r>
              <a:rPr lang="it-IT" sz="2300" dirty="0"/>
              <a:t>Sono state definite le matrici di costo Q e R, che pesano rispettivamente gli stati e gli ingressi nel criterio di ottimizzazione.</a:t>
            </a:r>
          </a:p>
          <a:p>
            <a:pPr algn="just">
              <a:lnSpc>
                <a:spcPct val="120000"/>
              </a:lnSpc>
            </a:pPr>
            <a:r>
              <a:rPr lang="it-IT" sz="2300" dirty="0"/>
              <a:t>È stato scelto l’</a:t>
            </a:r>
            <a:r>
              <a:rPr lang="it-IT" sz="2300" dirty="0" err="1"/>
              <a:t>orizzionte</a:t>
            </a:r>
            <a:r>
              <a:rPr lang="it-IT" sz="2300" dirty="0"/>
              <a:t> predittivo N, ovvero il numero di passi futuri che il controllore considera per:</a:t>
            </a:r>
          </a:p>
          <a:p>
            <a:pPr lvl="1" algn="just">
              <a:lnSpc>
                <a:spcPct val="120000"/>
              </a:lnSpc>
              <a:buFont typeface="Wingdings" panose="05000000000000000000" pitchFamily="2" charset="2"/>
              <a:buChar char="§"/>
            </a:pPr>
            <a:r>
              <a:rPr lang="it-IT" sz="2300" dirty="0"/>
              <a:t>Minimizzare la funzione di costo.</a:t>
            </a:r>
          </a:p>
          <a:p>
            <a:pPr lvl="1" algn="just">
              <a:lnSpc>
                <a:spcPct val="120000"/>
              </a:lnSpc>
              <a:buFont typeface="Wingdings" panose="05000000000000000000" pitchFamily="2" charset="2"/>
              <a:buChar char="§"/>
            </a:pPr>
            <a:r>
              <a:rPr lang="it-IT" sz="2300" dirty="0"/>
              <a:t>Applicare i vincoli su stato e ingresso</a:t>
            </a:r>
          </a:p>
          <a:p>
            <a:pPr lvl="1" algn="just">
              <a:lnSpc>
                <a:spcPct val="120000"/>
              </a:lnSpc>
              <a:buFont typeface="Wingdings" panose="05000000000000000000" pitchFamily="2" charset="2"/>
              <a:buChar char="§"/>
            </a:pPr>
            <a:r>
              <a:rPr lang="it-IT" sz="2300" dirty="0"/>
              <a:t>Imporre il vincolo terminale sullo stato x(N).</a:t>
            </a:r>
          </a:p>
          <a:p>
            <a:pPr algn="just">
              <a:lnSpc>
                <a:spcPct val="120000"/>
              </a:lnSpc>
            </a:pPr>
            <a:r>
              <a:rPr lang="it-IT" sz="2300" dirty="0"/>
              <a:t>È stata implementata la funzione </a:t>
            </a:r>
            <a:r>
              <a:rPr lang="it-IT" sz="2300" dirty="0" err="1"/>
              <a:t>MPC_uguaglianza</a:t>
            </a:r>
            <a:r>
              <a:rPr lang="it-IT" sz="2300" dirty="0"/>
              <a:t> che restituisce una struttura </a:t>
            </a:r>
            <a:r>
              <a:rPr lang="it-IT" sz="2300" dirty="0" err="1"/>
              <a:t>mpc</a:t>
            </a:r>
            <a:r>
              <a:rPr lang="it-IT" sz="2300" dirty="0"/>
              <a:t> contenente tutte le matrici necessarie per formulare e risolvere il problema di programmazione quadratica (QP) a </a:t>
            </a:r>
            <a:r>
              <a:rPr lang="it-IT" sz="2300" dirty="0" err="1"/>
              <a:t>runtime</a:t>
            </a:r>
            <a:r>
              <a:rPr lang="it-IT" sz="2300" dirty="0"/>
              <a:t>.</a:t>
            </a:r>
          </a:p>
          <a:p>
            <a:pPr marL="457200" lvl="1" indent="0" algn="just">
              <a:buNone/>
            </a:pPr>
            <a:endParaRPr lang="it-IT" sz="2000" dirty="0"/>
          </a:p>
          <a:p>
            <a:pPr marL="0" indent="0" algn="just">
              <a:buNone/>
            </a:pPr>
            <a:endParaRPr lang="it-IT" sz="2400" dirty="0"/>
          </a:p>
          <a:p>
            <a:pPr algn="just"/>
            <a:endParaRPr lang="it-IT" sz="2400" dirty="0"/>
          </a:p>
        </p:txBody>
      </p:sp>
      <p:sp>
        <p:nvSpPr>
          <p:cNvPr id="4" name="Segnaposto piè di pagina 3">
            <a:extLst>
              <a:ext uri="{FF2B5EF4-FFF2-40B4-BE49-F238E27FC236}">
                <a16:creationId xmlns:a16="http://schemas.microsoft.com/office/drawing/2014/main" id="{364BF1A2-B01B-72B6-7CC3-1976A12BF4F9}"/>
              </a:ext>
            </a:extLst>
          </p:cNvPr>
          <p:cNvSpPr>
            <a:spLocks noGrp="1"/>
          </p:cNvSpPr>
          <p:nvPr>
            <p:ph type="ftr" sz="quarter" idx="11"/>
          </p:nvPr>
        </p:nvSpPr>
        <p:spPr/>
        <p:txBody>
          <a:bodyPr/>
          <a:lstStyle/>
          <a:p>
            <a:r>
              <a:rPr lang="it-IT"/>
              <a:t>Davide Brambilla [1080752], Giorgio Passarella[1079287]</a:t>
            </a:r>
          </a:p>
        </p:txBody>
      </p:sp>
    </p:spTree>
    <p:extLst>
      <p:ext uri="{BB962C8B-B14F-4D97-AF65-F5344CB8AC3E}">
        <p14:creationId xmlns:p14="http://schemas.microsoft.com/office/powerpoint/2010/main" val="2947841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7369B7-380E-798F-9096-99C3FFC9734A}"/>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1E7199-28E4-A31C-74E2-2FED8E96C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2FAB670-BA4E-366B-7CC8-3AC6E4F8B2E3}"/>
              </a:ext>
            </a:extLst>
          </p:cNvPr>
          <p:cNvSpPr>
            <a:spLocks noGrp="1"/>
          </p:cNvSpPr>
          <p:nvPr>
            <p:ph type="title"/>
          </p:nvPr>
        </p:nvSpPr>
        <p:spPr>
          <a:xfrm>
            <a:off x="630936" y="640080"/>
            <a:ext cx="4818888" cy="1481328"/>
          </a:xfrm>
        </p:spPr>
        <p:txBody>
          <a:bodyPr anchor="b">
            <a:normAutofit/>
          </a:bodyPr>
          <a:lstStyle/>
          <a:p>
            <a:r>
              <a:rPr lang="it-IT" sz="5000" dirty="0"/>
              <a:t>Model </a:t>
            </a:r>
            <a:r>
              <a:rPr lang="it-IT" sz="5000" dirty="0" err="1"/>
              <a:t>Predictive</a:t>
            </a:r>
            <a:r>
              <a:rPr lang="it-IT" sz="5000" dirty="0"/>
              <a:t> Control (</a:t>
            </a:r>
            <a:r>
              <a:rPr lang="it-IT" sz="5000" dirty="0" err="1"/>
              <a:t>mpc</a:t>
            </a:r>
            <a:r>
              <a:rPr lang="it-IT" sz="5000" dirty="0"/>
              <a:t>)</a:t>
            </a:r>
          </a:p>
        </p:txBody>
      </p:sp>
      <p:sp>
        <p:nvSpPr>
          <p:cNvPr id="14" name="sketch line">
            <a:extLst>
              <a:ext uri="{FF2B5EF4-FFF2-40B4-BE49-F238E27FC236}">
                <a16:creationId xmlns:a16="http://schemas.microsoft.com/office/drawing/2014/main" id="{88DC0AC0-C9C4-94D1-DB4E-361DDEFB8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607201DF-F748-4F6B-F7C6-A0D23914AE0E}"/>
              </a:ext>
            </a:extLst>
          </p:cNvPr>
          <p:cNvSpPr>
            <a:spLocks noGrp="1"/>
          </p:cNvSpPr>
          <p:nvPr>
            <p:ph idx="1"/>
          </p:nvPr>
        </p:nvSpPr>
        <p:spPr>
          <a:xfrm>
            <a:off x="630936" y="2660904"/>
            <a:ext cx="4818888" cy="3547872"/>
          </a:xfrm>
        </p:spPr>
        <p:txBody>
          <a:bodyPr anchor="t">
            <a:normAutofit/>
          </a:bodyPr>
          <a:lstStyle/>
          <a:p>
            <a:pPr marL="0" lvl="0" indent="0" algn="just" eaLnBrk="0" fontAlgn="base" hangingPunct="0">
              <a:spcBef>
                <a:spcPct val="0"/>
              </a:spcBef>
              <a:spcAft>
                <a:spcPts val="600"/>
              </a:spcAft>
              <a:buNone/>
            </a:pPr>
            <a:r>
              <a:rPr lang="it-IT" altLang="it-IT" sz="1800" dirty="0"/>
              <a:t>A differenza della funzione MPC realizzata in precedenza, che imponeva un vincolo terminale di disuguaglianza, in questo caso è stato adottato un vincolo terminale di uguaglianza, che forza lo stato finale a essere esattamente nullo (cioè a raggiungere il punto di riferimento nel sistema traslato):</a:t>
            </a:r>
          </a:p>
        </p:txBody>
      </p:sp>
      <p:pic>
        <p:nvPicPr>
          <p:cNvPr id="7" name="Immagine 6">
            <a:extLst>
              <a:ext uri="{FF2B5EF4-FFF2-40B4-BE49-F238E27FC236}">
                <a16:creationId xmlns:a16="http://schemas.microsoft.com/office/drawing/2014/main" id="{E05E6499-EF77-1720-3EE0-4DE38730366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36408" y="120943"/>
            <a:ext cx="4575661" cy="6293819"/>
          </a:xfrm>
          <a:prstGeom prst="rect">
            <a:avLst/>
          </a:prstGeom>
        </p:spPr>
      </p:pic>
      <p:sp>
        <p:nvSpPr>
          <p:cNvPr id="4" name="Segnaposto piè di pagina 3">
            <a:extLst>
              <a:ext uri="{FF2B5EF4-FFF2-40B4-BE49-F238E27FC236}">
                <a16:creationId xmlns:a16="http://schemas.microsoft.com/office/drawing/2014/main" id="{461414D1-5C8E-0F78-9DA1-631AB02627E9}"/>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5" name="Immagine 4">
            <a:extLst>
              <a:ext uri="{FF2B5EF4-FFF2-40B4-BE49-F238E27FC236}">
                <a16:creationId xmlns:a16="http://schemas.microsoft.com/office/drawing/2014/main" id="{98092FCA-7978-15FD-0920-AC96DF8F9F5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3278" y="4843905"/>
            <a:ext cx="3005574" cy="551708"/>
          </a:xfrm>
          <a:prstGeom prst="rect">
            <a:avLst/>
          </a:prstGeom>
        </p:spPr>
      </p:pic>
    </p:spTree>
    <p:extLst>
      <p:ext uri="{BB962C8B-B14F-4D97-AF65-F5344CB8AC3E}">
        <p14:creationId xmlns:p14="http://schemas.microsoft.com/office/powerpoint/2010/main" val="2144381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1A3268-1178-3D79-18F7-C263EBE5481B}"/>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81F956A-9B57-A45B-E0C0-E46F4AE86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301848B-D20E-70FD-84D5-B50A28DAA32F}"/>
              </a:ext>
            </a:extLst>
          </p:cNvPr>
          <p:cNvSpPr>
            <a:spLocks noGrp="1"/>
          </p:cNvSpPr>
          <p:nvPr>
            <p:ph type="title"/>
          </p:nvPr>
        </p:nvSpPr>
        <p:spPr>
          <a:xfrm>
            <a:off x="640080" y="329184"/>
            <a:ext cx="6894576" cy="1783080"/>
          </a:xfrm>
        </p:spPr>
        <p:txBody>
          <a:bodyPr anchor="b">
            <a:normAutofit/>
          </a:bodyPr>
          <a:lstStyle/>
          <a:p>
            <a:r>
              <a:rPr lang="it-IT" sz="5400"/>
              <a:t>Simulazione MPC</a:t>
            </a:r>
          </a:p>
        </p:txBody>
      </p:sp>
      <p:sp>
        <p:nvSpPr>
          <p:cNvPr id="15" name="sketch line">
            <a:extLst>
              <a:ext uri="{FF2B5EF4-FFF2-40B4-BE49-F238E27FC236}">
                <a16:creationId xmlns:a16="http://schemas.microsoft.com/office/drawing/2014/main" id="{831CA3B3-D395-F10B-DAAD-4DD9ADECB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83700C7B-0794-953A-80C8-5022731A3B65}"/>
              </a:ext>
            </a:extLst>
          </p:cNvPr>
          <p:cNvSpPr>
            <a:spLocks noGrp="1"/>
          </p:cNvSpPr>
          <p:nvPr>
            <p:ph idx="1"/>
          </p:nvPr>
        </p:nvSpPr>
        <p:spPr>
          <a:xfrm>
            <a:off x="640080" y="2706624"/>
            <a:ext cx="5328920" cy="3483864"/>
          </a:xfrm>
        </p:spPr>
        <p:txBody>
          <a:bodyPr>
            <a:normAutofit/>
          </a:bodyPr>
          <a:lstStyle/>
          <a:p>
            <a:pPr marL="0" indent="0" algn="just">
              <a:buNone/>
            </a:pPr>
            <a:r>
              <a:rPr lang="it-IT" sz="1800" dirty="0"/>
              <a:t>Durante la simulazione, il controllore MPC calcola l’ingresso ottimale a ogni istante, tenendo conto dello stato attuale e dei vincoli imposti. L’ingresso viene applicato al sistema non lineare reale, aggiornando il suo comportamento passo dopo passo. I grafici mostrano che le traiettorie convergono verso il riferimento.</a:t>
            </a:r>
          </a:p>
          <a:p>
            <a:pPr algn="just"/>
            <a:endParaRPr lang="it-IT" sz="2200" dirty="0"/>
          </a:p>
        </p:txBody>
      </p:sp>
      <p:sp>
        <p:nvSpPr>
          <p:cNvPr id="4" name="Segnaposto piè di pagina 3">
            <a:extLst>
              <a:ext uri="{FF2B5EF4-FFF2-40B4-BE49-F238E27FC236}">
                <a16:creationId xmlns:a16="http://schemas.microsoft.com/office/drawing/2014/main" id="{C39EA4AD-1ABD-91F2-1A37-BAB92A03B80D}"/>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1D7C9711-E137-9D0C-7824-446A2A6C7B2C}"/>
              </a:ext>
            </a:extLst>
          </p:cNvPr>
          <p:cNvPicPr>
            <a:picLocks noChangeAspect="1"/>
          </p:cNvPicPr>
          <p:nvPr/>
        </p:nvPicPr>
        <p:blipFill>
          <a:blip r:embed="rId2"/>
          <a:stretch>
            <a:fillRect/>
          </a:stretch>
        </p:blipFill>
        <p:spPr>
          <a:xfrm>
            <a:off x="6161851" y="2945035"/>
            <a:ext cx="5768614" cy="3324689"/>
          </a:xfrm>
          <a:prstGeom prst="rect">
            <a:avLst/>
          </a:prstGeom>
        </p:spPr>
      </p:pic>
      <p:sp>
        <p:nvSpPr>
          <p:cNvPr id="10" name="Segnaposto contenuto 2">
            <a:extLst>
              <a:ext uri="{FF2B5EF4-FFF2-40B4-BE49-F238E27FC236}">
                <a16:creationId xmlns:a16="http://schemas.microsoft.com/office/drawing/2014/main" id="{CB1EA1CD-7D05-65BF-BB79-B7639153B8FD}"/>
              </a:ext>
            </a:extLst>
          </p:cNvPr>
          <p:cNvSpPr txBox="1">
            <a:spLocks/>
          </p:cNvSpPr>
          <p:nvPr/>
        </p:nvSpPr>
        <p:spPr>
          <a:xfrm>
            <a:off x="640080" y="4780782"/>
            <a:ext cx="5768613" cy="1783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it-IT" sz="1600" b="1" dirty="0"/>
              <a:t>Valori di simulazione utilizzati</a:t>
            </a:r>
            <a:r>
              <a:rPr lang="it-IT" sz="2000" b="1" dirty="0"/>
              <a:t>:</a:t>
            </a:r>
          </a:p>
          <a:p>
            <a:pPr algn="just">
              <a:lnSpc>
                <a:spcPct val="100000"/>
              </a:lnSpc>
              <a:spcBef>
                <a:spcPts val="0"/>
              </a:spcBef>
              <a:buFont typeface="Wingdings" panose="05000000000000000000" pitchFamily="2" charset="2"/>
              <a:buChar char="§"/>
            </a:pPr>
            <a:r>
              <a:rPr lang="it-IT" sz="1400" dirty="0" err="1"/>
              <a:t>Ts</a:t>
            </a:r>
            <a:r>
              <a:rPr lang="it-IT" sz="1400" dirty="0"/>
              <a:t> = 10</a:t>
            </a:r>
          </a:p>
          <a:p>
            <a:pPr algn="just">
              <a:lnSpc>
                <a:spcPct val="100000"/>
              </a:lnSpc>
              <a:spcBef>
                <a:spcPts val="0"/>
              </a:spcBef>
              <a:buFont typeface="Wingdings" panose="05000000000000000000" pitchFamily="2" charset="2"/>
              <a:buChar char="§"/>
            </a:pPr>
            <a:r>
              <a:rPr lang="it-IT" sz="1400" dirty="0"/>
              <a:t>Q  = 10 * </a:t>
            </a:r>
            <a:r>
              <a:rPr lang="it-IT" sz="1400" dirty="0" err="1"/>
              <a:t>eye</a:t>
            </a:r>
            <a:r>
              <a:rPr lang="it-IT" sz="1400" dirty="0"/>
              <a:t>(4)</a:t>
            </a:r>
          </a:p>
          <a:p>
            <a:pPr algn="just">
              <a:lnSpc>
                <a:spcPct val="100000"/>
              </a:lnSpc>
              <a:spcBef>
                <a:spcPts val="0"/>
              </a:spcBef>
              <a:buFont typeface="Wingdings" panose="05000000000000000000" pitchFamily="2" charset="2"/>
              <a:buChar char="§"/>
            </a:pPr>
            <a:r>
              <a:rPr lang="it-IT" sz="1400" dirty="0"/>
              <a:t>R = 1000 * </a:t>
            </a:r>
            <a:r>
              <a:rPr lang="it-IT" sz="1400" dirty="0" err="1"/>
              <a:t>eye</a:t>
            </a:r>
            <a:r>
              <a:rPr lang="it-IT" sz="1400" dirty="0"/>
              <a:t>(2)</a:t>
            </a:r>
          </a:p>
          <a:p>
            <a:pPr algn="just">
              <a:lnSpc>
                <a:spcPct val="100000"/>
              </a:lnSpc>
              <a:spcBef>
                <a:spcPts val="0"/>
              </a:spcBef>
              <a:buFont typeface="Wingdings" panose="05000000000000000000" pitchFamily="2" charset="2"/>
              <a:buChar char="§"/>
            </a:pPr>
            <a:r>
              <a:rPr lang="it-IT" sz="1400" dirty="0"/>
              <a:t>N = 10</a:t>
            </a:r>
          </a:p>
          <a:p>
            <a:pPr algn="just">
              <a:lnSpc>
                <a:spcPct val="100000"/>
              </a:lnSpc>
              <a:spcBef>
                <a:spcPts val="0"/>
              </a:spcBef>
              <a:buFont typeface="Wingdings" panose="05000000000000000000" pitchFamily="2" charset="2"/>
              <a:buChar char="§"/>
            </a:pPr>
            <a:r>
              <a:rPr lang="it-IT" sz="1400" dirty="0" err="1"/>
              <a:t>T_sim</a:t>
            </a:r>
            <a:r>
              <a:rPr lang="it-IT" sz="1400" dirty="0"/>
              <a:t> = 60</a:t>
            </a:r>
          </a:p>
          <a:p>
            <a:pPr marL="0" indent="0">
              <a:buFont typeface="Arial" panose="020B0604020202020204" pitchFamily="34" charset="0"/>
              <a:buNone/>
            </a:pPr>
            <a:endParaRPr lang="it-IT" sz="2200" dirty="0"/>
          </a:p>
        </p:txBody>
      </p:sp>
    </p:spTree>
    <p:extLst>
      <p:ext uri="{BB962C8B-B14F-4D97-AF65-F5344CB8AC3E}">
        <p14:creationId xmlns:p14="http://schemas.microsoft.com/office/powerpoint/2010/main" val="67756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5307AD-149F-4546-0A6F-0ED1971BDFB0}"/>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C0DCD0C-F5AF-A2A5-7C43-F4AB96B58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A9F6FCC-8195-F26B-687A-F8F15523F98A}"/>
              </a:ext>
            </a:extLst>
          </p:cNvPr>
          <p:cNvSpPr>
            <a:spLocks noGrp="1"/>
          </p:cNvSpPr>
          <p:nvPr>
            <p:ph type="title"/>
          </p:nvPr>
        </p:nvSpPr>
        <p:spPr>
          <a:xfrm>
            <a:off x="612648" y="365125"/>
            <a:ext cx="6986015" cy="1776484"/>
          </a:xfrm>
        </p:spPr>
        <p:txBody>
          <a:bodyPr anchor="b">
            <a:normAutofit/>
          </a:bodyPr>
          <a:lstStyle/>
          <a:p>
            <a:r>
              <a:rPr lang="it-IT" sz="5400" dirty="0"/>
              <a:t>Andamento degli stati e degli ingressi</a:t>
            </a:r>
          </a:p>
        </p:txBody>
      </p:sp>
      <p:sp>
        <p:nvSpPr>
          <p:cNvPr id="17" name="sketch line">
            <a:extLst>
              <a:ext uri="{FF2B5EF4-FFF2-40B4-BE49-F238E27FC236}">
                <a16:creationId xmlns:a16="http://schemas.microsoft.com/office/drawing/2014/main" id="{EF3C7568-CB82-7602-4486-044AAAB0E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22848005-1243-BBED-EDA3-1FD4A4F6DA76}"/>
              </a:ext>
            </a:extLst>
          </p:cNvPr>
          <p:cNvSpPr>
            <a:spLocks noGrp="1"/>
          </p:cNvSpPr>
          <p:nvPr>
            <p:ph idx="1"/>
          </p:nvPr>
        </p:nvSpPr>
        <p:spPr>
          <a:xfrm>
            <a:off x="612648" y="2785937"/>
            <a:ext cx="5008506" cy="3331787"/>
          </a:xfrm>
        </p:spPr>
        <p:txBody>
          <a:bodyPr>
            <a:normAutofit/>
          </a:bodyPr>
          <a:lstStyle/>
          <a:p>
            <a:pPr marL="0" indent="0" algn="just">
              <a:buNone/>
            </a:pPr>
            <a:r>
              <a:rPr lang="it-IT" sz="2200" dirty="0"/>
              <a:t>Come si nota dai grafici dopo 1.5 minuti dall’inizio della simulazione, il controllo sugli ingressi viene saturato per far convergere lo stato più rapidamente al </a:t>
            </a:r>
            <a:r>
              <a:rPr lang="it-IT" sz="2200" dirty="0" err="1"/>
              <a:t>setpoint</a:t>
            </a:r>
            <a:r>
              <a:rPr lang="it-IT" sz="2200" dirty="0"/>
              <a:t>. Ciò implica una variazione rapida degli stati che come si nota superano anche il valore di riferimento prima di stabilizzarsi.</a:t>
            </a:r>
          </a:p>
          <a:p>
            <a:pPr marL="0" indent="0" algn="just">
              <a:buNone/>
            </a:pPr>
            <a:endParaRPr lang="it-IT" sz="2200" dirty="0"/>
          </a:p>
          <a:p>
            <a:pPr marL="0" indent="0" algn="just">
              <a:buNone/>
            </a:pPr>
            <a:endParaRPr lang="it-IT" sz="2200" dirty="0"/>
          </a:p>
        </p:txBody>
      </p:sp>
      <p:pic>
        <p:nvPicPr>
          <p:cNvPr id="6" name="Immagine 5">
            <a:extLst>
              <a:ext uri="{FF2B5EF4-FFF2-40B4-BE49-F238E27FC236}">
                <a16:creationId xmlns:a16="http://schemas.microsoft.com/office/drawing/2014/main" id="{67E5B704-EB2F-B476-7096-AAE5EADFE618}"/>
              </a:ext>
            </a:extLst>
          </p:cNvPr>
          <p:cNvPicPr>
            <a:picLocks noChangeAspect="1"/>
          </p:cNvPicPr>
          <p:nvPr/>
        </p:nvPicPr>
        <p:blipFill>
          <a:blip r:embed="rId2">
            <a:extLst>
              <a:ext uri="{28A0092B-C50C-407E-A947-70E740481C1C}">
                <a14:useLocalDpi xmlns:a14="http://schemas.microsoft.com/office/drawing/2010/main" val="0"/>
              </a:ext>
            </a:extLst>
          </a:blip>
          <a:srcRect l="-975" r="-1532"/>
          <a:stretch>
            <a:fillRect/>
          </a:stretch>
        </p:blipFill>
        <p:spPr>
          <a:xfrm>
            <a:off x="9040767" y="365125"/>
            <a:ext cx="3029313" cy="2316397"/>
          </a:xfrm>
          <a:prstGeom prst="rect">
            <a:avLst/>
          </a:prstGeom>
        </p:spPr>
      </p:pic>
      <p:sp>
        <p:nvSpPr>
          <p:cNvPr id="4" name="Segnaposto piè di pagina 3">
            <a:extLst>
              <a:ext uri="{FF2B5EF4-FFF2-40B4-BE49-F238E27FC236}">
                <a16:creationId xmlns:a16="http://schemas.microsoft.com/office/drawing/2014/main" id="{9E6AD1AF-1930-08AF-3476-C21E563ACFB0}"/>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887F17E1-4A86-E069-6ADC-D4F74686866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41280" y="2785938"/>
            <a:ext cx="6328800" cy="3331787"/>
          </a:xfrm>
          <a:prstGeom prst="rect">
            <a:avLst/>
          </a:prstGeom>
        </p:spPr>
      </p:pic>
    </p:spTree>
    <p:extLst>
      <p:ext uri="{BB962C8B-B14F-4D97-AF65-F5344CB8AC3E}">
        <p14:creationId xmlns:p14="http://schemas.microsoft.com/office/powerpoint/2010/main" val="3970185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117F4D-B6D7-1D2B-8F4B-FD8C74E29FC4}"/>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18BD9A3-5656-F7AA-D632-4E09296238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EA76F74-0922-E6B5-E242-050E72F5FF5B}"/>
              </a:ext>
            </a:extLst>
          </p:cNvPr>
          <p:cNvSpPr>
            <a:spLocks noGrp="1"/>
          </p:cNvSpPr>
          <p:nvPr>
            <p:ph type="title"/>
          </p:nvPr>
        </p:nvSpPr>
        <p:spPr>
          <a:xfrm>
            <a:off x="640079" y="329184"/>
            <a:ext cx="10477099" cy="1783080"/>
          </a:xfrm>
        </p:spPr>
        <p:txBody>
          <a:bodyPr anchor="b">
            <a:normAutofit/>
          </a:bodyPr>
          <a:lstStyle/>
          <a:p>
            <a:r>
              <a:rPr lang="it-IT" sz="5400" dirty="0"/>
              <a:t>Simulazione MPC </a:t>
            </a:r>
            <a:r>
              <a:rPr lang="it-IT" sz="3600" dirty="0"/>
              <a:t>(caso aggressivo)</a:t>
            </a:r>
            <a:endParaRPr lang="it-IT" sz="5400" dirty="0"/>
          </a:p>
        </p:txBody>
      </p:sp>
      <p:sp>
        <p:nvSpPr>
          <p:cNvPr id="15" name="sketch line">
            <a:extLst>
              <a:ext uri="{FF2B5EF4-FFF2-40B4-BE49-F238E27FC236}">
                <a16:creationId xmlns:a16="http://schemas.microsoft.com/office/drawing/2014/main" id="{40734C84-DE06-B5BD-019A-66A95C8E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CAD03493-B7C3-2041-3BA1-A9D50364DC93}"/>
              </a:ext>
            </a:extLst>
          </p:cNvPr>
          <p:cNvSpPr>
            <a:spLocks noGrp="1"/>
          </p:cNvSpPr>
          <p:nvPr>
            <p:ph idx="1"/>
          </p:nvPr>
        </p:nvSpPr>
        <p:spPr>
          <a:xfrm>
            <a:off x="574230" y="2706624"/>
            <a:ext cx="5123926" cy="980814"/>
          </a:xfrm>
        </p:spPr>
        <p:txBody>
          <a:bodyPr>
            <a:normAutofit/>
          </a:bodyPr>
          <a:lstStyle/>
          <a:p>
            <a:pPr marL="0" indent="0" algn="just">
              <a:buNone/>
            </a:pPr>
            <a:r>
              <a:rPr lang="it-IT" sz="2000" dirty="0"/>
              <a:t>Abbiamo ripetuto la simulazione facendo variare i parametri di progetto per vedere la risposta del controllore progettato.</a:t>
            </a:r>
          </a:p>
          <a:p>
            <a:pPr marL="0" indent="0" algn="just">
              <a:buNone/>
            </a:pPr>
            <a:endParaRPr lang="it-IT" sz="2000" dirty="0"/>
          </a:p>
          <a:p>
            <a:pPr algn="just"/>
            <a:endParaRPr lang="it-IT" sz="2200" dirty="0"/>
          </a:p>
        </p:txBody>
      </p:sp>
      <p:sp>
        <p:nvSpPr>
          <p:cNvPr id="4" name="Segnaposto piè di pagina 3">
            <a:extLst>
              <a:ext uri="{FF2B5EF4-FFF2-40B4-BE49-F238E27FC236}">
                <a16:creationId xmlns:a16="http://schemas.microsoft.com/office/drawing/2014/main" id="{8807DE7D-EBB5-D09A-6BBA-FEDD86F325F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465C0C00-3C55-DFC4-25F3-616C15237C8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97271" y="2945035"/>
            <a:ext cx="5697774" cy="3324689"/>
          </a:xfrm>
          <a:prstGeom prst="rect">
            <a:avLst/>
          </a:prstGeom>
        </p:spPr>
      </p:pic>
      <p:sp>
        <p:nvSpPr>
          <p:cNvPr id="10" name="Segnaposto contenuto 2">
            <a:extLst>
              <a:ext uri="{FF2B5EF4-FFF2-40B4-BE49-F238E27FC236}">
                <a16:creationId xmlns:a16="http://schemas.microsoft.com/office/drawing/2014/main" id="{D2A15F64-C2CE-355F-43B1-93E884CAF80C}"/>
              </a:ext>
            </a:extLst>
          </p:cNvPr>
          <p:cNvSpPr txBox="1">
            <a:spLocks/>
          </p:cNvSpPr>
          <p:nvPr/>
        </p:nvSpPr>
        <p:spPr>
          <a:xfrm>
            <a:off x="574231" y="3633854"/>
            <a:ext cx="5123926" cy="1783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it-IT" sz="1600" b="1" dirty="0"/>
              <a:t>Valori di simulazione utilizzati</a:t>
            </a:r>
            <a:r>
              <a:rPr lang="it-IT" sz="2000" b="1" dirty="0"/>
              <a:t>:</a:t>
            </a:r>
          </a:p>
          <a:p>
            <a:pPr algn="just">
              <a:lnSpc>
                <a:spcPct val="100000"/>
              </a:lnSpc>
              <a:spcBef>
                <a:spcPts val="0"/>
              </a:spcBef>
              <a:buFont typeface="Wingdings" panose="05000000000000000000" pitchFamily="2" charset="2"/>
              <a:buChar char="§"/>
            </a:pPr>
            <a:r>
              <a:rPr lang="it-IT" sz="1400" dirty="0" err="1"/>
              <a:t>Ts</a:t>
            </a:r>
            <a:r>
              <a:rPr lang="it-IT" sz="1400" dirty="0"/>
              <a:t> = 5</a:t>
            </a:r>
          </a:p>
          <a:p>
            <a:pPr algn="just">
              <a:lnSpc>
                <a:spcPct val="100000"/>
              </a:lnSpc>
              <a:spcBef>
                <a:spcPts val="0"/>
              </a:spcBef>
              <a:buFont typeface="Wingdings" panose="05000000000000000000" pitchFamily="2" charset="2"/>
              <a:buChar char="§"/>
            </a:pPr>
            <a:r>
              <a:rPr lang="it-IT" sz="1400" dirty="0"/>
              <a:t>Q  = 10 * </a:t>
            </a:r>
            <a:r>
              <a:rPr lang="it-IT" sz="1400" dirty="0" err="1"/>
              <a:t>eye</a:t>
            </a:r>
            <a:r>
              <a:rPr lang="it-IT" sz="1400" dirty="0"/>
              <a:t>(4)</a:t>
            </a:r>
          </a:p>
          <a:p>
            <a:pPr algn="just">
              <a:lnSpc>
                <a:spcPct val="100000"/>
              </a:lnSpc>
              <a:spcBef>
                <a:spcPts val="0"/>
              </a:spcBef>
              <a:buFont typeface="Wingdings" panose="05000000000000000000" pitchFamily="2" charset="2"/>
              <a:buChar char="§"/>
            </a:pPr>
            <a:r>
              <a:rPr lang="it-IT" sz="1400" dirty="0"/>
              <a:t>R = 500 * </a:t>
            </a:r>
            <a:r>
              <a:rPr lang="it-IT" sz="1400" dirty="0" err="1"/>
              <a:t>eye</a:t>
            </a:r>
            <a:r>
              <a:rPr lang="it-IT" sz="1400" dirty="0"/>
              <a:t>(2)</a:t>
            </a:r>
          </a:p>
          <a:p>
            <a:pPr algn="just">
              <a:lnSpc>
                <a:spcPct val="100000"/>
              </a:lnSpc>
              <a:spcBef>
                <a:spcPts val="0"/>
              </a:spcBef>
              <a:buFont typeface="Wingdings" panose="05000000000000000000" pitchFamily="2" charset="2"/>
              <a:buChar char="§"/>
            </a:pPr>
            <a:r>
              <a:rPr lang="it-IT" sz="1400" dirty="0"/>
              <a:t>N = 15</a:t>
            </a:r>
          </a:p>
          <a:p>
            <a:pPr algn="just">
              <a:lnSpc>
                <a:spcPct val="100000"/>
              </a:lnSpc>
              <a:spcBef>
                <a:spcPts val="0"/>
              </a:spcBef>
              <a:buFont typeface="Wingdings" panose="05000000000000000000" pitchFamily="2" charset="2"/>
              <a:buChar char="§"/>
            </a:pPr>
            <a:r>
              <a:rPr lang="it-IT" sz="1400" dirty="0" err="1"/>
              <a:t>T_sim</a:t>
            </a:r>
            <a:r>
              <a:rPr lang="it-IT" sz="1400" dirty="0"/>
              <a:t> = 60</a:t>
            </a:r>
          </a:p>
          <a:p>
            <a:pPr marL="0" indent="0">
              <a:buFont typeface="Arial" panose="020B0604020202020204" pitchFamily="34" charset="0"/>
              <a:buNone/>
            </a:pPr>
            <a:endParaRPr lang="it-IT" sz="2200" dirty="0"/>
          </a:p>
        </p:txBody>
      </p:sp>
      <p:sp>
        <p:nvSpPr>
          <p:cNvPr id="9" name="Segnaposto contenuto 2">
            <a:extLst>
              <a:ext uri="{FF2B5EF4-FFF2-40B4-BE49-F238E27FC236}">
                <a16:creationId xmlns:a16="http://schemas.microsoft.com/office/drawing/2014/main" id="{2D77B90D-8944-BF9C-193C-918C1356A005}"/>
              </a:ext>
            </a:extLst>
          </p:cNvPr>
          <p:cNvSpPr txBox="1">
            <a:spLocks/>
          </p:cNvSpPr>
          <p:nvPr/>
        </p:nvSpPr>
        <p:spPr>
          <a:xfrm>
            <a:off x="536673" y="5209028"/>
            <a:ext cx="5123926" cy="9808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it-IT" sz="2000" dirty="0"/>
              <a:t>Dai grafici si nota infatti che la traiettoria è più diretta verso il punto di equilibrio rispetto ai parametri impostati in precedenza.</a:t>
            </a:r>
          </a:p>
          <a:p>
            <a:pPr marL="0" indent="0" algn="just">
              <a:buFont typeface="Arial" panose="020B0604020202020204" pitchFamily="34" charset="0"/>
              <a:buNone/>
            </a:pPr>
            <a:endParaRPr lang="it-IT" sz="2000" dirty="0"/>
          </a:p>
          <a:p>
            <a:pPr algn="just"/>
            <a:endParaRPr lang="it-IT" sz="2200" dirty="0"/>
          </a:p>
        </p:txBody>
      </p:sp>
    </p:spTree>
    <p:extLst>
      <p:ext uri="{BB962C8B-B14F-4D97-AF65-F5344CB8AC3E}">
        <p14:creationId xmlns:p14="http://schemas.microsoft.com/office/powerpoint/2010/main" val="586201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98B804B-D07B-E4FA-5B9D-0F91CC317BF1}"/>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198BCE-B9AA-6C30-3B40-DED364120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BFDFC53-E950-EFCE-2294-105492122222}"/>
              </a:ext>
            </a:extLst>
          </p:cNvPr>
          <p:cNvSpPr>
            <a:spLocks noGrp="1"/>
          </p:cNvSpPr>
          <p:nvPr>
            <p:ph type="title"/>
          </p:nvPr>
        </p:nvSpPr>
        <p:spPr>
          <a:xfrm>
            <a:off x="612648" y="365125"/>
            <a:ext cx="11096752" cy="1776484"/>
          </a:xfrm>
        </p:spPr>
        <p:txBody>
          <a:bodyPr anchor="b">
            <a:normAutofit/>
          </a:bodyPr>
          <a:lstStyle/>
          <a:p>
            <a:r>
              <a:rPr lang="it-IT" sz="5400" dirty="0"/>
              <a:t>Andamento degli stati e degli ingressi</a:t>
            </a:r>
            <a:br>
              <a:rPr lang="it-IT" sz="5400" dirty="0"/>
            </a:br>
            <a:r>
              <a:rPr lang="it-IT" sz="3600" dirty="0"/>
              <a:t>(caso aggressivo)</a:t>
            </a:r>
            <a:endParaRPr lang="it-IT" sz="5400" dirty="0"/>
          </a:p>
        </p:txBody>
      </p:sp>
      <p:sp>
        <p:nvSpPr>
          <p:cNvPr id="17" name="sketch line">
            <a:extLst>
              <a:ext uri="{FF2B5EF4-FFF2-40B4-BE49-F238E27FC236}">
                <a16:creationId xmlns:a16="http://schemas.microsoft.com/office/drawing/2014/main" id="{6C1D87AB-396C-E6A1-6E40-A10D36906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8F136448-CB63-B44D-ED63-ABF2D453F19D}"/>
              </a:ext>
            </a:extLst>
          </p:cNvPr>
          <p:cNvSpPr>
            <a:spLocks noGrp="1"/>
          </p:cNvSpPr>
          <p:nvPr>
            <p:ph idx="1"/>
          </p:nvPr>
        </p:nvSpPr>
        <p:spPr>
          <a:xfrm>
            <a:off x="612648" y="2785938"/>
            <a:ext cx="5008506" cy="3378042"/>
          </a:xfrm>
        </p:spPr>
        <p:txBody>
          <a:bodyPr>
            <a:normAutofit/>
          </a:bodyPr>
          <a:lstStyle/>
          <a:p>
            <a:pPr marL="0" indent="0" algn="just">
              <a:buNone/>
            </a:pPr>
            <a:r>
              <a:rPr lang="it-IT" sz="2200" dirty="0"/>
              <a:t>In questa configurazione, il controllore MPC adotta un comportamento più aggressivo, infatti l’azione di controllo risulta saturata nei primi minuti della simulazione. Questo porta ad una variazione rapida degli stati, che inizialmente superano anche il valore di riferimento prima di stabilizzarsi.</a:t>
            </a:r>
          </a:p>
          <a:p>
            <a:pPr marL="0" indent="0" algn="just">
              <a:buNone/>
            </a:pPr>
            <a:endParaRPr lang="it-IT" sz="2200" dirty="0"/>
          </a:p>
          <a:p>
            <a:pPr marL="0" indent="0" algn="just">
              <a:buNone/>
            </a:pPr>
            <a:endParaRPr lang="it-IT" sz="2200" dirty="0"/>
          </a:p>
        </p:txBody>
      </p:sp>
      <p:sp>
        <p:nvSpPr>
          <p:cNvPr id="4" name="Segnaposto piè di pagina 3">
            <a:extLst>
              <a:ext uri="{FF2B5EF4-FFF2-40B4-BE49-F238E27FC236}">
                <a16:creationId xmlns:a16="http://schemas.microsoft.com/office/drawing/2014/main" id="{1B617438-4EF7-EB17-52B6-D1E92F3A275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941BD8CD-337F-623E-B956-2E238EA2BAC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40697" y="2785938"/>
            <a:ext cx="6329383" cy="3391025"/>
          </a:xfrm>
          <a:prstGeom prst="rect">
            <a:avLst/>
          </a:prstGeom>
        </p:spPr>
      </p:pic>
    </p:spTree>
    <p:extLst>
      <p:ext uri="{BB962C8B-B14F-4D97-AF65-F5344CB8AC3E}">
        <p14:creationId xmlns:p14="http://schemas.microsoft.com/office/powerpoint/2010/main" val="2031791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31DF35-19AD-872D-291F-8332A573B11B}"/>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4544513-1E2B-B39F-87CF-2E99C298C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8356DBD-712D-5181-47E5-69DBFFF268F7}"/>
              </a:ext>
            </a:extLst>
          </p:cNvPr>
          <p:cNvSpPr>
            <a:spLocks noGrp="1"/>
          </p:cNvSpPr>
          <p:nvPr>
            <p:ph type="title"/>
          </p:nvPr>
        </p:nvSpPr>
        <p:spPr>
          <a:xfrm>
            <a:off x="640079" y="329184"/>
            <a:ext cx="10806853" cy="1783080"/>
          </a:xfrm>
        </p:spPr>
        <p:txBody>
          <a:bodyPr anchor="b">
            <a:normAutofit/>
          </a:bodyPr>
          <a:lstStyle/>
          <a:p>
            <a:r>
              <a:rPr lang="it-IT" sz="5400" dirty="0"/>
              <a:t>Simulazione MPC</a:t>
            </a:r>
            <a:r>
              <a:rPr lang="it-IT" sz="3200" dirty="0"/>
              <a:t> </a:t>
            </a:r>
            <a:r>
              <a:rPr lang="it-IT" sz="3600" dirty="0"/>
              <a:t>(caso conservativo)</a:t>
            </a:r>
            <a:endParaRPr lang="it-IT" sz="5400" dirty="0"/>
          </a:p>
        </p:txBody>
      </p:sp>
      <p:sp>
        <p:nvSpPr>
          <p:cNvPr id="15" name="sketch line">
            <a:extLst>
              <a:ext uri="{FF2B5EF4-FFF2-40B4-BE49-F238E27FC236}">
                <a16:creationId xmlns:a16="http://schemas.microsoft.com/office/drawing/2014/main" id="{1D9D53A0-1498-4BA1-34B4-2C70C9CD5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BFF5FE1D-D6D9-CD48-3984-B262CC6A4313}"/>
              </a:ext>
            </a:extLst>
          </p:cNvPr>
          <p:cNvSpPr>
            <a:spLocks noGrp="1"/>
          </p:cNvSpPr>
          <p:nvPr>
            <p:ph idx="1"/>
          </p:nvPr>
        </p:nvSpPr>
        <p:spPr>
          <a:xfrm>
            <a:off x="574230" y="2706624"/>
            <a:ext cx="5123926" cy="980814"/>
          </a:xfrm>
        </p:spPr>
        <p:txBody>
          <a:bodyPr>
            <a:normAutofit/>
          </a:bodyPr>
          <a:lstStyle/>
          <a:p>
            <a:pPr marL="0" indent="0" algn="just">
              <a:buNone/>
            </a:pPr>
            <a:r>
              <a:rPr lang="it-IT" sz="2000" dirty="0"/>
              <a:t>Abbiamo ripetuto la simulazione facendo variare i parametri di progetto per vedere la risposta del controllore progettato.</a:t>
            </a:r>
          </a:p>
          <a:p>
            <a:pPr marL="0" indent="0" algn="just">
              <a:buNone/>
            </a:pPr>
            <a:endParaRPr lang="it-IT" sz="2000" dirty="0"/>
          </a:p>
          <a:p>
            <a:pPr algn="just"/>
            <a:endParaRPr lang="it-IT" sz="2200" dirty="0"/>
          </a:p>
        </p:txBody>
      </p:sp>
      <p:sp>
        <p:nvSpPr>
          <p:cNvPr id="4" name="Segnaposto piè di pagina 3">
            <a:extLst>
              <a:ext uri="{FF2B5EF4-FFF2-40B4-BE49-F238E27FC236}">
                <a16:creationId xmlns:a16="http://schemas.microsoft.com/office/drawing/2014/main" id="{F53695AB-AD49-2D8E-1700-D2E702E32B9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5A7B7037-5D53-E6F5-CD33-1DD530120F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97271" y="2953061"/>
            <a:ext cx="5697774" cy="3308638"/>
          </a:xfrm>
          <a:prstGeom prst="rect">
            <a:avLst/>
          </a:prstGeom>
        </p:spPr>
      </p:pic>
      <p:sp>
        <p:nvSpPr>
          <p:cNvPr id="10" name="Segnaposto contenuto 2">
            <a:extLst>
              <a:ext uri="{FF2B5EF4-FFF2-40B4-BE49-F238E27FC236}">
                <a16:creationId xmlns:a16="http://schemas.microsoft.com/office/drawing/2014/main" id="{6293404C-9340-3325-F3AA-AAED86EE8455}"/>
              </a:ext>
            </a:extLst>
          </p:cNvPr>
          <p:cNvSpPr txBox="1">
            <a:spLocks/>
          </p:cNvSpPr>
          <p:nvPr/>
        </p:nvSpPr>
        <p:spPr>
          <a:xfrm>
            <a:off x="574231" y="3633854"/>
            <a:ext cx="5123926" cy="1783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it-IT" sz="1600" b="1" dirty="0"/>
              <a:t>Valori di simulazione utilizzati</a:t>
            </a:r>
            <a:r>
              <a:rPr lang="it-IT" sz="2000" b="1" dirty="0"/>
              <a:t>:</a:t>
            </a:r>
          </a:p>
          <a:p>
            <a:pPr algn="just">
              <a:lnSpc>
                <a:spcPct val="100000"/>
              </a:lnSpc>
              <a:spcBef>
                <a:spcPts val="0"/>
              </a:spcBef>
              <a:buFont typeface="Wingdings" panose="05000000000000000000" pitchFamily="2" charset="2"/>
              <a:buChar char="§"/>
            </a:pPr>
            <a:r>
              <a:rPr lang="it-IT" sz="1400" dirty="0" err="1"/>
              <a:t>Ts</a:t>
            </a:r>
            <a:r>
              <a:rPr lang="it-IT" sz="1400" dirty="0"/>
              <a:t> = 5</a:t>
            </a:r>
          </a:p>
          <a:p>
            <a:pPr algn="just">
              <a:lnSpc>
                <a:spcPct val="100000"/>
              </a:lnSpc>
              <a:spcBef>
                <a:spcPts val="0"/>
              </a:spcBef>
              <a:buFont typeface="Wingdings" panose="05000000000000000000" pitchFamily="2" charset="2"/>
              <a:buChar char="§"/>
            </a:pPr>
            <a:r>
              <a:rPr lang="it-IT" sz="1400" dirty="0"/>
              <a:t>Q  = 1 * </a:t>
            </a:r>
            <a:r>
              <a:rPr lang="it-IT" sz="1400" dirty="0" err="1"/>
              <a:t>eye</a:t>
            </a:r>
            <a:r>
              <a:rPr lang="it-IT" sz="1400" dirty="0"/>
              <a:t>(4)</a:t>
            </a:r>
          </a:p>
          <a:p>
            <a:pPr algn="just">
              <a:lnSpc>
                <a:spcPct val="100000"/>
              </a:lnSpc>
              <a:spcBef>
                <a:spcPts val="0"/>
              </a:spcBef>
              <a:buFont typeface="Wingdings" panose="05000000000000000000" pitchFamily="2" charset="2"/>
              <a:buChar char="§"/>
            </a:pPr>
            <a:r>
              <a:rPr lang="it-IT" sz="1400" dirty="0"/>
              <a:t>R = 1000 * </a:t>
            </a:r>
            <a:r>
              <a:rPr lang="it-IT" sz="1400" dirty="0" err="1"/>
              <a:t>eye</a:t>
            </a:r>
            <a:r>
              <a:rPr lang="it-IT" sz="1400" dirty="0"/>
              <a:t>(2)</a:t>
            </a:r>
          </a:p>
          <a:p>
            <a:pPr algn="just">
              <a:lnSpc>
                <a:spcPct val="100000"/>
              </a:lnSpc>
              <a:spcBef>
                <a:spcPts val="0"/>
              </a:spcBef>
              <a:buFont typeface="Wingdings" panose="05000000000000000000" pitchFamily="2" charset="2"/>
              <a:buChar char="§"/>
            </a:pPr>
            <a:r>
              <a:rPr lang="it-IT" sz="1400" dirty="0"/>
              <a:t>N = 15</a:t>
            </a:r>
          </a:p>
          <a:p>
            <a:pPr algn="just">
              <a:lnSpc>
                <a:spcPct val="100000"/>
              </a:lnSpc>
              <a:spcBef>
                <a:spcPts val="0"/>
              </a:spcBef>
              <a:buFont typeface="Wingdings" panose="05000000000000000000" pitchFamily="2" charset="2"/>
              <a:buChar char="§"/>
            </a:pPr>
            <a:r>
              <a:rPr lang="it-IT" sz="1400" dirty="0" err="1"/>
              <a:t>T_sim</a:t>
            </a:r>
            <a:r>
              <a:rPr lang="it-IT" sz="1400" dirty="0"/>
              <a:t> = 60</a:t>
            </a:r>
          </a:p>
          <a:p>
            <a:pPr marL="0" indent="0">
              <a:buFont typeface="Arial" panose="020B0604020202020204" pitchFamily="34" charset="0"/>
              <a:buNone/>
            </a:pPr>
            <a:endParaRPr lang="it-IT" sz="2200" dirty="0"/>
          </a:p>
        </p:txBody>
      </p:sp>
      <p:sp>
        <p:nvSpPr>
          <p:cNvPr id="6" name="Segnaposto contenuto 2">
            <a:extLst>
              <a:ext uri="{FF2B5EF4-FFF2-40B4-BE49-F238E27FC236}">
                <a16:creationId xmlns:a16="http://schemas.microsoft.com/office/drawing/2014/main" id="{8610D49F-B58D-ECD5-ED42-B1AEDC9ADAD7}"/>
              </a:ext>
            </a:extLst>
          </p:cNvPr>
          <p:cNvSpPr txBox="1">
            <a:spLocks/>
          </p:cNvSpPr>
          <p:nvPr/>
        </p:nvSpPr>
        <p:spPr>
          <a:xfrm>
            <a:off x="574230" y="5209028"/>
            <a:ext cx="5123926" cy="11351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it-IT" sz="2000" dirty="0"/>
              <a:t>Si nota dal grafico che la convergenza al </a:t>
            </a:r>
            <a:r>
              <a:rPr lang="it-IT" sz="2000" dirty="0" err="1"/>
              <a:t>setpoint</a:t>
            </a:r>
            <a:r>
              <a:rPr lang="it-IT" sz="2000" dirty="0"/>
              <a:t> è più graduale rispetto alla soluzione più aggressiva precedente.</a:t>
            </a:r>
          </a:p>
          <a:p>
            <a:pPr algn="just"/>
            <a:endParaRPr lang="it-IT" sz="2200" dirty="0"/>
          </a:p>
        </p:txBody>
      </p:sp>
    </p:spTree>
    <p:extLst>
      <p:ext uri="{BB962C8B-B14F-4D97-AF65-F5344CB8AC3E}">
        <p14:creationId xmlns:p14="http://schemas.microsoft.com/office/powerpoint/2010/main" val="3137352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52A0EF-4BD6-5218-434F-C1563B0C0B32}"/>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AF543E1-7CF3-8D6D-867E-DFA067133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2E2F235-C2D4-1EAD-14C6-910743927F32}"/>
              </a:ext>
            </a:extLst>
          </p:cNvPr>
          <p:cNvSpPr>
            <a:spLocks noGrp="1"/>
          </p:cNvSpPr>
          <p:nvPr>
            <p:ph type="title"/>
          </p:nvPr>
        </p:nvSpPr>
        <p:spPr>
          <a:xfrm>
            <a:off x="612648" y="365125"/>
            <a:ext cx="11020552" cy="1776484"/>
          </a:xfrm>
        </p:spPr>
        <p:txBody>
          <a:bodyPr anchor="b">
            <a:normAutofit/>
          </a:bodyPr>
          <a:lstStyle/>
          <a:p>
            <a:r>
              <a:rPr lang="it-IT" sz="5400" dirty="0"/>
              <a:t>Andamento degli stati e degli ingressi</a:t>
            </a:r>
            <a:br>
              <a:rPr lang="it-IT" sz="5400" dirty="0"/>
            </a:br>
            <a:r>
              <a:rPr lang="it-IT" sz="3600" dirty="0"/>
              <a:t>( caso conservativo)</a:t>
            </a:r>
            <a:endParaRPr lang="it-IT" sz="5400" dirty="0"/>
          </a:p>
        </p:txBody>
      </p:sp>
      <p:sp>
        <p:nvSpPr>
          <p:cNvPr id="17" name="sketch line">
            <a:extLst>
              <a:ext uri="{FF2B5EF4-FFF2-40B4-BE49-F238E27FC236}">
                <a16:creationId xmlns:a16="http://schemas.microsoft.com/office/drawing/2014/main" id="{E3BAD796-04F4-0106-8BBE-CB3D3C1DC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363BE30A-9483-1B8B-7038-3F479E3256C7}"/>
              </a:ext>
            </a:extLst>
          </p:cNvPr>
          <p:cNvSpPr>
            <a:spLocks noGrp="1"/>
          </p:cNvSpPr>
          <p:nvPr>
            <p:ph idx="1"/>
          </p:nvPr>
        </p:nvSpPr>
        <p:spPr>
          <a:xfrm>
            <a:off x="612648" y="2812951"/>
            <a:ext cx="5008506" cy="1513516"/>
          </a:xfrm>
        </p:spPr>
        <p:txBody>
          <a:bodyPr>
            <a:normAutofit/>
          </a:bodyPr>
          <a:lstStyle/>
          <a:p>
            <a:pPr marL="0" indent="0" algn="just">
              <a:buNone/>
            </a:pPr>
            <a:r>
              <a:rPr lang="it-IT" sz="2200" dirty="0"/>
              <a:t>I grafici mostrano l’effetto della configurazione MPC più conservativa. Gli stati infatti convergono al </a:t>
            </a:r>
            <a:r>
              <a:rPr lang="it-IT" sz="2200" dirty="0" err="1"/>
              <a:t>setpoint</a:t>
            </a:r>
            <a:r>
              <a:rPr lang="it-IT" sz="2200" dirty="0"/>
              <a:t> in modo stabile ma più lentamente.</a:t>
            </a:r>
          </a:p>
          <a:p>
            <a:pPr marL="0" indent="0" algn="just">
              <a:buNone/>
            </a:pPr>
            <a:endParaRPr lang="it-IT" sz="2200" dirty="0"/>
          </a:p>
        </p:txBody>
      </p:sp>
      <p:sp>
        <p:nvSpPr>
          <p:cNvPr id="4" name="Segnaposto piè di pagina 3">
            <a:extLst>
              <a:ext uri="{FF2B5EF4-FFF2-40B4-BE49-F238E27FC236}">
                <a16:creationId xmlns:a16="http://schemas.microsoft.com/office/drawing/2014/main" id="{FC6851BD-F0CD-34B8-B4EB-A44608E64BE1}"/>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46968231-6A35-4EA2-CBF0-6CEC8639345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40697" y="2803807"/>
            <a:ext cx="6329383" cy="3355287"/>
          </a:xfrm>
          <a:prstGeom prst="rect">
            <a:avLst/>
          </a:prstGeom>
        </p:spPr>
      </p:pic>
      <p:sp>
        <p:nvSpPr>
          <p:cNvPr id="5" name="Segnaposto contenuto 2">
            <a:extLst>
              <a:ext uri="{FF2B5EF4-FFF2-40B4-BE49-F238E27FC236}">
                <a16:creationId xmlns:a16="http://schemas.microsoft.com/office/drawing/2014/main" id="{EFE88722-5FDF-8755-4AC5-FF139EEE1050}"/>
              </a:ext>
            </a:extLst>
          </p:cNvPr>
          <p:cNvSpPr txBox="1">
            <a:spLocks/>
          </p:cNvSpPr>
          <p:nvPr/>
        </p:nvSpPr>
        <p:spPr>
          <a:xfrm>
            <a:off x="612648" y="4645578"/>
            <a:ext cx="5008506" cy="151351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it-IT" sz="2200" dirty="0"/>
              <a:t>L’azione di controllo rispetto al caso più aggressivo, rimane saturata per un tempo significativamente inferiore, segno che il controllore adotta una strategia più conservativa.</a:t>
            </a:r>
          </a:p>
          <a:p>
            <a:pPr marL="0" indent="0" algn="just">
              <a:buFont typeface="Arial" panose="020B0604020202020204" pitchFamily="34" charset="0"/>
              <a:buNone/>
            </a:pPr>
            <a:endParaRPr lang="it-IT" sz="2200" dirty="0"/>
          </a:p>
        </p:txBody>
      </p:sp>
    </p:spTree>
    <p:extLst>
      <p:ext uri="{BB962C8B-B14F-4D97-AF65-F5344CB8AC3E}">
        <p14:creationId xmlns:p14="http://schemas.microsoft.com/office/powerpoint/2010/main" val="3061413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5A17A00-D385-922D-91F8-CB9EE8C3E0AD}"/>
              </a:ext>
            </a:extLst>
          </p:cNvPr>
          <p:cNvSpPr>
            <a:spLocks noGrp="1"/>
          </p:cNvSpPr>
          <p:nvPr>
            <p:ph type="title"/>
          </p:nvPr>
        </p:nvSpPr>
        <p:spPr>
          <a:xfrm>
            <a:off x="838200" y="365125"/>
            <a:ext cx="10515600" cy="1325563"/>
          </a:xfrm>
        </p:spPr>
        <p:txBody>
          <a:bodyPr>
            <a:normAutofit/>
          </a:bodyPr>
          <a:lstStyle/>
          <a:p>
            <a:r>
              <a:rPr lang="it-IT" sz="5400"/>
              <a:t>Obiettivi di progetto</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8EC02B46-22B0-7F99-5B2D-B1C0AC5C0A02}"/>
              </a:ext>
            </a:extLst>
          </p:cNvPr>
          <p:cNvSpPr>
            <a:spLocks noGrp="1" noChangeArrowheads="1"/>
          </p:cNvSpPr>
          <p:nvPr>
            <p:ph idx="1"/>
          </p:nvPr>
        </p:nvSpPr>
        <p:spPr bwMode="auto">
          <a:xfrm>
            <a:off x="838200" y="1929384"/>
            <a:ext cx="10515600" cy="425196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a:ln>
                  <a:noFill/>
                </a:ln>
                <a:effectLst/>
              </a:rPr>
              <a:t>Progettare un controllore MPC  per portare il sistema da (h1,h2,h3,h4)=(1.3767, 2.2772, 0.8386, 0.5604)</a:t>
            </a:r>
            <a:br>
              <a:rPr kumimoji="0" lang="it-IT" altLang="it-IT" sz="2200" i="0" u="none" strike="noStrike" cap="none" normalizeH="0" baseline="0">
                <a:ln>
                  <a:noFill/>
                </a:ln>
                <a:effectLst/>
              </a:rPr>
            </a:br>
            <a:r>
              <a:rPr kumimoji="0" lang="it-IT" altLang="it-IT" sz="2200" i="0" u="none" strike="noStrike" cap="none" normalizeH="0" baseline="0">
                <a:ln>
                  <a:noFill/>
                </a:ln>
                <a:effectLst/>
              </a:rPr>
              <a:t>all’equilibrio desiderato (7.8253, 18.7323, 3.3545, 7.8801)</a:t>
            </a:r>
            <a:r>
              <a:rPr lang="it-IT" altLang="it-IT" sz="2200"/>
              <a:t> </a:t>
            </a:r>
            <a:r>
              <a:rPr kumimoji="0" lang="it-IT" altLang="it-IT" sz="2200" i="0" u="none" strike="noStrike" cap="none" normalizeH="0" baseline="0">
                <a:ln>
                  <a:noFill/>
                </a:ln>
                <a:effectLst/>
              </a:rPr>
              <a:t>rispettando i vincoli su stati e ingressi.</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a:ln>
                  <a:noFill/>
                </a:ln>
                <a:effectLst/>
              </a:rPr>
              <a:t>Confrontare le prestazioni del controllore MPC variando:</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a:ln>
                  <a:noFill/>
                </a:ln>
                <a:effectLst/>
              </a:rPr>
              <a:t>Il vincolo terminale (uguaglianza vs disuguaglianza)</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a:ln>
                  <a:noFill/>
                </a:ln>
                <a:effectLst/>
              </a:rPr>
              <a:t>Le matrici di costo Q e R</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a:ln>
                  <a:noFill/>
                </a:ln>
                <a:effectLst/>
              </a:rPr>
              <a:t>L’orizzonte di predizione </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a:ln>
                  <a:noFill/>
                </a:ln>
                <a:effectLst/>
              </a:rPr>
              <a:t>Il tempo di campionamento Ts≥1 </a:t>
            </a:r>
          </a:p>
        </p:txBody>
      </p:sp>
      <p:sp>
        <p:nvSpPr>
          <p:cNvPr id="5" name="Segnaposto piè di pagina 4">
            <a:extLst>
              <a:ext uri="{FF2B5EF4-FFF2-40B4-BE49-F238E27FC236}">
                <a16:creationId xmlns:a16="http://schemas.microsoft.com/office/drawing/2014/main" id="{A3AC0D33-E7ED-A445-E441-7324FF53B8A5}"/>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3269629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B80B63-1659-D321-E616-0A6D93C18F97}"/>
              </a:ext>
            </a:extLst>
          </p:cNvPr>
          <p:cNvSpPr>
            <a:spLocks noGrp="1"/>
          </p:cNvSpPr>
          <p:nvPr>
            <p:ph type="title"/>
          </p:nvPr>
        </p:nvSpPr>
        <p:spPr/>
        <p:txBody>
          <a:bodyPr/>
          <a:lstStyle/>
          <a:p>
            <a:r>
              <a:rPr lang="it-IT" dirty="0"/>
              <a:t>Dinamica del sistema</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F72BAFE1-B0EB-7A41-B1CD-90DD7DBCC590}"/>
                  </a:ext>
                </a:extLst>
              </p:cNvPr>
              <p:cNvSpPr>
                <a:spLocks noGrp="1"/>
              </p:cNvSpPr>
              <p:nvPr>
                <p:ph idx="1"/>
              </p:nvPr>
            </p:nvSpPr>
            <p:spPr/>
            <p:txBody>
              <a:bodyPr>
                <a:normAutofit lnSpcReduction="10000"/>
              </a:bodyPr>
              <a:lstStyle/>
              <a:p>
                <a:r>
                  <a:rPr lang="it-IT" sz="2000" b="1" dirty="0"/>
                  <a:t>Equazioni non lineari del sistema:</a:t>
                </a:r>
              </a:p>
              <a:p>
                <a:pPr lvl="1"/>
                <a14:m>
                  <m:oMath xmlns:m="http://schemas.openxmlformats.org/officeDocument/2006/math">
                    <m:sSub>
                      <m:sSubPr>
                        <m:ctrlPr>
                          <a:rPr lang="it-IT" sz="1800" i="1" smtClean="0">
                            <a:latin typeface="Cambria Math" panose="02040503050406030204" pitchFamily="18" charset="0"/>
                          </a:rPr>
                        </m:ctrlPr>
                      </m:sSub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1</m:t>
                            </m:r>
                          </m:sub>
                        </m:sSub>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h</m:t>
                            </m:r>
                          </m:e>
                        </m:acc>
                      </m:e>
                      <m:sub>
                        <m:r>
                          <a:rPr lang="it-IT" sz="1800" i="1" smtClean="0">
                            <a:latin typeface="Cambria Math" panose="02040503050406030204" pitchFamily="18" charset="0"/>
                          </a:rPr>
                          <m:t>1</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r>
                      <a:rPr lang="it-IT" sz="1800" i="1" smtClean="0">
                        <a:latin typeface="Cambria Math" panose="02040503050406030204" pitchFamily="18" charset="0"/>
                      </a:rPr>
                      <m:t>= −</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𝑎</m:t>
                        </m:r>
                      </m:e>
                      <m:sub>
                        <m:r>
                          <a:rPr lang="it-IT" sz="1800" i="1" smtClean="0">
                            <a:latin typeface="Cambria Math" panose="02040503050406030204" pitchFamily="18" charset="0"/>
                          </a:rPr>
                          <m:t>1</m:t>
                        </m:r>
                      </m:sub>
                    </m:sSub>
                    <m:rad>
                      <m:radPr>
                        <m:degHide m:val="on"/>
                        <m:ctrlPr>
                          <a:rPr lang="it-IT" sz="1800" i="1" smtClean="0">
                            <a:latin typeface="Cambria Math" panose="02040503050406030204" pitchFamily="18" charset="0"/>
                          </a:rPr>
                        </m:ctrlPr>
                      </m:radPr>
                      <m:deg/>
                      <m:e>
                        <m:r>
                          <a:rPr lang="it-IT" sz="1800" i="1" smtClean="0">
                            <a:latin typeface="Cambria Math" panose="02040503050406030204" pitchFamily="18" charset="0"/>
                          </a:rPr>
                          <m:t>2</m:t>
                        </m:r>
                        <m:r>
                          <a:rPr lang="it-IT" sz="1800" i="1" smtClean="0">
                            <a:latin typeface="Cambria Math" panose="02040503050406030204" pitchFamily="18" charset="0"/>
                          </a:rPr>
                          <m:t>𝑔</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h</m:t>
                            </m:r>
                          </m:e>
                          <m:sub>
                            <m:r>
                              <a:rPr lang="it-IT" sz="1800" i="1" smtClean="0">
                                <a:latin typeface="Cambria Math" panose="02040503050406030204" pitchFamily="18" charset="0"/>
                              </a:rPr>
                              <m:t>1</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e>
                    </m:rad>
                    <m:r>
                      <a:rPr lang="it-IT" sz="1800" i="1" smtClean="0">
                        <a:latin typeface="Cambria Math" panose="02040503050406030204" pitchFamily="18" charset="0"/>
                      </a:rPr>
                      <m:t>+ </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𝑎</m:t>
                        </m:r>
                      </m:e>
                      <m:sub>
                        <m:r>
                          <a:rPr lang="it-IT" sz="1800" i="1" smtClean="0">
                            <a:latin typeface="Cambria Math" panose="02040503050406030204" pitchFamily="18" charset="0"/>
                          </a:rPr>
                          <m:t>3</m:t>
                        </m:r>
                      </m:sub>
                    </m:sSub>
                    <m:rad>
                      <m:radPr>
                        <m:degHide m:val="on"/>
                        <m:ctrlPr>
                          <a:rPr lang="it-IT" sz="1800" i="1" smtClean="0">
                            <a:latin typeface="Cambria Math" panose="02040503050406030204" pitchFamily="18" charset="0"/>
                          </a:rPr>
                        </m:ctrlPr>
                      </m:radPr>
                      <m:deg/>
                      <m:e>
                        <m:r>
                          <a:rPr lang="it-IT" sz="1800" i="1" smtClean="0">
                            <a:latin typeface="Cambria Math" panose="02040503050406030204" pitchFamily="18" charset="0"/>
                          </a:rPr>
                          <m:t>2</m:t>
                        </m:r>
                        <m:r>
                          <a:rPr lang="it-IT" sz="1800" i="1" smtClean="0">
                            <a:latin typeface="Cambria Math" panose="02040503050406030204" pitchFamily="18" charset="0"/>
                          </a:rPr>
                          <m:t>𝑔</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h</m:t>
                            </m:r>
                          </m:e>
                          <m:sub>
                            <m:r>
                              <a:rPr lang="it-IT" sz="1800" i="1" smtClean="0">
                                <a:latin typeface="Cambria Math" panose="02040503050406030204" pitchFamily="18" charset="0"/>
                              </a:rPr>
                              <m:t>3</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e>
                    </m:rad>
                    <m:r>
                      <a:rPr lang="it-IT" sz="1800" i="1" smtClean="0">
                        <a:latin typeface="Cambria Math" panose="02040503050406030204" pitchFamily="18" charset="0"/>
                      </a:rPr>
                      <m:t>+ </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𝛾</m:t>
                        </m:r>
                      </m:e>
                      <m:sub>
                        <m:r>
                          <a:rPr lang="it-IT" sz="1800" i="1" smtClean="0">
                            <a:latin typeface="Cambria Math" panose="02040503050406030204" pitchFamily="18" charset="0"/>
                          </a:rPr>
                          <m:t>1</m:t>
                        </m:r>
                      </m:sub>
                    </m:sSub>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𝑘</m:t>
                        </m:r>
                      </m:e>
                      <m:sub>
                        <m:r>
                          <a:rPr lang="it-IT" sz="1800" i="1" smtClean="0">
                            <a:latin typeface="Cambria Math" panose="02040503050406030204" pitchFamily="18" charset="0"/>
                          </a:rPr>
                          <m:t>1</m:t>
                        </m:r>
                      </m:sub>
                    </m:sSub>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𝑣</m:t>
                        </m:r>
                      </m:e>
                      <m:sub>
                        <m:r>
                          <a:rPr lang="it-IT" sz="1800" i="1" smtClean="0">
                            <a:latin typeface="Cambria Math" panose="02040503050406030204" pitchFamily="18" charset="0"/>
                          </a:rPr>
                          <m:t>1</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oMath>
                </a14:m>
                <a:endParaRPr lang="it-IT" sz="1800" dirty="0"/>
              </a:p>
              <a:p>
                <a:pPr lvl="1"/>
                <a14:m>
                  <m:oMath xmlns:m="http://schemas.openxmlformats.org/officeDocument/2006/math">
                    <m:sSub>
                      <m:sSubPr>
                        <m:ctrlPr>
                          <a:rPr lang="it-IT" sz="1800" i="1" smtClean="0">
                            <a:latin typeface="Cambria Math" panose="02040503050406030204" pitchFamily="18" charset="0"/>
                          </a:rPr>
                        </m:ctrlPr>
                      </m:sSub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2</m:t>
                            </m:r>
                          </m:sub>
                        </m:sSub>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h</m:t>
                            </m:r>
                          </m:e>
                        </m:acc>
                      </m:e>
                      <m:sub>
                        <m:r>
                          <a:rPr lang="it-IT" sz="1800" b="0" i="1" smtClean="0">
                            <a:latin typeface="Cambria Math" panose="02040503050406030204" pitchFamily="18" charset="0"/>
                          </a:rPr>
                          <m:t>2</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𝑎</m:t>
                        </m:r>
                      </m:e>
                      <m:sub>
                        <m:r>
                          <a:rPr lang="it-IT" sz="1800" i="1" dirty="0" smtClean="0">
                            <a:latin typeface="Cambria Math" panose="02040503050406030204" pitchFamily="18" charset="0"/>
                          </a:rPr>
                          <m:t>2</m:t>
                        </m:r>
                      </m:sub>
                    </m:sSub>
                    <m:rad>
                      <m:radPr>
                        <m:degHide m:val="on"/>
                        <m:ctrlPr>
                          <a:rPr lang="it-IT" sz="1800" i="1" dirty="0" smtClean="0">
                            <a:latin typeface="Cambria Math" panose="02040503050406030204" pitchFamily="18" charset="0"/>
                          </a:rPr>
                        </m:ctrlPr>
                      </m:radPr>
                      <m:deg/>
                      <m:e>
                        <m:r>
                          <a:rPr lang="it-IT" sz="1800" i="1" dirty="0" smtClean="0">
                            <a:latin typeface="Cambria Math" panose="02040503050406030204" pitchFamily="18" charset="0"/>
                          </a:rPr>
                          <m:t>2</m:t>
                        </m:r>
                        <m:r>
                          <a:rPr lang="it-IT" sz="1800" i="1" dirty="0" smtClean="0">
                            <a:latin typeface="Cambria Math" panose="02040503050406030204" pitchFamily="18" charset="0"/>
                          </a:rPr>
                          <m:t>𝑔</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h</m:t>
                            </m:r>
                          </m:e>
                          <m:sub>
                            <m:r>
                              <a:rPr lang="it-IT" sz="1800" i="1" dirty="0" smtClean="0">
                                <a:latin typeface="Cambria Math" panose="02040503050406030204" pitchFamily="18" charset="0"/>
                              </a:rPr>
                              <m:t>2</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e>
                    </m:rad>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𝑎</m:t>
                        </m:r>
                      </m:e>
                      <m:sub>
                        <m:r>
                          <a:rPr lang="it-IT" sz="1800" i="1" dirty="0" smtClean="0">
                            <a:latin typeface="Cambria Math" panose="02040503050406030204" pitchFamily="18" charset="0"/>
                          </a:rPr>
                          <m:t>4</m:t>
                        </m:r>
                      </m:sub>
                    </m:sSub>
                    <m:rad>
                      <m:radPr>
                        <m:degHide m:val="on"/>
                        <m:ctrlPr>
                          <a:rPr lang="it-IT" sz="1800" i="1" dirty="0" smtClean="0">
                            <a:latin typeface="Cambria Math" panose="02040503050406030204" pitchFamily="18" charset="0"/>
                          </a:rPr>
                        </m:ctrlPr>
                      </m:radPr>
                      <m:deg/>
                      <m:e>
                        <m:r>
                          <a:rPr lang="it-IT" sz="1800" i="1" dirty="0" smtClean="0">
                            <a:latin typeface="Cambria Math" panose="02040503050406030204" pitchFamily="18" charset="0"/>
                          </a:rPr>
                          <m:t>2</m:t>
                        </m:r>
                        <m:r>
                          <a:rPr lang="it-IT" sz="1800" i="1" dirty="0" smtClean="0">
                            <a:latin typeface="Cambria Math" panose="02040503050406030204" pitchFamily="18" charset="0"/>
                          </a:rPr>
                          <m:t>𝑔</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h</m:t>
                            </m:r>
                          </m:e>
                          <m:sub>
                            <m:r>
                              <a:rPr lang="it-IT" sz="1800" i="1" dirty="0" smtClean="0">
                                <a:latin typeface="Cambria Math" panose="02040503050406030204" pitchFamily="18" charset="0"/>
                              </a:rPr>
                              <m:t>4</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e>
                    </m:rad>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𝛾</m:t>
                        </m:r>
                      </m:e>
                      <m:sub>
                        <m:r>
                          <a:rPr lang="it-IT" sz="1800" i="1" dirty="0" smtClean="0">
                            <a:latin typeface="Cambria Math" panose="02040503050406030204" pitchFamily="18" charset="0"/>
                          </a:rPr>
                          <m:t>2</m:t>
                        </m:r>
                      </m:sub>
                    </m:sSub>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𝑘</m:t>
                        </m:r>
                      </m:e>
                      <m:sub>
                        <m:r>
                          <a:rPr lang="it-IT" sz="1800" i="1" dirty="0" smtClean="0">
                            <a:latin typeface="Cambria Math" panose="02040503050406030204" pitchFamily="18" charset="0"/>
                          </a:rPr>
                          <m:t>2</m:t>
                        </m:r>
                      </m:sub>
                    </m:sSub>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𝑣</m:t>
                        </m:r>
                      </m:e>
                      <m:sub>
                        <m:r>
                          <a:rPr lang="it-IT" sz="1800" i="1" dirty="0" smtClean="0">
                            <a:latin typeface="Cambria Math" panose="02040503050406030204" pitchFamily="18" charset="0"/>
                          </a:rPr>
                          <m:t>2</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oMath>
                </a14:m>
                <a:endParaRPr lang="it-IT" sz="1800" dirty="0"/>
              </a:p>
              <a:p>
                <a:pPr lvl="1"/>
                <a14:m>
                  <m:oMath xmlns:m="http://schemas.openxmlformats.org/officeDocument/2006/math">
                    <m:sSub>
                      <m:sSubPr>
                        <m:ctrlPr>
                          <a:rPr lang="it-IT" sz="1800" i="1" smtClean="0">
                            <a:latin typeface="Cambria Math" panose="02040503050406030204" pitchFamily="18" charset="0"/>
                          </a:rPr>
                        </m:ctrlPr>
                      </m:sSub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3</m:t>
                            </m:r>
                          </m:sub>
                        </m:sSub>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h</m:t>
                            </m:r>
                          </m:e>
                        </m:acc>
                      </m:e>
                      <m:sub>
                        <m:r>
                          <a:rPr lang="it-IT" sz="1800" b="0" i="1" smtClean="0">
                            <a:latin typeface="Cambria Math" panose="02040503050406030204" pitchFamily="18" charset="0"/>
                          </a:rPr>
                          <m:t>3</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𝑎</m:t>
                        </m:r>
                      </m:e>
                      <m:sub>
                        <m:r>
                          <a:rPr lang="it-IT" sz="1800" i="1" dirty="0" smtClean="0">
                            <a:latin typeface="Cambria Math" panose="02040503050406030204" pitchFamily="18" charset="0"/>
                          </a:rPr>
                          <m:t>3</m:t>
                        </m:r>
                      </m:sub>
                    </m:sSub>
                    <m:rad>
                      <m:radPr>
                        <m:degHide m:val="on"/>
                        <m:ctrlPr>
                          <a:rPr lang="it-IT" sz="1800" i="1" dirty="0" smtClean="0">
                            <a:latin typeface="Cambria Math" panose="02040503050406030204" pitchFamily="18" charset="0"/>
                          </a:rPr>
                        </m:ctrlPr>
                      </m:radPr>
                      <m:deg/>
                      <m:e>
                        <m:r>
                          <a:rPr lang="it-IT" sz="1800" i="1" dirty="0" smtClean="0">
                            <a:latin typeface="Cambria Math" panose="02040503050406030204" pitchFamily="18" charset="0"/>
                          </a:rPr>
                          <m:t>2</m:t>
                        </m:r>
                        <m:r>
                          <a:rPr lang="it-IT" sz="1800" i="1" dirty="0" smtClean="0">
                            <a:latin typeface="Cambria Math" panose="02040503050406030204" pitchFamily="18" charset="0"/>
                          </a:rPr>
                          <m:t>𝑔</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h</m:t>
                            </m:r>
                          </m:e>
                          <m:sub>
                            <m:r>
                              <a:rPr lang="it-IT" sz="1800" i="1" dirty="0" smtClean="0">
                                <a:latin typeface="Cambria Math" panose="02040503050406030204" pitchFamily="18" charset="0"/>
                              </a:rPr>
                              <m:t>3</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e>
                    </m:rad>
                    <m:r>
                      <a:rPr lang="it-IT" sz="1800" i="1" dirty="0" smtClean="0">
                        <a:latin typeface="Cambria Math" panose="02040503050406030204" pitchFamily="18" charset="0"/>
                      </a:rPr>
                      <m:t>+ </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1 −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𝛾</m:t>
                            </m:r>
                          </m:e>
                          <m:sub>
                            <m:r>
                              <a:rPr lang="it-IT" sz="1800" i="1" dirty="0" smtClean="0">
                                <a:latin typeface="Cambria Math" panose="02040503050406030204" pitchFamily="18" charset="0"/>
                              </a:rPr>
                              <m:t>2</m:t>
                            </m:r>
                          </m:sub>
                        </m:sSub>
                      </m:e>
                    </m:d>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𝑘</m:t>
                        </m:r>
                      </m:e>
                      <m:sub>
                        <m:r>
                          <a:rPr lang="it-IT" sz="1800" i="1" dirty="0" smtClean="0">
                            <a:latin typeface="Cambria Math" panose="02040503050406030204" pitchFamily="18" charset="0"/>
                          </a:rPr>
                          <m:t>2</m:t>
                        </m:r>
                      </m:sub>
                    </m:sSub>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𝑣</m:t>
                        </m:r>
                      </m:e>
                      <m:sub>
                        <m:r>
                          <a:rPr lang="it-IT" sz="1800" i="1" dirty="0" smtClean="0">
                            <a:latin typeface="Cambria Math" panose="02040503050406030204" pitchFamily="18" charset="0"/>
                          </a:rPr>
                          <m:t>2</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oMath>
                </a14:m>
                <a:endParaRPr lang="it-IT" sz="1800" dirty="0"/>
              </a:p>
              <a:p>
                <a:pPr lvl="1"/>
                <a14:m>
                  <m:oMath xmlns:m="http://schemas.openxmlformats.org/officeDocument/2006/math">
                    <m:sSub>
                      <m:sSubPr>
                        <m:ctrlPr>
                          <a:rPr lang="it-IT" sz="1800" i="1" smtClean="0">
                            <a:latin typeface="Cambria Math" panose="02040503050406030204" pitchFamily="18" charset="0"/>
                          </a:rPr>
                        </m:ctrlPr>
                      </m:sSub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4</m:t>
                            </m:r>
                          </m:sub>
                        </m:sSub>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h</m:t>
                            </m:r>
                          </m:e>
                        </m:acc>
                      </m:e>
                      <m:sub>
                        <m:r>
                          <a:rPr lang="it-IT" sz="1800" b="0" i="1" smtClean="0">
                            <a:latin typeface="Cambria Math" panose="02040503050406030204" pitchFamily="18" charset="0"/>
                          </a:rPr>
                          <m:t>4</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𝑎</m:t>
                        </m:r>
                      </m:e>
                      <m:sub>
                        <m:r>
                          <a:rPr lang="it-IT" sz="1800" i="1" dirty="0" smtClean="0">
                            <a:latin typeface="Cambria Math" panose="02040503050406030204" pitchFamily="18" charset="0"/>
                          </a:rPr>
                          <m:t>4</m:t>
                        </m:r>
                      </m:sub>
                    </m:sSub>
                    <m:rad>
                      <m:radPr>
                        <m:degHide m:val="on"/>
                        <m:ctrlPr>
                          <a:rPr lang="it-IT" sz="1800" i="1" dirty="0" smtClean="0">
                            <a:latin typeface="Cambria Math" panose="02040503050406030204" pitchFamily="18" charset="0"/>
                          </a:rPr>
                        </m:ctrlPr>
                      </m:radPr>
                      <m:deg/>
                      <m:e>
                        <m:r>
                          <a:rPr lang="it-IT" sz="1800" i="1" dirty="0" smtClean="0">
                            <a:latin typeface="Cambria Math" panose="02040503050406030204" pitchFamily="18" charset="0"/>
                          </a:rPr>
                          <m:t>2</m:t>
                        </m:r>
                        <m:r>
                          <a:rPr lang="it-IT" sz="1800" i="1" dirty="0" smtClean="0">
                            <a:latin typeface="Cambria Math" panose="02040503050406030204" pitchFamily="18" charset="0"/>
                          </a:rPr>
                          <m:t>𝑔</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h</m:t>
                            </m:r>
                          </m:e>
                          <m:sub>
                            <m:r>
                              <a:rPr lang="it-IT" sz="1800" i="1" dirty="0" smtClean="0">
                                <a:latin typeface="Cambria Math" panose="02040503050406030204" pitchFamily="18" charset="0"/>
                              </a:rPr>
                              <m:t>4</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e>
                    </m:rad>
                    <m:r>
                      <a:rPr lang="it-IT" sz="1800" i="1" dirty="0" smtClean="0">
                        <a:latin typeface="Cambria Math" panose="02040503050406030204" pitchFamily="18" charset="0"/>
                      </a:rPr>
                      <m:t>+ </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1 −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𝛾</m:t>
                            </m:r>
                          </m:e>
                          <m:sub>
                            <m:r>
                              <a:rPr lang="it-IT" sz="1800" i="1" dirty="0" smtClean="0">
                                <a:latin typeface="Cambria Math" panose="02040503050406030204" pitchFamily="18" charset="0"/>
                              </a:rPr>
                              <m:t>1</m:t>
                            </m:r>
                          </m:sub>
                        </m:sSub>
                      </m:e>
                    </m:d>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𝑘</m:t>
                        </m:r>
                      </m:e>
                      <m:sub>
                        <m:r>
                          <a:rPr lang="it-IT" sz="1800" i="1" dirty="0" smtClean="0">
                            <a:latin typeface="Cambria Math" panose="02040503050406030204" pitchFamily="18" charset="0"/>
                          </a:rPr>
                          <m:t>1</m:t>
                        </m:r>
                      </m:sub>
                    </m:sSub>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𝑣</m:t>
                        </m:r>
                      </m:e>
                      <m:sub>
                        <m:r>
                          <a:rPr lang="it-IT" sz="1800" i="1" dirty="0" smtClean="0">
                            <a:latin typeface="Cambria Math" panose="02040503050406030204" pitchFamily="18" charset="0"/>
                          </a:rPr>
                          <m:t>1</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oMath>
                </a14:m>
                <a:endParaRPr lang="it-IT" sz="1800" dirty="0"/>
              </a:p>
              <a:p>
                <a:r>
                  <a:rPr lang="it-IT" sz="2000" b="1" dirty="0"/>
                  <a:t>Dove:</a:t>
                </a:r>
              </a:p>
              <a:p>
                <a:pPr lvl="1"/>
                <a14:m>
                  <m:oMath xmlns:m="http://schemas.openxmlformats.org/officeDocument/2006/math">
                    <m:sSub>
                      <m:sSubPr>
                        <m:ctrlPr>
                          <a:rPr lang="it-IT" sz="1800" i="1" smtClean="0">
                            <a:latin typeface="Cambria Math" panose="02040503050406030204" pitchFamily="18" charset="0"/>
                          </a:rPr>
                        </m:ctrlPr>
                      </m:sSubPr>
                      <m:e>
                        <m:r>
                          <a:rPr lang="it-IT" sz="1800" b="0" i="1" smtClean="0">
                            <a:latin typeface="Cambria Math" panose="02040503050406030204" pitchFamily="18" charset="0"/>
                          </a:rPr>
                          <m:t>h</m:t>
                        </m:r>
                      </m:e>
                      <m:sub>
                        <m:r>
                          <a:rPr lang="it-IT" sz="1800" b="0" i="1" smtClean="0">
                            <a:latin typeface="Cambria Math" panose="02040503050406030204" pitchFamily="18" charset="0"/>
                          </a:rPr>
                          <m:t>𝑖</m:t>
                        </m:r>
                      </m:sub>
                    </m:sSub>
                    <m:r>
                      <m:rPr>
                        <m:nor/>
                      </m:rPr>
                      <a:rPr lang="it-IT" sz="1800" b="0" i="0" smtClean="0">
                        <a:latin typeface="Cambria Math" panose="02040503050406030204" pitchFamily="18" charset="0"/>
                      </a:rPr>
                      <m:t> [</m:t>
                    </m:r>
                    <m:r>
                      <m:rPr>
                        <m:nor/>
                      </m:rPr>
                      <a:rPr lang="it-IT" sz="1800" b="0" i="0" smtClean="0">
                        <a:latin typeface="Cambria Math" panose="02040503050406030204" pitchFamily="18" charset="0"/>
                      </a:rPr>
                      <m:t>cm</m:t>
                    </m:r>
                    <m:r>
                      <m:rPr>
                        <m:nor/>
                      </m:rPr>
                      <a:rPr lang="it-IT" sz="1800" b="0" i="0" smtClean="0">
                        <a:latin typeface="Cambria Math" panose="02040503050406030204" pitchFamily="18" charset="0"/>
                      </a:rPr>
                      <m:t>]</m:t>
                    </m:r>
                  </m:oMath>
                </a14:m>
                <a:r>
                  <a:rPr lang="it-IT" sz="1800" dirty="0"/>
                  <a:t> è il livello dell’acqua dei serbatoi</a:t>
                </a:r>
              </a:p>
              <a:p>
                <a:pPr lvl="1"/>
                <a14:m>
                  <m:oMath xmlns:m="http://schemas.openxmlformats.org/officeDocument/2006/math">
                    <m:sSub>
                      <m:sSubPr>
                        <m:ctrlPr>
                          <a:rPr lang="it-IT" sz="180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𝑖</m:t>
                        </m:r>
                      </m:sub>
                    </m:sSub>
                  </m:oMath>
                </a14:m>
                <a:r>
                  <a:rPr lang="it-IT" sz="1800" b="0" dirty="0"/>
                  <a:t> </a:t>
                </a:r>
                <a14:m>
                  <m:oMath xmlns:m="http://schemas.openxmlformats.org/officeDocument/2006/math">
                    <m:r>
                      <m:rPr>
                        <m:nor/>
                      </m:rPr>
                      <a:rPr lang="it-IT" sz="1800" b="0" i="0" smtClean="0">
                        <a:latin typeface="Cambria Math" panose="02040503050406030204" pitchFamily="18" charset="0"/>
                      </a:rPr>
                      <m:t>[</m:t>
                    </m:r>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𝑐𝑚</m:t>
                        </m:r>
                      </m:e>
                      <m:sup>
                        <m:r>
                          <a:rPr lang="it-IT" sz="1800" b="0" i="1" smtClean="0">
                            <a:latin typeface="Cambria Math" panose="02040503050406030204" pitchFamily="18" charset="0"/>
                          </a:rPr>
                          <m:t>2</m:t>
                        </m:r>
                      </m:sup>
                    </m:sSup>
                    <m:r>
                      <m:rPr>
                        <m:nor/>
                      </m:rPr>
                      <a:rPr lang="it-IT" sz="1800" b="0" i="0" smtClean="0">
                        <a:latin typeface="Cambria Math" panose="02040503050406030204" pitchFamily="18" charset="0"/>
                      </a:rPr>
                      <m:t>]</m:t>
                    </m:r>
                  </m:oMath>
                </a14:m>
                <a:r>
                  <a:rPr lang="it-IT" sz="1800" dirty="0"/>
                  <a:t> è la sezione dell’i-esimo serbatoio</a:t>
                </a:r>
              </a:p>
              <a:p>
                <a:pPr lvl="1"/>
                <a14:m>
                  <m:oMath xmlns:m="http://schemas.openxmlformats.org/officeDocument/2006/math">
                    <m:sSub>
                      <m:sSubPr>
                        <m:ctrlPr>
                          <a:rPr lang="it-IT" sz="1800" i="1" smtClean="0">
                            <a:latin typeface="Cambria Math" panose="02040503050406030204" pitchFamily="18" charset="0"/>
                          </a:rPr>
                        </m:ctrlPr>
                      </m:sSubPr>
                      <m:e>
                        <m:r>
                          <a:rPr lang="it-IT" sz="1800" b="0" i="1" smtClean="0">
                            <a:latin typeface="Cambria Math" panose="02040503050406030204" pitchFamily="18" charset="0"/>
                          </a:rPr>
                          <m:t>𝑎</m:t>
                        </m:r>
                      </m:e>
                      <m:sub>
                        <m:r>
                          <a:rPr lang="it-IT" sz="1800" b="0" i="1" smtClean="0">
                            <a:latin typeface="Cambria Math" panose="02040503050406030204" pitchFamily="18" charset="0"/>
                          </a:rPr>
                          <m:t>𝑖</m:t>
                        </m:r>
                      </m:sub>
                    </m:sSub>
                  </m:oMath>
                </a14:m>
                <a:r>
                  <a:rPr lang="it-IT" sz="1800" b="0" dirty="0"/>
                  <a:t> </a:t>
                </a:r>
                <a14:m>
                  <m:oMath xmlns:m="http://schemas.openxmlformats.org/officeDocument/2006/math">
                    <m:r>
                      <m:rPr>
                        <m:nor/>
                      </m:rPr>
                      <a:rPr lang="it-IT" sz="1800" b="0" i="0" smtClean="0">
                        <a:latin typeface="Cambria Math" panose="02040503050406030204" pitchFamily="18" charset="0"/>
                      </a:rPr>
                      <m:t>[</m:t>
                    </m:r>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𝑐𝑚</m:t>
                        </m:r>
                      </m:e>
                      <m:sup>
                        <m:r>
                          <a:rPr lang="it-IT" sz="1800" b="0" i="1" smtClean="0">
                            <a:latin typeface="Cambria Math" panose="02040503050406030204" pitchFamily="18" charset="0"/>
                          </a:rPr>
                          <m:t>2</m:t>
                        </m:r>
                      </m:sup>
                    </m:sSup>
                    <m:r>
                      <m:rPr>
                        <m:nor/>
                      </m:rPr>
                      <a:rPr lang="it-IT" sz="1800" b="0" i="0" smtClean="0">
                        <a:latin typeface="Cambria Math" panose="02040503050406030204" pitchFamily="18" charset="0"/>
                      </a:rPr>
                      <m:t>]</m:t>
                    </m:r>
                  </m:oMath>
                </a14:m>
                <a:r>
                  <a:rPr lang="it-IT" sz="1800" dirty="0"/>
                  <a:t> è la sezione del foro presente nell’i-esimo serbatoio</a:t>
                </a:r>
              </a:p>
              <a:p>
                <a:pPr lvl="1"/>
                <a14:m>
                  <m:oMath xmlns:m="http://schemas.openxmlformats.org/officeDocument/2006/math">
                    <m:r>
                      <a:rPr lang="it-IT" sz="1800" b="0" i="1" smtClean="0">
                        <a:latin typeface="Cambria Math" panose="02040503050406030204" pitchFamily="18" charset="0"/>
                      </a:rPr>
                      <m:t>𝑔</m:t>
                    </m:r>
                  </m:oMath>
                </a14:m>
                <a:r>
                  <a:rPr lang="it-IT" sz="1800" b="0" dirty="0"/>
                  <a:t> </a:t>
                </a:r>
                <a14:m>
                  <m:oMath xmlns:m="http://schemas.openxmlformats.org/officeDocument/2006/math">
                    <m:r>
                      <m:rPr>
                        <m:nor/>
                      </m:rPr>
                      <a:rPr lang="it-IT" sz="1800" b="0" i="0" smtClean="0">
                        <a:latin typeface="Cambria Math" panose="02040503050406030204" pitchFamily="18" charset="0"/>
                      </a:rPr>
                      <m:t>[</m:t>
                    </m:r>
                    <m:f>
                      <m:fPr>
                        <m:type m:val="skw"/>
                        <m:ctrlPr>
                          <a:rPr lang="it-IT" sz="1800" b="0" i="1" smtClean="0">
                            <a:latin typeface="Cambria Math" panose="02040503050406030204" pitchFamily="18" charset="0"/>
                          </a:rPr>
                        </m:ctrlPr>
                      </m:fPr>
                      <m:num>
                        <m:r>
                          <a:rPr lang="it-IT" sz="1800" b="0" i="1" smtClean="0">
                            <a:latin typeface="Cambria Math" panose="02040503050406030204" pitchFamily="18" charset="0"/>
                          </a:rPr>
                          <m:t>𝑐𝑚</m:t>
                        </m:r>
                      </m:num>
                      <m:den>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𝑠</m:t>
                            </m:r>
                          </m:e>
                          <m:sup>
                            <m:r>
                              <a:rPr lang="it-IT" sz="1800" b="0" i="1" smtClean="0">
                                <a:latin typeface="Cambria Math" panose="02040503050406030204" pitchFamily="18" charset="0"/>
                              </a:rPr>
                              <m:t>2</m:t>
                            </m:r>
                          </m:sup>
                        </m:sSup>
                      </m:den>
                    </m:f>
                    <m:r>
                      <m:rPr>
                        <m:nor/>
                      </m:rPr>
                      <a:rPr lang="it-IT" sz="1800" b="0" i="0" smtClean="0">
                        <a:latin typeface="Cambria Math" panose="02040503050406030204" pitchFamily="18" charset="0"/>
                      </a:rPr>
                      <m:t>]</m:t>
                    </m:r>
                  </m:oMath>
                </a14:m>
                <a:r>
                  <a:rPr lang="it-IT" sz="1800" dirty="0"/>
                  <a:t> è l’</a:t>
                </a:r>
                <a:r>
                  <a:rPr lang="it-IT" sz="1800" dirty="0" err="1"/>
                  <a:t>accellerazione</a:t>
                </a:r>
                <a:r>
                  <a:rPr lang="it-IT" sz="1800" dirty="0"/>
                  <a:t> di gravità</a:t>
                </a:r>
              </a:p>
              <a:p>
                <a:pPr lvl="1"/>
                <a14:m>
                  <m:oMath xmlns:m="http://schemas.openxmlformats.org/officeDocument/2006/math">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𝑘</m:t>
                        </m:r>
                      </m:e>
                      <m:sub>
                        <m:r>
                          <a:rPr lang="it-IT" sz="1800" b="0" i="1" smtClean="0">
                            <a:latin typeface="Cambria Math" panose="02040503050406030204" pitchFamily="18" charset="0"/>
                          </a:rPr>
                          <m:t>𝑖</m:t>
                        </m:r>
                      </m:sub>
                    </m:sSub>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𝑣</m:t>
                        </m:r>
                      </m:e>
                      <m:sub>
                        <m:r>
                          <a:rPr lang="it-IT" sz="1800" b="0" i="1" smtClean="0">
                            <a:latin typeface="Cambria Math" panose="02040503050406030204" pitchFamily="18" charset="0"/>
                          </a:rPr>
                          <m:t>𝑖</m:t>
                        </m:r>
                      </m:sub>
                    </m:sSub>
                  </m:oMath>
                </a14:m>
                <a:r>
                  <a:rPr lang="it-IT" sz="1800" b="0" dirty="0"/>
                  <a:t> </a:t>
                </a:r>
                <a14:m>
                  <m:oMath xmlns:m="http://schemas.openxmlformats.org/officeDocument/2006/math">
                    <m:r>
                      <m:rPr>
                        <m:nor/>
                      </m:rPr>
                      <a:rPr lang="it-IT" sz="1800" b="0" i="0" smtClean="0">
                        <a:latin typeface="Cambria Math" panose="02040503050406030204" pitchFamily="18" charset="0"/>
                      </a:rPr>
                      <m:t>[</m:t>
                    </m:r>
                    <m:f>
                      <m:fPr>
                        <m:type m:val="skw"/>
                        <m:ctrlPr>
                          <a:rPr lang="it-IT" sz="1800" b="0" i="1" smtClean="0">
                            <a:latin typeface="Cambria Math" panose="02040503050406030204" pitchFamily="18" charset="0"/>
                          </a:rPr>
                        </m:ctrlPr>
                      </m:fPr>
                      <m:num>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𝑐𝑚</m:t>
                            </m:r>
                          </m:e>
                          <m:sup>
                            <m:r>
                              <a:rPr lang="it-IT" sz="1800" b="0" i="1" smtClean="0">
                                <a:latin typeface="Cambria Math" panose="02040503050406030204" pitchFamily="18" charset="0"/>
                              </a:rPr>
                              <m:t>3</m:t>
                            </m:r>
                          </m:sup>
                        </m:sSup>
                      </m:num>
                      <m:den>
                        <m:r>
                          <a:rPr lang="it-IT" sz="1800" b="0" i="1" smtClean="0">
                            <a:latin typeface="Cambria Math" panose="02040503050406030204" pitchFamily="18" charset="0"/>
                          </a:rPr>
                          <m:t>𝑠</m:t>
                        </m:r>
                      </m:den>
                    </m:f>
                    <m:r>
                      <m:rPr>
                        <m:nor/>
                      </m:rPr>
                      <a:rPr lang="it-IT" sz="1800" b="0" i="0" smtClean="0">
                        <a:latin typeface="Cambria Math" panose="02040503050406030204" pitchFamily="18" charset="0"/>
                      </a:rPr>
                      <m:t>]</m:t>
                    </m:r>
                  </m:oMath>
                </a14:m>
                <a:r>
                  <a:rPr lang="it-IT" sz="1800" dirty="0"/>
                  <a:t> è il flusso dell’acqua generato dall’i-esima pompa controllata tramite la tensione </a:t>
                </a:r>
                <a14:m>
                  <m:oMath xmlns:m="http://schemas.openxmlformats.org/officeDocument/2006/math">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𝑣</m:t>
                        </m:r>
                      </m:e>
                      <m:sub>
                        <m:r>
                          <a:rPr lang="it-IT" sz="1800" b="0" i="1" smtClean="0">
                            <a:latin typeface="Cambria Math" panose="02040503050406030204" pitchFamily="18" charset="0"/>
                          </a:rPr>
                          <m:t>𝑖</m:t>
                        </m:r>
                      </m:sub>
                    </m:sSub>
                    <m:r>
                      <m:rPr>
                        <m:nor/>
                      </m:rPr>
                      <a:rPr lang="it-IT" sz="1800" b="0" i="0" smtClean="0">
                        <a:latin typeface="Cambria Math" panose="02040503050406030204" pitchFamily="18" charset="0"/>
                      </a:rPr>
                      <m:t> [</m:t>
                    </m:r>
                    <m:r>
                      <m:rPr>
                        <m:nor/>
                      </m:rPr>
                      <a:rPr lang="it-IT" sz="1800" b="0" i="0" smtClean="0">
                        <a:latin typeface="Cambria Math" panose="02040503050406030204" pitchFamily="18" charset="0"/>
                      </a:rPr>
                      <m:t>V</m:t>
                    </m:r>
                    <m:r>
                      <m:rPr>
                        <m:nor/>
                      </m:rPr>
                      <a:rPr lang="it-IT" sz="1800" b="0" i="0" smtClean="0">
                        <a:latin typeface="Cambria Math" panose="02040503050406030204" pitchFamily="18" charset="0"/>
                      </a:rPr>
                      <m:t>]</m:t>
                    </m:r>
                  </m:oMath>
                </a14:m>
                <a:r>
                  <a:rPr lang="it-IT" sz="1800" dirty="0"/>
                  <a:t> </a:t>
                </a:r>
              </a:p>
              <a:p>
                <a:pPr lvl="1"/>
                <a14:m>
                  <m:oMath xmlns:m="http://schemas.openxmlformats.org/officeDocument/2006/math">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𝛾</m:t>
                        </m:r>
                      </m:e>
                      <m:sub>
                        <m:r>
                          <a:rPr lang="it-IT" sz="1800" b="0" i="1" dirty="0" smtClean="0">
                            <a:latin typeface="Cambria Math" panose="02040503050406030204" pitchFamily="18" charset="0"/>
                          </a:rPr>
                          <m:t>𝑖</m:t>
                        </m:r>
                      </m:sub>
                    </m:sSub>
                    <m:r>
                      <m:rPr>
                        <m:nor/>
                      </m:rPr>
                      <a:rPr lang="it-IT" sz="1800" b="0" i="0" smtClean="0">
                        <a:latin typeface="Cambria Math" panose="02040503050406030204" pitchFamily="18" charset="0"/>
                      </a:rPr>
                      <m:t>[/]</m:t>
                    </m:r>
                  </m:oMath>
                </a14:m>
                <a:r>
                  <a:rPr lang="it-IT" sz="1800" dirty="0"/>
                  <a:t> definisce come il flusso generato dall’i-esima pompa viene diviso</a:t>
                </a:r>
              </a:p>
              <a:p>
                <a:pPr lvl="1"/>
                <a:endParaRPr lang="it-IT" sz="1800" dirty="0"/>
              </a:p>
              <a:p>
                <a:pPr marL="457200" lvl="1" indent="0">
                  <a:buNone/>
                </a:pPr>
                <a:endParaRPr lang="it-IT" sz="1800" dirty="0"/>
              </a:p>
              <a:p>
                <a:pPr marL="457200" lvl="1" indent="0">
                  <a:buNone/>
                </a:pPr>
                <a:endParaRPr lang="it-IT" sz="1800" dirty="0"/>
              </a:p>
            </p:txBody>
          </p:sp>
        </mc:Choice>
        <mc:Fallback xmlns="">
          <p:sp>
            <p:nvSpPr>
              <p:cNvPr id="3" name="Segnaposto contenuto 2">
                <a:extLst>
                  <a:ext uri="{FF2B5EF4-FFF2-40B4-BE49-F238E27FC236}">
                    <a16:creationId xmlns:a16="http://schemas.microsoft.com/office/drawing/2014/main" id="{F72BAFE1-B0EB-7A41-B1CD-90DD7DBCC590}"/>
                  </a:ext>
                </a:extLst>
              </p:cNvPr>
              <p:cNvSpPr>
                <a:spLocks noGrp="1" noRot="1" noChangeAspect="1" noMove="1" noResize="1" noEditPoints="1" noAdjustHandles="1" noChangeArrowheads="1" noChangeShapeType="1" noTextEdit="1"/>
              </p:cNvSpPr>
              <p:nvPr>
                <p:ph idx="1"/>
              </p:nvPr>
            </p:nvSpPr>
            <p:spPr>
              <a:blipFill>
                <a:blip r:embed="rId2"/>
                <a:stretch>
                  <a:fillRect l="-522" t="-1821"/>
                </a:stretch>
              </a:blipFill>
            </p:spPr>
            <p:txBody>
              <a:bodyPr/>
              <a:lstStyle/>
              <a:p>
                <a:r>
                  <a:rPr lang="it-IT">
                    <a:noFill/>
                  </a:rPr>
                  <a:t> </a:t>
                </a:r>
              </a:p>
            </p:txBody>
          </p:sp>
        </mc:Fallback>
      </mc:AlternateContent>
      <p:grpSp>
        <p:nvGrpSpPr>
          <p:cNvPr id="13" name="Gruppo 12">
            <a:extLst>
              <a:ext uri="{FF2B5EF4-FFF2-40B4-BE49-F238E27FC236}">
                <a16:creationId xmlns:a16="http://schemas.microsoft.com/office/drawing/2014/main" id="{7005CDEC-100C-F865-1ED3-D892EADD077B}"/>
              </a:ext>
            </a:extLst>
          </p:cNvPr>
          <p:cNvGrpSpPr/>
          <p:nvPr/>
        </p:nvGrpSpPr>
        <p:grpSpPr>
          <a:xfrm>
            <a:off x="7812901" y="1172457"/>
            <a:ext cx="3825379" cy="3201423"/>
            <a:chOff x="7528421" y="542537"/>
            <a:chExt cx="3825379" cy="3201423"/>
          </a:xfrm>
          <a:solidFill>
            <a:schemeClr val="accent1">
              <a:lumMod val="20000"/>
              <a:lumOff val="80000"/>
            </a:schemeClr>
          </a:solidFill>
        </p:grpSpPr>
        <p:pic>
          <p:nvPicPr>
            <p:cNvPr id="11" name="Immagine 10" descr="valori dei parametri delle equazioni">
              <a:extLst>
                <a:ext uri="{FF2B5EF4-FFF2-40B4-BE49-F238E27FC236}">
                  <a16:creationId xmlns:a16="http://schemas.microsoft.com/office/drawing/2014/main" id="{27D25D38-7D2C-9596-81E9-A39CEB18FE02}"/>
                </a:ext>
              </a:extLst>
            </p:cNvPr>
            <p:cNvPicPr>
              <a:picLocks noChangeAspect="1"/>
            </p:cNvPicPr>
            <p:nvPr/>
          </p:nvPicPr>
          <p:blipFill>
            <a:blip r:embed="rId3"/>
            <a:stretch>
              <a:fillRect/>
            </a:stretch>
          </p:blipFill>
          <p:spPr>
            <a:xfrm>
              <a:off x="7528421" y="892970"/>
              <a:ext cx="3825379" cy="2850990"/>
            </a:xfrm>
            <a:prstGeom prst="rect">
              <a:avLst/>
            </a:prstGeom>
            <a:grpFill/>
          </p:spPr>
          <p:style>
            <a:lnRef idx="2">
              <a:schemeClr val="dk1"/>
            </a:lnRef>
            <a:fillRef idx="1">
              <a:schemeClr val="lt1"/>
            </a:fillRef>
            <a:effectRef idx="0">
              <a:schemeClr val="dk1"/>
            </a:effectRef>
            <a:fontRef idx="minor">
              <a:schemeClr val="dk1"/>
            </a:fontRef>
          </p:style>
        </p:pic>
        <p:sp>
          <p:nvSpPr>
            <p:cNvPr id="12" name="CasellaDiTesto 11">
              <a:extLst>
                <a:ext uri="{FF2B5EF4-FFF2-40B4-BE49-F238E27FC236}">
                  <a16:creationId xmlns:a16="http://schemas.microsoft.com/office/drawing/2014/main" id="{6287746F-CE33-F986-3101-B6101BE80F86}"/>
                </a:ext>
              </a:extLst>
            </p:cNvPr>
            <p:cNvSpPr txBox="1"/>
            <p:nvPr/>
          </p:nvSpPr>
          <p:spPr>
            <a:xfrm>
              <a:off x="7528421" y="542537"/>
              <a:ext cx="3754120" cy="276999"/>
            </a:xfrm>
            <a:prstGeom prst="rect">
              <a:avLst/>
            </a:prstGeom>
            <a:grpFill/>
          </p:spPr>
          <p:style>
            <a:lnRef idx="2">
              <a:schemeClr val="dk1"/>
            </a:lnRef>
            <a:fillRef idx="1">
              <a:schemeClr val="lt1"/>
            </a:fillRef>
            <a:effectRef idx="0">
              <a:schemeClr val="dk1"/>
            </a:effectRef>
            <a:fontRef idx="minor">
              <a:schemeClr val="dk1"/>
            </a:fontRef>
          </p:style>
          <p:txBody>
            <a:bodyPr wrap="square" rtlCol="0">
              <a:spAutoFit/>
            </a:bodyPr>
            <a:lstStyle/>
            <a:p>
              <a:r>
                <a:rPr lang="it-IT" sz="1200" b="1" dirty="0"/>
                <a:t>Valori dei parametri delle equazioni</a:t>
              </a:r>
            </a:p>
          </p:txBody>
        </p:sp>
      </p:grpSp>
      <p:sp>
        <p:nvSpPr>
          <p:cNvPr id="14" name="Segnaposto piè di pagina 13">
            <a:extLst>
              <a:ext uri="{FF2B5EF4-FFF2-40B4-BE49-F238E27FC236}">
                <a16:creationId xmlns:a16="http://schemas.microsoft.com/office/drawing/2014/main" id="{28A1E54C-30FC-E359-6379-2CBC3DB7469B}"/>
              </a:ext>
            </a:extLst>
          </p:cNvPr>
          <p:cNvSpPr>
            <a:spLocks noGrp="1"/>
          </p:cNvSpPr>
          <p:nvPr>
            <p:ph type="ftr" sz="quarter" idx="11"/>
          </p:nvPr>
        </p:nvSpPr>
        <p:spPr/>
        <p:txBody>
          <a:bodyPr/>
          <a:lstStyle/>
          <a:p>
            <a:r>
              <a:rPr lang="it-IT"/>
              <a:t>Davide Brambilla [1080752], Giorgio Passarella[1079287]</a:t>
            </a:r>
          </a:p>
        </p:txBody>
      </p:sp>
    </p:spTree>
    <p:extLst>
      <p:ext uri="{BB962C8B-B14F-4D97-AF65-F5344CB8AC3E}">
        <p14:creationId xmlns:p14="http://schemas.microsoft.com/office/powerpoint/2010/main" val="1587179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4A487EBF-7CFA-6BCF-98B1-C4E3E3827B86}"/>
              </a:ext>
            </a:extLst>
          </p:cNvPr>
          <p:cNvSpPr>
            <a:spLocks noGrp="1"/>
          </p:cNvSpPr>
          <p:nvPr>
            <p:ph type="title"/>
          </p:nvPr>
        </p:nvSpPr>
        <p:spPr>
          <a:xfrm>
            <a:off x="1046746" y="586822"/>
            <a:ext cx="3560252" cy="1645920"/>
          </a:xfrm>
        </p:spPr>
        <p:txBody>
          <a:bodyPr>
            <a:normAutofit/>
          </a:bodyPr>
          <a:lstStyle/>
          <a:p>
            <a:r>
              <a:rPr lang="it-IT" sz="3200"/>
              <a:t>Modello non lineare del sistema –</a:t>
            </a:r>
            <a:r>
              <a:rPr lang="it-IT" sz="3200" i="1"/>
              <a:t> «livSerbatoi»</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egnaposto contenuto 2">
            <a:extLst>
              <a:ext uri="{FF2B5EF4-FFF2-40B4-BE49-F238E27FC236}">
                <a16:creationId xmlns:a16="http://schemas.microsoft.com/office/drawing/2014/main" id="{54E79975-8C58-3F71-B477-839D8BEDC9BC}"/>
              </a:ext>
            </a:extLst>
          </p:cNvPr>
          <p:cNvSpPr>
            <a:spLocks noGrp="1"/>
          </p:cNvSpPr>
          <p:nvPr>
            <p:ph idx="1"/>
          </p:nvPr>
        </p:nvSpPr>
        <p:spPr>
          <a:xfrm>
            <a:off x="5351164" y="586822"/>
            <a:ext cx="6002636" cy="1645920"/>
          </a:xfrm>
        </p:spPr>
        <p:txBody>
          <a:bodyPr anchor="ctr">
            <a:normAutofit/>
          </a:bodyPr>
          <a:lstStyle/>
          <a:p>
            <a:pPr marL="0" indent="0">
              <a:buNone/>
            </a:pPr>
            <a:r>
              <a:rPr lang="it-IT" sz="1800"/>
              <a:t>Simula il comportamento dei livelli nei 4 serbatoi tramite le equazioni differenziali non lineari citate in precedenza</a:t>
            </a:r>
            <a:endParaRPr lang="it-IT" sz="1800" dirty="0"/>
          </a:p>
        </p:txBody>
      </p:sp>
      <p:pic>
        <p:nvPicPr>
          <p:cNvPr id="6" name="Immagine 5">
            <a:extLst>
              <a:ext uri="{FF2B5EF4-FFF2-40B4-BE49-F238E27FC236}">
                <a16:creationId xmlns:a16="http://schemas.microsoft.com/office/drawing/2014/main" id="{0A919FA9-A371-44E0-5A5D-F604F0C6C71D}"/>
              </a:ext>
            </a:extLst>
          </p:cNvPr>
          <p:cNvPicPr>
            <a:picLocks noChangeAspect="1"/>
          </p:cNvPicPr>
          <p:nvPr/>
        </p:nvPicPr>
        <p:blipFill>
          <a:blip r:embed="rId2"/>
          <a:stretch>
            <a:fillRect/>
          </a:stretch>
        </p:blipFill>
        <p:spPr>
          <a:xfrm>
            <a:off x="557784" y="2926868"/>
            <a:ext cx="11164824" cy="3098239"/>
          </a:xfrm>
          <a:prstGeom prst="rect">
            <a:avLst/>
          </a:prstGeom>
        </p:spPr>
      </p:pic>
      <p:sp>
        <p:nvSpPr>
          <p:cNvPr id="7" name="Segnaposto piè di pagina 6">
            <a:extLst>
              <a:ext uri="{FF2B5EF4-FFF2-40B4-BE49-F238E27FC236}">
                <a16:creationId xmlns:a16="http://schemas.microsoft.com/office/drawing/2014/main" id="{6C28FF43-08F6-2258-24A8-B7FE58369FFE}"/>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chemeClr val="tx1">
                    <a:lumMod val="50000"/>
                    <a:lumOff val="50000"/>
                  </a:schemeClr>
                </a:solidFill>
              </a:rPr>
              <a:t>Davide Brambilla [1080752], Giorgio Passarella[1079287]</a:t>
            </a:r>
          </a:p>
        </p:txBody>
      </p:sp>
    </p:spTree>
    <p:extLst>
      <p:ext uri="{BB962C8B-B14F-4D97-AF65-F5344CB8AC3E}">
        <p14:creationId xmlns:p14="http://schemas.microsoft.com/office/powerpoint/2010/main" val="1280000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CC2DA72F-1972-B53A-ED7E-A23448171EE3}"/>
              </a:ext>
            </a:extLst>
          </p:cNvPr>
          <p:cNvSpPr>
            <a:spLocks noGrp="1"/>
          </p:cNvSpPr>
          <p:nvPr>
            <p:ph type="title"/>
          </p:nvPr>
        </p:nvSpPr>
        <p:spPr>
          <a:xfrm>
            <a:off x="1051560" y="586822"/>
            <a:ext cx="3657600" cy="1645920"/>
          </a:xfrm>
        </p:spPr>
        <p:txBody>
          <a:bodyPr>
            <a:normAutofit/>
          </a:bodyPr>
          <a:lstStyle/>
          <a:p>
            <a:r>
              <a:rPr lang="it-IT" sz="3200"/>
              <a:t>Simulazione del modello non lineare -</a:t>
            </a:r>
            <a:r>
              <a:rPr lang="it-IT" sz="3200" i="1"/>
              <a:t>«modello.m»</a:t>
            </a:r>
          </a:p>
        </p:txBody>
      </p:sp>
      <p:sp>
        <p:nvSpPr>
          <p:cNvPr id="17" name="Rectangle 1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BD44CD10-06C0-09FA-F12D-8E0508C56510}"/>
              </a:ext>
            </a:extLst>
          </p:cNvPr>
          <p:cNvSpPr>
            <a:spLocks noGrp="1"/>
          </p:cNvSpPr>
          <p:nvPr>
            <p:ph idx="1"/>
          </p:nvPr>
        </p:nvSpPr>
        <p:spPr>
          <a:xfrm>
            <a:off x="5250106" y="586822"/>
            <a:ext cx="6106742" cy="1645920"/>
          </a:xfrm>
        </p:spPr>
        <p:txBody>
          <a:bodyPr anchor="ctr">
            <a:normAutofit/>
          </a:bodyPr>
          <a:lstStyle/>
          <a:p>
            <a:pPr marL="0" indent="0">
              <a:buNone/>
            </a:pPr>
            <a:r>
              <a:rPr lang="it-IT" sz="1800"/>
              <a:t>È stato simulata la risposta del sistema nel tempo utilizzando la funzione «ode45» su un orizzonte temporale prefissato, viene utilizzato il modello non lineare descritto dalla funzione «livSerbatoi». I livelli dei serbatoi vengono tracciati nel tempo e confrontati con i vincoli fisici per verificare coerenza e stabilità della dinamica</a:t>
            </a:r>
          </a:p>
        </p:txBody>
      </p:sp>
      <p:pic>
        <p:nvPicPr>
          <p:cNvPr id="5" name="Immagine 4">
            <a:extLst>
              <a:ext uri="{FF2B5EF4-FFF2-40B4-BE49-F238E27FC236}">
                <a16:creationId xmlns:a16="http://schemas.microsoft.com/office/drawing/2014/main" id="{FC084017-7C9D-ECD6-6A7A-A142ECEC914F}"/>
              </a:ext>
            </a:extLst>
          </p:cNvPr>
          <p:cNvPicPr>
            <a:picLocks noChangeAspect="1"/>
          </p:cNvPicPr>
          <p:nvPr/>
        </p:nvPicPr>
        <p:blipFill>
          <a:blip r:embed="rId2"/>
          <a:stretch>
            <a:fillRect/>
          </a:stretch>
        </p:blipFill>
        <p:spPr>
          <a:xfrm>
            <a:off x="557783" y="3592530"/>
            <a:ext cx="5481509" cy="1757598"/>
          </a:xfrm>
          <a:prstGeom prst="rect">
            <a:avLst/>
          </a:prstGeom>
        </p:spPr>
      </p:pic>
      <p:pic>
        <p:nvPicPr>
          <p:cNvPr id="7" name="Immagine 6" descr="Immagine che contiene linea, Diagramma, diagramma, testo&#10;&#10;Il contenuto generato dall'IA potrebbe non essere corretto.">
            <a:extLst>
              <a:ext uri="{FF2B5EF4-FFF2-40B4-BE49-F238E27FC236}">
                <a16:creationId xmlns:a16="http://schemas.microsoft.com/office/drawing/2014/main" id="{CF0676DF-4D88-4F13-6FF4-65CBB5C29B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8781" y="3787847"/>
            <a:ext cx="5523082" cy="2005679"/>
          </a:xfrm>
          <a:prstGeom prst="rect">
            <a:avLst/>
          </a:prstGeom>
        </p:spPr>
      </p:pic>
      <p:sp>
        <p:nvSpPr>
          <p:cNvPr id="8" name="Segnaposto piè di pagina 7">
            <a:extLst>
              <a:ext uri="{FF2B5EF4-FFF2-40B4-BE49-F238E27FC236}">
                <a16:creationId xmlns:a16="http://schemas.microsoft.com/office/drawing/2014/main" id="{E4E66158-521C-6914-2478-14575355C843}"/>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chemeClr val="tx1">
                    <a:lumMod val="50000"/>
                    <a:lumOff val="50000"/>
                  </a:schemeClr>
                </a:solidFill>
              </a:rPr>
              <a:t>Davide Brambilla [1080752], Giorgio Passarella[1079287]</a:t>
            </a:r>
          </a:p>
        </p:txBody>
      </p:sp>
    </p:spTree>
    <p:extLst>
      <p:ext uri="{BB962C8B-B14F-4D97-AF65-F5344CB8AC3E}">
        <p14:creationId xmlns:p14="http://schemas.microsoft.com/office/powerpoint/2010/main" val="1504955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1998613D-6DF8-9E08-68D5-C65CD7DA5AB7}"/>
              </a:ext>
            </a:extLst>
          </p:cNvPr>
          <p:cNvSpPr>
            <a:spLocks noGrp="1"/>
          </p:cNvSpPr>
          <p:nvPr>
            <p:ph type="title"/>
          </p:nvPr>
        </p:nvSpPr>
        <p:spPr>
          <a:xfrm>
            <a:off x="1046746" y="586822"/>
            <a:ext cx="3560252" cy="1645920"/>
          </a:xfrm>
        </p:spPr>
        <p:txBody>
          <a:bodyPr>
            <a:normAutofit/>
          </a:bodyPr>
          <a:lstStyle/>
          <a:p>
            <a:r>
              <a:rPr lang="it-IT" sz="3200"/>
              <a:t>Linearizzazione simbolica – </a:t>
            </a:r>
            <a:r>
              <a:rPr lang="it-IT" sz="3200" i="1"/>
              <a:t>«modello.m»</a:t>
            </a: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egnaposto contenuto 2">
            <a:extLst>
              <a:ext uri="{FF2B5EF4-FFF2-40B4-BE49-F238E27FC236}">
                <a16:creationId xmlns:a16="http://schemas.microsoft.com/office/drawing/2014/main" id="{3247FE4C-4B5E-3C6E-C0F8-C65224F41C02}"/>
              </a:ext>
            </a:extLst>
          </p:cNvPr>
          <p:cNvSpPr>
            <a:spLocks noGrp="1"/>
          </p:cNvSpPr>
          <p:nvPr>
            <p:ph idx="1"/>
          </p:nvPr>
        </p:nvSpPr>
        <p:spPr>
          <a:xfrm>
            <a:off x="5351164" y="586822"/>
            <a:ext cx="6002636" cy="1645920"/>
          </a:xfrm>
        </p:spPr>
        <p:txBody>
          <a:bodyPr anchor="ctr">
            <a:normAutofit/>
          </a:bodyPr>
          <a:lstStyle/>
          <a:p>
            <a:pPr marL="0" indent="0">
              <a:buNone/>
            </a:pPr>
            <a:r>
              <a:rPr lang="it-IT" sz="1800"/>
              <a:t>Sono state definite le equazioni differenziali in forma simbolica e calcolate le derivate parziali (Jacobiane) rispetto agli stati e agli ingressi. La linearizzazione viene effettuata attorno al punto di equilibrio, ottenendo le matrici A e B da usare nel controllore MPC.</a:t>
            </a:r>
          </a:p>
          <a:p>
            <a:endParaRPr lang="it-IT" sz="1800"/>
          </a:p>
        </p:txBody>
      </p:sp>
      <p:pic>
        <p:nvPicPr>
          <p:cNvPr id="5" name="Immagine 4">
            <a:extLst>
              <a:ext uri="{FF2B5EF4-FFF2-40B4-BE49-F238E27FC236}">
                <a16:creationId xmlns:a16="http://schemas.microsoft.com/office/drawing/2014/main" id="{19556331-13C1-0960-4AA3-D07CE98CFD11}"/>
              </a:ext>
            </a:extLst>
          </p:cNvPr>
          <p:cNvPicPr>
            <a:picLocks noChangeAspect="1"/>
          </p:cNvPicPr>
          <p:nvPr/>
        </p:nvPicPr>
        <p:blipFill>
          <a:blip r:embed="rId2"/>
          <a:stretch>
            <a:fillRect/>
          </a:stretch>
        </p:blipFill>
        <p:spPr>
          <a:xfrm>
            <a:off x="3716447" y="2734056"/>
            <a:ext cx="4847498" cy="3483864"/>
          </a:xfrm>
          <a:prstGeom prst="rect">
            <a:avLst/>
          </a:prstGeom>
        </p:spPr>
      </p:pic>
      <p:sp>
        <p:nvSpPr>
          <p:cNvPr id="6" name="Segnaposto piè di pagina 5">
            <a:extLst>
              <a:ext uri="{FF2B5EF4-FFF2-40B4-BE49-F238E27FC236}">
                <a16:creationId xmlns:a16="http://schemas.microsoft.com/office/drawing/2014/main" id="{3353D9A3-F9C7-36A2-0D11-AC21AC711568}"/>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chemeClr val="tx1">
                    <a:lumMod val="50000"/>
                    <a:lumOff val="50000"/>
                  </a:schemeClr>
                </a:solidFill>
              </a:rPr>
              <a:t>Davide Brambilla [1080752], Giorgio Passarella[1079287]</a:t>
            </a:r>
          </a:p>
        </p:txBody>
      </p:sp>
    </p:spTree>
    <p:extLst>
      <p:ext uri="{BB962C8B-B14F-4D97-AF65-F5344CB8AC3E}">
        <p14:creationId xmlns:p14="http://schemas.microsoft.com/office/powerpoint/2010/main" val="205230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68903C08-F403-5D8D-49E2-7E7F0A3D485E}"/>
              </a:ext>
            </a:extLst>
          </p:cNvPr>
          <p:cNvSpPr>
            <a:spLocks noGrp="1"/>
          </p:cNvSpPr>
          <p:nvPr>
            <p:ph type="title"/>
          </p:nvPr>
        </p:nvSpPr>
        <p:spPr>
          <a:xfrm>
            <a:off x="1046746" y="586822"/>
            <a:ext cx="3560252" cy="1645920"/>
          </a:xfrm>
        </p:spPr>
        <p:txBody>
          <a:bodyPr>
            <a:normAutofit/>
          </a:bodyPr>
          <a:lstStyle/>
          <a:p>
            <a:r>
              <a:rPr lang="it-IT" sz="3200"/>
              <a:t>Stabilità – </a:t>
            </a:r>
            <a:r>
              <a:rPr lang="it-IT" sz="3200" i="1"/>
              <a:t>«modello.m»</a:t>
            </a:r>
            <a:endParaRPr lang="it-IT" sz="3200"/>
          </a:p>
        </p:txBody>
      </p:sp>
      <p:sp>
        <p:nvSpPr>
          <p:cNvPr id="17" name="Rectangle 1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1B41EBA1-CB65-F031-F8C7-FA7F4B5038DD}"/>
                  </a:ext>
                </a:extLst>
              </p:cNvPr>
              <p:cNvSpPr>
                <a:spLocks noGrp="1"/>
              </p:cNvSpPr>
              <p:nvPr>
                <p:ph idx="1"/>
              </p:nvPr>
            </p:nvSpPr>
            <p:spPr>
              <a:xfrm>
                <a:off x="5351164" y="586822"/>
                <a:ext cx="6002636" cy="1645920"/>
              </a:xfrm>
            </p:spPr>
            <p:txBody>
              <a:bodyPr anchor="ctr">
                <a:noAutofit/>
              </a:bodyPr>
              <a:lstStyle/>
              <a:p>
                <a:r>
                  <a:rPr lang="it-IT" sz="1800" dirty="0"/>
                  <a:t>Vengono calcolati gli autovalori della matrice </a:t>
                </a:r>
                <a14:m>
                  <m:oMath xmlns:m="http://schemas.openxmlformats.org/officeDocument/2006/math">
                    <m:sSub>
                      <m:sSubPr>
                        <m:ctrlPr>
                          <a:rPr lang="it-IT" sz="1800" i="1">
                            <a:latin typeface="Cambria Math" panose="02040503050406030204" pitchFamily="18" charset="0"/>
                          </a:rPr>
                        </m:ctrlPr>
                      </m:sSubPr>
                      <m:e>
                        <m:r>
                          <a:rPr lang="it-IT" sz="1800" b="0" i="1">
                            <a:latin typeface="Cambria Math" panose="02040503050406030204" pitchFamily="18" charset="0"/>
                          </a:rPr>
                          <m:t>𝐴</m:t>
                        </m:r>
                      </m:e>
                      <m:sub>
                        <m:r>
                          <a:rPr lang="it-IT" sz="1800" b="0" i="1">
                            <a:latin typeface="Cambria Math" panose="02040503050406030204" pitchFamily="18" charset="0"/>
                          </a:rPr>
                          <m:t>𝑙𝑖𝑛</m:t>
                        </m:r>
                      </m:sub>
                    </m:sSub>
                    <m:r>
                      <a:rPr lang="it-IT" sz="1800" b="0" i="0">
                        <a:latin typeface="Cambria Math" panose="02040503050406030204" pitchFamily="18" charset="0"/>
                      </a:rPr>
                      <m:t>, </m:t>
                    </m:r>
                  </m:oMath>
                </a14:m>
                <a:r>
                  <a:rPr lang="it-IT" sz="1800" dirty="0"/>
                  <a:t>trovata con la risoluzione del problema di linearizzazione, tramite la funzione </a:t>
                </a:r>
                <a:r>
                  <a:rPr lang="it-IT" sz="1800" dirty="0" err="1"/>
                  <a:t>eig</a:t>
                </a:r>
                <a:r>
                  <a:rPr lang="it-IT" sz="1800" dirty="0"/>
                  <a:t>(</a:t>
                </a:r>
                <a14:m>
                  <m:oMath xmlns:m="http://schemas.openxmlformats.org/officeDocument/2006/math">
                    <m:sSub>
                      <m:sSubPr>
                        <m:ctrlPr>
                          <a:rPr lang="it-IT" sz="1800" i="1">
                            <a:latin typeface="Cambria Math" panose="02040503050406030204" pitchFamily="18" charset="0"/>
                          </a:rPr>
                        </m:ctrlPr>
                      </m:sSubPr>
                      <m:e>
                        <m:r>
                          <a:rPr lang="it-IT" sz="1800" b="0" i="1">
                            <a:latin typeface="Cambria Math" panose="02040503050406030204" pitchFamily="18" charset="0"/>
                          </a:rPr>
                          <m:t>𝐴</m:t>
                        </m:r>
                      </m:e>
                      <m:sub>
                        <m:r>
                          <a:rPr lang="it-IT" sz="1800" b="0" i="1">
                            <a:latin typeface="Cambria Math" panose="02040503050406030204" pitchFamily="18" charset="0"/>
                          </a:rPr>
                          <m:t>𝑙𝑖𝑛</m:t>
                        </m:r>
                      </m:sub>
                    </m:sSub>
                  </m:oMath>
                </a14:m>
                <a:r>
                  <a:rPr lang="it-IT" sz="1800" dirty="0"/>
                  <a:t>)</a:t>
                </a:r>
              </a:p>
              <a:p>
                <a:r>
                  <a:rPr lang="it-IT" sz="1800" dirty="0"/>
                  <a:t>Osservando gli autovalori si </a:t>
                </a:r>
                <a:r>
                  <a:rPr lang="it-IT" sz="1800" dirty="0" err="1"/>
                  <a:t>puo</a:t>
                </a:r>
                <a:r>
                  <a:rPr lang="it-IT" sz="1800" dirty="0"/>
                  <a:t> notare che il sistema linearizzato è asintoticamente stabile quindi tende naturalmente al punto di equilibrio senza divergere</a:t>
                </a:r>
              </a:p>
            </p:txBody>
          </p:sp>
        </mc:Choice>
        <mc:Fallback xmlns="">
          <p:sp>
            <p:nvSpPr>
              <p:cNvPr id="3" name="Segnaposto contenuto 2">
                <a:extLst>
                  <a:ext uri="{FF2B5EF4-FFF2-40B4-BE49-F238E27FC236}">
                    <a16:creationId xmlns:a16="http://schemas.microsoft.com/office/drawing/2014/main" id="{1B41EBA1-CB65-F031-F8C7-FA7F4B5038DD}"/>
                  </a:ext>
                </a:extLst>
              </p:cNvPr>
              <p:cNvSpPr>
                <a:spLocks noGrp="1" noRot="1" noChangeAspect="1" noMove="1" noResize="1" noEditPoints="1" noAdjustHandles="1" noChangeArrowheads="1" noChangeShapeType="1" noTextEdit="1"/>
              </p:cNvSpPr>
              <p:nvPr>
                <p:ph idx="1"/>
              </p:nvPr>
            </p:nvSpPr>
            <p:spPr>
              <a:xfrm>
                <a:off x="5351164" y="586822"/>
                <a:ext cx="6002636" cy="1645920"/>
              </a:xfrm>
              <a:blipFill>
                <a:blip r:embed="rId2"/>
                <a:stretch>
                  <a:fillRect l="-711" t="-5185" b="-8148"/>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A04C5945-7DBC-22B5-A7C3-21D0681C9E1C}"/>
              </a:ext>
            </a:extLst>
          </p:cNvPr>
          <p:cNvPicPr>
            <a:picLocks noChangeAspect="1"/>
          </p:cNvPicPr>
          <p:nvPr/>
        </p:nvPicPr>
        <p:blipFill>
          <a:blip r:embed="rId3"/>
          <a:stretch>
            <a:fillRect/>
          </a:stretch>
        </p:blipFill>
        <p:spPr>
          <a:xfrm>
            <a:off x="1226226" y="2734056"/>
            <a:ext cx="9827940" cy="3483864"/>
          </a:xfrm>
          <a:prstGeom prst="rect">
            <a:avLst/>
          </a:prstGeom>
        </p:spPr>
      </p:pic>
      <p:sp>
        <p:nvSpPr>
          <p:cNvPr id="8" name="Segnaposto piè di pagina 7">
            <a:extLst>
              <a:ext uri="{FF2B5EF4-FFF2-40B4-BE49-F238E27FC236}">
                <a16:creationId xmlns:a16="http://schemas.microsoft.com/office/drawing/2014/main" id="{BBBD676C-A433-9309-2ED3-98F63EEA5B0A}"/>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chemeClr val="tx1">
                    <a:lumMod val="50000"/>
                    <a:lumOff val="50000"/>
                  </a:schemeClr>
                </a:solidFill>
              </a:rPr>
              <a:t>Davide Brambilla [1080752], Giorgio Passarella[1079287]</a:t>
            </a:r>
          </a:p>
        </p:txBody>
      </p:sp>
      <p:sp>
        <p:nvSpPr>
          <p:cNvPr id="6" name="Rectangle 1">
            <a:extLst>
              <a:ext uri="{FF2B5EF4-FFF2-40B4-BE49-F238E27FC236}">
                <a16:creationId xmlns:a16="http://schemas.microsoft.com/office/drawing/2014/main" id="{C85EEB6E-0151-2BBC-9502-D64FECC614D8}"/>
              </a:ext>
            </a:extLst>
          </p:cNvPr>
          <p:cNvSpPr>
            <a:spLocks noChangeArrowheads="1"/>
          </p:cNvSpPr>
          <p:nvPr/>
        </p:nvSpPr>
        <p:spPr bwMode="auto">
          <a:xfrm>
            <a:off x="0" y="-361637"/>
            <a:ext cx="11857733"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Char char="•"/>
              <a:tabLst/>
            </a:pPr>
            <a:r>
              <a:rPr kumimoji="0" lang="it-IT" altLang="it-IT" b="0" i="0" u="none" strike="noStrike" cap="none" normalizeH="0" baseline="0">
                <a:ln>
                  <a:noFill/>
                </a:ln>
                <a:solidFill>
                  <a:schemeClr val="tx1"/>
                </a:solidFill>
                <a:effectLst/>
                <a:latin typeface="Arial" panose="020B0604020202020204" pitchFamily="34" charset="0"/>
              </a:rPr>
              <a:t>Il sistema </a:t>
            </a:r>
            <a:r>
              <a:rPr kumimoji="0" lang="it-IT" altLang="it-IT" b="1" i="0" u="none" strike="noStrike" cap="none" normalizeH="0" baseline="0">
                <a:ln>
                  <a:noFill/>
                </a:ln>
                <a:solidFill>
                  <a:schemeClr val="tx1"/>
                </a:solidFill>
                <a:effectLst/>
                <a:latin typeface="Arial" panose="020B0604020202020204" pitchFamily="34" charset="0"/>
              </a:rPr>
              <a:t>linearizzato è asintoticamente stabile</a:t>
            </a:r>
            <a:r>
              <a:rPr kumimoji="0" lang="it-IT" altLang="it-IT" b="0" i="0" u="none" strike="noStrike" cap="none" normalizeH="0" baseline="0">
                <a:ln>
                  <a:noFill/>
                </a:ln>
                <a:solidFill>
                  <a:schemeClr val="tx1"/>
                </a:solidFill>
                <a:effectLst/>
                <a:latin typeface="Arial" panose="020B0604020202020204" pitchFamily="34" charset="0"/>
              </a:rPr>
              <a:t>, cioè tende naturalmente al punto di equilibrio senza divergere </a:t>
            </a:r>
          </a:p>
          <a:p>
            <a:pPr marL="0" marR="0" lvl="0" indent="0" algn="l" defTabSz="914400" rtl="0" eaLnBrk="0" fontAlgn="base" latinLnBrk="0" hangingPunct="0">
              <a:spcBef>
                <a:spcPct val="0"/>
              </a:spcBef>
              <a:spcAft>
                <a:spcPts val="600"/>
              </a:spcAft>
              <a:buClrTx/>
              <a:buSzTx/>
              <a:buFontTx/>
              <a:buNone/>
              <a:tabLst/>
            </a:pPr>
            <a:endParaRPr kumimoji="0" lang="it-IT" altLang="it-IT"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9069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30237819-6871-64B9-7A3F-BEF7C7BD94F5}"/>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Discretizzazione – </a:t>
            </a:r>
            <a:r>
              <a:rPr lang="en-US" sz="3200" i="1" kern="1200">
                <a:solidFill>
                  <a:schemeClr val="tx1"/>
                </a:solidFill>
                <a:latin typeface="+mj-lt"/>
                <a:ea typeface="+mj-ea"/>
                <a:cs typeface="+mj-cs"/>
              </a:rPr>
              <a:t>«modello.m»</a:t>
            </a:r>
            <a:endParaRPr lang="en-US" sz="3200" kern="1200">
              <a:solidFill>
                <a:schemeClr val="tx1"/>
              </a:solidFill>
              <a:latin typeface="+mj-lt"/>
              <a:ea typeface="+mj-ea"/>
              <a:cs typeface="+mj-cs"/>
            </a:endParaRPr>
          </a:p>
        </p:txBody>
      </p:sp>
      <p:sp>
        <p:nvSpPr>
          <p:cNvPr id="19" name="Rectangle 18">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1" name="Rectangle 20">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9" name="Rectangle 3">
                <a:extLst>
                  <a:ext uri="{FF2B5EF4-FFF2-40B4-BE49-F238E27FC236}">
                    <a16:creationId xmlns:a16="http://schemas.microsoft.com/office/drawing/2014/main" id="{FD626146-6FF5-BB3C-AFE1-D6B2C292E734}"/>
                  </a:ext>
                </a:extLst>
              </p:cNvPr>
              <p:cNvSpPr>
                <a:spLocks noChangeArrowheads="1"/>
              </p:cNvSpPr>
              <p:nvPr/>
            </p:nvSpPr>
            <p:spPr bwMode="auto">
              <a:xfrm>
                <a:off x="5351164" y="586822"/>
                <a:ext cx="6002636" cy="1645920"/>
              </a:xfrm>
              <a:prstGeom prst="rect">
                <a:avLst/>
              </a:prstGeom>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it-IT" sz="1500" i="0" u="none" strike="noStrike" cap="none" normalizeH="0" baseline="0">
                    <a:ln>
                      <a:noFill/>
                    </a:ln>
                    <a:effectLst/>
                  </a:rPr>
                  <a:t>È stato scelto un tempo di campionamento </a:t>
                </a:r>
                <a14:m>
                  <m:oMath xmlns:m="http://schemas.openxmlformats.org/officeDocument/2006/math">
                    <m:sSub>
                      <m:sSubPr>
                        <m:ctrlPr>
                          <a:rPr kumimoji="0" lang="en-US" altLang="it-IT" sz="1500" i="1" u="none" strike="noStrike" cap="none" normalizeH="0" baseline="0">
                            <a:ln>
                              <a:noFill/>
                            </a:ln>
                            <a:effectLst/>
                            <a:latin typeface="Cambria Math" panose="02040503050406030204" pitchFamily="18" charset="0"/>
                          </a:rPr>
                        </m:ctrlPr>
                      </m:sSubPr>
                      <m:e>
                        <m:r>
                          <a:rPr kumimoji="0" lang="en-US" altLang="it-IT" sz="1500" b="0" i="1" u="none" strike="noStrike" cap="none" normalizeH="0" baseline="0">
                            <a:ln>
                              <a:noFill/>
                            </a:ln>
                            <a:effectLst/>
                            <a:latin typeface="Cambria Math" panose="02040503050406030204" pitchFamily="18" charset="0"/>
                          </a:rPr>
                          <m:t>𝑇</m:t>
                        </m:r>
                      </m:e>
                      <m:sub>
                        <m:r>
                          <a:rPr kumimoji="0" lang="en-US" altLang="it-IT" sz="1500" b="0" i="1" u="none" strike="noStrike" cap="none" normalizeH="0" baseline="0">
                            <a:ln>
                              <a:noFill/>
                            </a:ln>
                            <a:effectLst/>
                            <a:latin typeface="Cambria Math" panose="02040503050406030204" pitchFamily="18" charset="0"/>
                          </a:rPr>
                          <m:t>𝑠</m:t>
                        </m:r>
                      </m:sub>
                    </m:sSub>
                  </m:oMath>
                </a14:m>
                <a:r>
                  <a:rPr kumimoji="0" lang="en-US" altLang="it-IT" sz="1500" i="0" u="none" strike="noStrike" cap="none" normalizeH="0" baseline="0">
                    <a:ln>
                      <a:noFill/>
                    </a:ln>
                    <a:effectLst/>
                  </a:rPr>
                  <a:t>=15 , e il sistema continuo è stato discretizzato mediante la funzione «c2d».</a:t>
                </a:r>
                <a:r>
                  <a:rPr lang="en-US" altLang="it-IT" sz="1500"/>
                  <a:t> </a:t>
                </a:r>
                <a:r>
                  <a:rPr kumimoji="0" lang="en-US" altLang="it-IT" sz="1500" i="0" u="none" strike="noStrike" cap="none" normalizeH="0" baseline="0">
                    <a:ln>
                      <a:noFill/>
                    </a:ln>
                    <a:effectLst/>
                  </a:rPr>
                  <a:t>Per verificarne la stabilità, sono stati calcolati i moduli degli autovalori della matrice </a:t>
                </a:r>
                <a14:m>
                  <m:oMath xmlns:m="http://schemas.openxmlformats.org/officeDocument/2006/math">
                    <m:sSub>
                      <m:sSubPr>
                        <m:ctrlPr>
                          <a:rPr kumimoji="0" lang="en-US" altLang="it-IT" sz="1500" i="1" u="none" strike="noStrike" cap="none" normalizeH="0" baseline="0">
                            <a:ln>
                              <a:noFill/>
                            </a:ln>
                            <a:effectLst/>
                            <a:latin typeface="Cambria Math" panose="02040503050406030204" pitchFamily="18" charset="0"/>
                          </a:rPr>
                        </m:ctrlPr>
                      </m:sSubPr>
                      <m:e>
                        <m:r>
                          <a:rPr kumimoji="0" lang="en-US" altLang="it-IT" sz="1500" b="0" i="1" u="none" strike="noStrike" cap="none" normalizeH="0" baseline="0">
                            <a:ln>
                              <a:noFill/>
                            </a:ln>
                            <a:effectLst/>
                            <a:latin typeface="Cambria Math" panose="02040503050406030204" pitchFamily="18" charset="0"/>
                          </a:rPr>
                          <m:t>𝐴</m:t>
                        </m:r>
                      </m:e>
                      <m:sub>
                        <m:r>
                          <a:rPr kumimoji="0" lang="en-US" altLang="it-IT" sz="1500" b="0" i="1" u="none" strike="noStrike" cap="none" normalizeH="0" baseline="0">
                            <a:ln>
                              <a:noFill/>
                            </a:ln>
                            <a:effectLst/>
                            <a:latin typeface="Cambria Math" panose="02040503050406030204" pitchFamily="18" charset="0"/>
                          </a:rPr>
                          <m:t>𝑑</m:t>
                        </m:r>
                      </m:sub>
                    </m:sSub>
                  </m:oMath>
                </a14:m>
                <a:r>
                  <a:rPr kumimoji="0" lang="en-US" altLang="it-IT" sz="1500" i="0" u="none" strike="noStrike" cap="none" normalizeH="0" baseline="0">
                    <a:ln>
                      <a:noFill/>
                    </a:ln>
                    <a:effectLst/>
                  </a:rPr>
                  <a:t>: tutti risultano inferiori a 1, condizione necessaria affinché il sistema discreto sia stabile.</a:t>
                </a:r>
                <a:br>
                  <a:rPr kumimoji="0" lang="en-US" altLang="it-IT" sz="1500" i="0" u="none" strike="noStrike" cap="none" normalizeH="0" baseline="0">
                    <a:ln>
                      <a:noFill/>
                    </a:ln>
                    <a:effectLst/>
                  </a:rPr>
                </a:br>
                <a:r>
                  <a:rPr kumimoji="0" lang="en-US" altLang="it-IT" sz="1500" i="0" u="none" strike="noStrike" cap="none" normalizeH="0" baseline="0">
                    <a:ln>
                      <a:noFill/>
                    </a:ln>
                    <a:effectLst/>
                  </a:rPr>
                  <a:t>Questa proprietà è fondamentale per garantire la correttezza e l'efficacia del controllo MPC. </a:t>
                </a:r>
              </a:p>
            </p:txBody>
          </p:sp>
        </mc:Choice>
        <mc:Fallback xmlns="">
          <p:sp>
            <p:nvSpPr>
              <p:cNvPr id="9" name="Rectangle 3">
                <a:extLst>
                  <a:ext uri="{FF2B5EF4-FFF2-40B4-BE49-F238E27FC236}">
                    <a16:creationId xmlns:a16="http://schemas.microsoft.com/office/drawing/2014/main" id="{FD626146-6FF5-BB3C-AFE1-D6B2C292E734}"/>
                  </a:ext>
                </a:extLst>
              </p:cNvPr>
              <p:cNvSpPr>
                <a:spLocks noRot="1" noChangeAspect="1" noMove="1" noResize="1" noEditPoints="1" noAdjustHandles="1" noChangeArrowheads="1" noChangeShapeType="1" noTextEdit="1"/>
              </p:cNvSpPr>
              <p:nvPr/>
            </p:nvSpPr>
            <p:spPr bwMode="auto">
              <a:xfrm>
                <a:off x="5351164" y="586822"/>
                <a:ext cx="6002636" cy="1645920"/>
              </a:xfrm>
              <a:prstGeom prst="rect">
                <a:avLst/>
              </a:prstGeom>
              <a:blipFill>
                <a:blip r:embed="rId2"/>
                <a:stretch>
                  <a:fillRect l="-406" b="-1111"/>
                </a:stretch>
              </a:blip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a:noFill/>
                  </a:rPr>
                  <a:t> </a:t>
                </a:r>
              </a:p>
            </p:txBody>
          </p:sp>
        </mc:Fallback>
      </mc:AlternateContent>
      <p:pic>
        <p:nvPicPr>
          <p:cNvPr id="5" name="Segnaposto contenuto 4">
            <a:extLst>
              <a:ext uri="{FF2B5EF4-FFF2-40B4-BE49-F238E27FC236}">
                <a16:creationId xmlns:a16="http://schemas.microsoft.com/office/drawing/2014/main" id="{51414836-9D46-A410-14D7-62AAAD929093}"/>
              </a:ext>
            </a:extLst>
          </p:cNvPr>
          <p:cNvPicPr>
            <a:picLocks noGrp="1" noChangeAspect="1"/>
          </p:cNvPicPr>
          <p:nvPr>
            <p:ph idx="1"/>
          </p:nvPr>
        </p:nvPicPr>
        <p:blipFill>
          <a:blip r:embed="rId3"/>
          <a:stretch>
            <a:fillRect/>
          </a:stretch>
        </p:blipFill>
        <p:spPr>
          <a:xfrm>
            <a:off x="2638964" y="2819568"/>
            <a:ext cx="7033356" cy="2116232"/>
          </a:xfrm>
          <a:prstGeom prst="rect">
            <a:avLst/>
          </a:prstGeom>
        </p:spPr>
      </p:pic>
      <p:sp>
        <p:nvSpPr>
          <p:cNvPr id="10" name="Segnaposto piè di pagina 9">
            <a:extLst>
              <a:ext uri="{FF2B5EF4-FFF2-40B4-BE49-F238E27FC236}">
                <a16:creationId xmlns:a16="http://schemas.microsoft.com/office/drawing/2014/main" id="{C4C54627-EB29-767B-D5E8-4DEEBC5AFF9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Davide Brambilla [1080752], Giorgio Passarella[1079287]</a:t>
            </a:r>
          </a:p>
        </p:txBody>
      </p:sp>
      <p:sp>
        <p:nvSpPr>
          <p:cNvPr id="6" name="CasellaDiTesto 5">
            <a:extLst>
              <a:ext uri="{FF2B5EF4-FFF2-40B4-BE49-F238E27FC236}">
                <a16:creationId xmlns:a16="http://schemas.microsoft.com/office/drawing/2014/main" id="{430EAE47-C06E-11E5-4FA1-4A674F26967B}"/>
              </a:ext>
            </a:extLst>
          </p:cNvPr>
          <p:cNvSpPr txBox="1"/>
          <p:nvPr/>
        </p:nvSpPr>
        <p:spPr>
          <a:xfrm>
            <a:off x="-946216" y="-15152799"/>
            <a:ext cx="10278999" cy="26595057"/>
          </a:xfrm>
          <a:prstGeom prst="rect">
            <a:avLst/>
          </a:prstGeom>
          <a:noFill/>
        </p:spPr>
        <p:txBody>
          <a:bodyPr wrap="square" rtlCol="0">
            <a:spAutoFit/>
          </a:bodyPr>
          <a:lstStyle/>
          <a:p>
            <a:endParaRPr lang="it-IT" dirty="0"/>
          </a:p>
        </p:txBody>
      </p:sp>
    </p:spTree>
    <p:extLst>
      <p:ext uri="{BB962C8B-B14F-4D97-AF65-F5344CB8AC3E}">
        <p14:creationId xmlns:p14="http://schemas.microsoft.com/office/powerpoint/2010/main" val="110461523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559</TotalTime>
  <Words>2670</Words>
  <Application>Microsoft Office PowerPoint</Application>
  <PresentationFormat>Widescreen</PresentationFormat>
  <Paragraphs>156</Paragraphs>
  <Slides>28</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28</vt:i4>
      </vt:variant>
    </vt:vector>
  </HeadingPairs>
  <TitlesOfParts>
    <vt:vector size="35" baseType="lpstr">
      <vt:lpstr>Aptos</vt:lpstr>
      <vt:lpstr>Aptos Display</vt:lpstr>
      <vt:lpstr>Arial</vt:lpstr>
      <vt:lpstr>Calibri</vt:lpstr>
      <vt:lpstr>Cambria Math</vt:lpstr>
      <vt:lpstr>Wingdings</vt:lpstr>
      <vt:lpstr>Tema di Office</vt:lpstr>
      <vt:lpstr>Controllo predittivo di serbatoi interconnessi</vt:lpstr>
      <vt:lpstr>Schema del quadruple tank</vt:lpstr>
      <vt:lpstr>Obiettivi di progetto</vt:lpstr>
      <vt:lpstr>Dinamica del sistema</vt:lpstr>
      <vt:lpstr>Modello non lineare del sistema – «livSerbatoi»</vt:lpstr>
      <vt:lpstr>Simulazione del modello non lineare -«modello.m»</vt:lpstr>
      <vt:lpstr>Linearizzazione simbolica – «modello.m»</vt:lpstr>
      <vt:lpstr>Stabilità – «modello.m»</vt:lpstr>
      <vt:lpstr>Discretizzazione – «modello.m»</vt:lpstr>
      <vt:lpstr>Raggiungibilità – «modello.m»</vt:lpstr>
      <vt:lpstr>Vincoli sullo stato e sull’ingresso – «modello.m»</vt:lpstr>
      <vt:lpstr>Vincolo terminale di disuguaglianza</vt:lpstr>
      <vt:lpstr>Calcolo CIS</vt:lpstr>
      <vt:lpstr>Plot CIS</vt:lpstr>
      <vt:lpstr>Calcolo N-step controllable set </vt:lpstr>
      <vt:lpstr>Plot N-step controllable set</vt:lpstr>
      <vt:lpstr>Model Predictive Control (mpc)</vt:lpstr>
      <vt:lpstr>Simulazione MPC</vt:lpstr>
      <vt:lpstr>Andamento degli stati e degli ingressi</vt:lpstr>
      <vt:lpstr>Vincolo terminale di uguaglianza</vt:lpstr>
      <vt:lpstr>Fasi di progettazione MPC</vt:lpstr>
      <vt:lpstr>Model Predictive Control (mpc)</vt:lpstr>
      <vt:lpstr>Simulazione MPC</vt:lpstr>
      <vt:lpstr>Andamento degli stati e degli ingressi</vt:lpstr>
      <vt:lpstr>Simulazione MPC (caso aggressivo)</vt:lpstr>
      <vt:lpstr>Andamento degli stati e degli ingressi (caso aggressivo)</vt:lpstr>
      <vt:lpstr>Simulazione MPC (caso conservativo)</vt:lpstr>
      <vt:lpstr>Andamento degli stati e degli ingressi ( caso conservativo)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GIORGIO PASSARELLA</dc:creator>
  <cp:lastModifiedBy>DAVIDE BRAMBILLA</cp:lastModifiedBy>
  <cp:revision>27</cp:revision>
  <dcterms:created xsi:type="dcterms:W3CDTF">2025-07-04T07:57:28Z</dcterms:created>
  <dcterms:modified xsi:type="dcterms:W3CDTF">2025-07-20T08:33:13Z</dcterms:modified>
</cp:coreProperties>
</file>