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F9FD-016A-4124-8D30-0380AF34A37C}" type="datetimeFigureOut">
              <a:rPr lang="it-IT" smtClean="0"/>
              <a:t>07/07/2025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6405F-A823-461D-BCED-389D230F5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67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3B061-A58D-2771-5BE4-5ED12FC6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CE435C-934D-1555-DC3D-38CDCF2F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DBAB8F-F614-EE94-A6B6-AA9F8E05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CF06-F6AA-4421-AC31-3DD167B981C6}" type="datetime1">
              <a:rPr lang="it-IT" smtClean="0"/>
              <a:t>07/07/2025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F87DD-7D2E-24CD-3475-179F1CD5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2D709F-9D1E-0CBF-A099-DE617DDD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49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C0CD6-7C57-3067-04C5-9B6859AE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802BE5-2A1C-0004-D687-60B6409BA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A7A3D8-E94E-C2FC-33CB-66627566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56E-0EEC-4D9D-B3F3-0F60AC013038}" type="datetime1">
              <a:rPr lang="it-IT" smtClean="0"/>
              <a:t>07/07/2025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A5329-3B20-5B0F-1670-50B05E39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955B7-92F1-268A-74A6-BBB90CBC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ECCF98-4229-E803-F212-8CDB327AC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4445EF-97C9-21B4-9937-3F0FE8B0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1C8E3D-FFB3-FA72-6C01-FD6D3461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D0A2-0152-4121-A372-5FF90CF4435C}" type="datetime1">
              <a:rPr lang="it-IT" smtClean="0"/>
              <a:t>07/07/2025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040944-D0CD-18D8-A91B-0A5F1C3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B8CEF3-3EA2-6D06-3C07-F8D121F1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2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78DE5E-D477-0C69-5134-950F99EE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A3254A-3559-4943-3940-7C5F1AB4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EFCF0F-5934-AAB3-89F2-53B333A9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833-17E6-48D3-9220-DDB953048839}" type="datetime1">
              <a:rPr lang="it-IT" smtClean="0"/>
              <a:t>07/07/2025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D8A412-579C-786A-205E-810E108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904D1E-CE34-7B90-1CD0-C0CDF1A6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0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33915-92D1-2B2D-8AEF-043639F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DAC5B7-0CFC-E096-1C09-6EF5194D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F33CA0-1BA5-7D15-C0BB-B3FA19C9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5ADA-E8F5-431F-84DA-235CA7F5C00B}" type="datetime1">
              <a:rPr lang="it-IT" smtClean="0"/>
              <a:t>07/07/2025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98E667-C976-9070-EB61-0591C0CE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18C853-8BA0-1CF9-6488-662948ED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19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3FF5D7-7F68-70CE-B0C6-F9AED4D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FA80DA-3187-8EC4-D788-A35093DF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E13E44-E4C3-F564-ABB6-B8E377A3B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56CEE6-14B5-9903-7273-29CC4EC2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3935-594E-4276-85A8-E7A26E6E2775}" type="datetime1">
              <a:rPr lang="it-IT" smtClean="0"/>
              <a:t>07/07/2025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0C59E1-E637-5973-4572-F5073A8F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CFC505-F5BE-F7BF-AFC8-9C7B5CF9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97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AD6B8D-30DB-20EA-0127-5927108D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1E8862-D86F-6974-417C-2E3E5A0A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E65D6B-552E-5364-0345-41107867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E31D307-CCE7-AB03-2EF1-D8425409C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FF6554-53F0-000F-098E-98DFDF6CA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C4076CD-4EB1-8348-FFF6-AA4EA60C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92E5-5262-4086-8D05-3F8DB806C94C}" type="datetime1">
              <a:rPr lang="it-IT" smtClean="0"/>
              <a:t>07/07/2025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4975D2-A8BB-873A-9A40-015AF98F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7598174-E399-313B-BEC9-064C059B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49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567192-D801-F82E-5764-25F4515A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72F8E61-67B4-0080-FC27-F41B5DDA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9BF5-FDCD-4A4E-8285-15B626CF0A1C}" type="datetime1">
              <a:rPr lang="it-IT" smtClean="0"/>
              <a:t>07/07/2025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AED7A4-8E15-6886-B34E-C60F6612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ECB66E-E3CA-4982-4053-F72DBE71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44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666970-DBD9-9BEC-EFCC-8F1A57DB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FCA-9EDB-4E57-A3C0-4622103A86AF}" type="datetime1">
              <a:rPr lang="it-IT" smtClean="0"/>
              <a:t>07/07/2025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605F5D-C905-62C5-2C4A-DDD1E31D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0429F0-0E89-9C99-CC18-C7300D0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11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83A86B-F0AD-4D8B-AE5C-ADE37D0F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EF642C-CFD8-5B87-08C7-80638245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ABE2FE-801A-4607-D569-E5AC4FE7D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6829EB-B2FA-15DE-783E-A905ACE7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24F2-45D5-40AD-B547-4419BD233EA8}" type="datetime1">
              <a:rPr lang="it-IT" smtClean="0"/>
              <a:t>07/07/2025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81151A-16C0-A55F-B1F3-975B6248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605EB3-7BDD-9C62-E8D4-FF3F762A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0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5E5A2-CF91-C4D1-39C2-442D5EA0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48AD00-7FFA-B68D-E242-66E3D95DB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EAEF46-1456-797B-67C1-6CFE6FD6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450FBA-C39F-9333-9EA8-574AB69D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478A-11ED-433A-926B-EB237C1401CE}" type="datetime1">
              <a:rPr lang="it-IT" smtClean="0"/>
              <a:t>07/07/2025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5FCF78-59FB-FFC1-88D9-6FCEA62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DACAF4-405C-2ADB-3447-B0F5C8CA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37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409C31-977E-EFC7-4AD2-01753BFE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446D2B-9779-D631-9E90-249BF45E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A979BE-9664-57DC-F35B-B45159F8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7FB25-0A6E-4247-90E3-2D54F40238BD}" type="datetime1">
              <a:rPr lang="it-IT" smtClean="0"/>
              <a:t>07/07/2025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802AA-63DD-B3BC-A2B1-17909FED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DF508-79D8-36CF-176F-D23040A0C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5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cilindro, macchina, blu, interno&#10;&#10;Il contenuto generato dall'IA potrebbe non essere corretto.">
            <a:extLst>
              <a:ext uri="{FF2B5EF4-FFF2-40B4-BE49-F238E27FC236}">
                <a16:creationId xmlns:a16="http://schemas.microsoft.com/office/drawing/2014/main" id="{8AEA5302-4C24-BFD3-F17E-1C258BB6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6393" b="17357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EE4B71-F31B-7868-0CC6-6B9FBACA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Controllo predittivo di serbatoi interconnessi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8F19B2-9442-4D6E-869D-12BEEC5A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Quadruple Tank Process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BD2207-744D-EE75-82B3-8D25D6D4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348908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DAAEE-FB13-940C-4385-CB020D61F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F1682E-5CAA-4EF3-182B-25617A5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Raggiungibilità – </a:t>
            </a:r>
            <a:r>
              <a:rPr lang="en-US"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«modello.m»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3EA9266-3D85-6477-22B4-9AB24F558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stata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verificata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raggiungibilità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del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sistema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sia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in forma continua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che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discreta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calcolando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le relative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matrici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con la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funzione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«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ctrb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».</a:t>
            </a:r>
            <a:b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Se </a:t>
            </a:r>
            <a:r>
              <a:rPr lang="en-US" altLang="it-IT" sz="2200" dirty="0"/>
              <a:t>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rango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delle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matrici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ottenute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pari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al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numero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degli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stati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allora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il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sistema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completamente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controllabile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entrambe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le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versioni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Questa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proprietà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essenziale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per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garantire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l'efficacia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dell’MPC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: senza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controllabilità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alcuni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stati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non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potrebbero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mai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essere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gestiti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dal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controllore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B67430B-C61A-03CF-191D-15B7B61F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F8DBC3B-3753-523A-91E2-79DAD9C5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4768850"/>
            <a:ext cx="4048180" cy="8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A9C35C-E2C7-8731-8E22-EE0A760D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37044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Vincoli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sullo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sull’ingresso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«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modello.m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»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998058-A10E-C763-0BF6-E7C9AA4CB3EC}"/>
                  </a:ext>
                </a:extLst>
              </p:cNvPr>
              <p:cNvSpPr txBox="1"/>
              <p:nvPr/>
            </p:nvSpPr>
            <p:spPr>
              <a:xfrm>
                <a:off x="612648" y="3355848"/>
                <a:ext cx="6268770" cy="2825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 dirty="0"/>
                  <a:t>Sono </a:t>
                </a:r>
                <a:r>
                  <a:rPr lang="en-US" altLang="it-IT" sz="1400" dirty="0" err="1"/>
                  <a:t>stati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specificati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gli</a:t>
                </a:r>
                <a:r>
                  <a:rPr lang="en-US" altLang="it-IT" sz="1400" dirty="0"/>
                  <a:t> intervalli </a:t>
                </a:r>
                <a:r>
                  <a:rPr lang="en-US" altLang="it-IT" sz="1400" dirty="0" err="1"/>
                  <a:t>ammissibili</a:t>
                </a:r>
                <a:r>
                  <a:rPr lang="en-US" altLang="it-IT" sz="1400" dirty="0"/>
                  <a:t> per </a:t>
                </a:r>
                <a:r>
                  <a:rPr lang="en-US" altLang="it-IT" sz="1400" dirty="0" err="1"/>
                  <a:t>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livelli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dell’acqua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nei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serbatoi</a:t>
                </a:r>
                <a:r>
                  <a:rPr lang="en-US" altLang="it-IT" sz="1400" dirty="0"/>
                  <a:t> (</a:t>
                </a:r>
                <a:r>
                  <a:rPr lang="en-US" altLang="it-IT" sz="1400" dirty="0" err="1"/>
                  <a:t>compresi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tra</a:t>
                </a:r>
                <a:r>
                  <a:rPr lang="en-US" altLang="it-IT" sz="1400" dirty="0"/>
                  <a:t> 0.5 cm e 20 cm) e per le </a:t>
                </a:r>
                <a:r>
                  <a:rPr lang="en-US" altLang="it-IT" sz="1400" dirty="0" err="1"/>
                  <a:t>tensioni</a:t>
                </a:r>
                <a:r>
                  <a:rPr lang="en-US" altLang="it-IT" sz="1400" dirty="0"/>
                  <a:t> di </a:t>
                </a:r>
                <a:r>
                  <a:rPr lang="en-US" altLang="it-IT" sz="1400" dirty="0" err="1"/>
                  <a:t>controllo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delle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pompe</a:t>
                </a:r>
                <a:r>
                  <a:rPr lang="en-US" altLang="it-IT" sz="1400" dirty="0"/>
                  <a:t> (</a:t>
                </a:r>
                <a:r>
                  <a:rPr lang="en-US" altLang="it-IT" sz="1400" dirty="0" err="1"/>
                  <a:t>tra</a:t>
                </a:r>
                <a:r>
                  <a:rPr lang="en-US" altLang="it-IT" sz="1400" dirty="0"/>
                  <a:t> 0 V e 4.5 V).</a:t>
                </a:r>
              </a:p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 dirty="0" err="1"/>
                  <a:t>Successivamente</a:t>
                </a:r>
                <a:r>
                  <a:rPr lang="en-US" altLang="it-IT" sz="1400" dirty="0"/>
                  <a:t>, </a:t>
                </a:r>
                <a:r>
                  <a:rPr lang="en-US" altLang="it-IT" sz="1400" dirty="0" err="1"/>
                  <a:t>sono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stati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costruiti</a:t>
                </a:r>
                <a:r>
                  <a:rPr lang="en-US" altLang="it-IT" sz="1400" dirty="0"/>
                  <a:t>  </a:t>
                </a:r>
                <a:r>
                  <a:rPr lang="en-US" altLang="it-IT" sz="1400" dirty="0" err="1"/>
                  <a:t>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vettori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dei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limiti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superiori</a:t>
                </a:r>
                <a:r>
                  <a:rPr lang="en-US" altLang="it-IT" sz="1400" dirty="0"/>
                  <a:t> e </a:t>
                </a:r>
                <a:r>
                  <a:rPr lang="en-US" altLang="it-IT" sz="1400" dirty="0" err="1"/>
                  <a:t>inferiori</a:t>
                </a:r>
                <a:r>
                  <a:rPr lang="en-US" altLang="it-IT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) e li </a:t>
                </a:r>
                <a:r>
                  <a:rPr lang="en-US" altLang="it-IT" sz="1400" dirty="0" err="1"/>
                  <a:t>abbiamo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organizzati</a:t>
                </a:r>
                <a:r>
                  <a:rPr lang="en-US" altLang="it-IT" sz="1400" dirty="0"/>
                  <a:t> in </a:t>
                </a:r>
                <a:r>
                  <a:rPr lang="en-US" altLang="it-IT" sz="1400" dirty="0" err="1"/>
                  <a:t>una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struttura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compatibile</a:t>
                </a:r>
                <a:r>
                  <a:rPr lang="en-US" altLang="it-IT" sz="1400" dirty="0"/>
                  <a:t> con la </a:t>
                </a:r>
                <a:r>
                  <a:rPr lang="en-US" altLang="it-IT" sz="1400" dirty="0" err="1"/>
                  <a:t>formulazione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dell’MPC</a:t>
                </a:r>
                <a:r>
                  <a:rPr lang="en-US" altLang="it-IT" sz="1400" dirty="0"/>
                  <a:t>.</a:t>
                </a:r>
              </a:p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 dirty="0"/>
                  <a:t>Per </a:t>
                </a:r>
                <a:r>
                  <a:rPr lang="en-US" altLang="it-IT" sz="1400" dirty="0" err="1"/>
                  <a:t>integrare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correttamente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questi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vincoli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nel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modello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linearizzato</a:t>
                </a:r>
                <a:r>
                  <a:rPr lang="en-US" altLang="it-IT" sz="1400" dirty="0"/>
                  <a:t>, li </a:t>
                </a:r>
                <a:r>
                  <a:rPr lang="en-US" altLang="it-IT" sz="1400" dirty="0" err="1"/>
                  <a:t>abbiamo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centrati</a:t>
                </a:r>
                <a:r>
                  <a:rPr lang="en-US" altLang="it-IT" sz="1400" dirty="0"/>
                  <a:t> rispetto al punto di </a:t>
                </a:r>
                <a:r>
                  <a:rPr lang="en-US" altLang="it-IT" sz="1400" dirty="0" err="1"/>
                  <a:t>equilibrio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sottraendo</a:t>
                </a:r>
                <a:r>
                  <a:rPr lang="en-US" altLang="it-IT" sz="1400" dirty="0"/>
                  <a:t> lo </a:t>
                </a:r>
                <a:r>
                  <a:rPr lang="en-US" altLang="it-IT" sz="1400" dirty="0" err="1"/>
                  <a:t>stato</a:t>
                </a:r>
                <a:r>
                  <a:rPr lang="en-US" altLang="it-IT" sz="1400" dirty="0"/>
                  <a:t> di </a:t>
                </a:r>
                <a:r>
                  <a:rPr lang="en-US" altLang="it-IT" sz="1400" dirty="0" err="1"/>
                  <a:t>riferimento</a:t>
                </a:r>
                <a:r>
                  <a:rPr lang="en-US" altLang="it-IT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) e il </a:t>
                </a:r>
                <a:r>
                  <a:rPr lang="en-US" altLang="it-IT" sz="1400" dirty="0" err="1"/>
                  <a:t>controllo</a:t>
                </a:r>
                <a:r>
                  <a:rPr lang="en-US" altLang="it-IT" sz="1400" dirty="0"/>
                  <a:t> di </a:t>
                </a:r>
                <a:r>
                  <a:rPr lang="en-US" altLang="it-IT" sz="1400" dirty="0" err="1"/>
                  <a:t>equilibrio</a:t>
                </a:r>
                <a:r>
                  <a:rPr lang="en-US" altLang="it-IT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).</a:t>
                </a:r>
              </a:p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 dirty="0" err="1"/>
                  <a:t>Infine</a:t>
                </a:r>
                <a:r>
                  <a:rPr lang="en-US" altLang="it-IT" sz="1400" dirty="0"/>
                  <a:t>, </a:t>
                </a:r>
                <a:r>
                  <a:rPr lang="en-US" altLang="it-IT" sz="1400" dirty="0" err="1"/>
                  <a:t>sono</a:t>
                </a:r>
                <a:r>
                  <a:rPr lang="en-US" altLang="it-IT" sz="1400" dirty="0"/>
                  <a:t> state </a:t>
                </a:r>
                <a:r>
                  <a:rPr lang="en-US" altLang="it-IT" sz="1400" dirty="0" err="1"/>
                  <a:t>costruite</a:t>
                </a:r>
                <a:r>
                  <a:rPr lang="en-US" altLang="it-IT" sz="1400" dirty="0"/>
                  <a:t> le </a:t>
                </a:r>
                <a:r>
                  <a:rPr lang="en-US" altLang="it-IT" sz="1400" dirty="0" err="1"/>
                  <a:t>matrici</a:t>
                </a:r>
                <a:r>
                  <a:rPr lang="en-US" altLang="it-IT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 per </a:t>
                </a:r>
                <a:r>
                  <a:rPr lang="en-US" altLang="it-IT" sz="1400" dirty="0" err="1"/>
                  <a:t>rappresentare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vincoli</a:t>
                </a:r>
                <a:r>
                  <a:rPr lang="en-US" altLang="it-IT" sz="1400" dirty="0"/>
                  <a:t> in forma </a:t>
                </a:r>
                <a:r>
                  <a:rPr lang="en-US" altLang="it-IT" sz="1400" dirty="0" err="1"/>
                  <a:t>compatta</a:t>
                </a:r>
                <a:r>
                  <a:rPr lang="en-US" altLang="it-IT" sz="1400" dirty="0"/>
                  <a:t>, necessaria per </a:t>
                </a:r>
                <a:r>
                  <a:rPr lang="en-US" altLang="it-IT" sz="1400" dirty="0" err="1"/>
                  <a:t>includere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limiti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nel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problema</a:t>
                </a:r>
                <a:r>
                  <a:rPr lang="en-US" altLang="it-IT" sz="1400" dirty="0"/>
                  <a:t> di </a:t>
                </a:r>
                <a:r>
                  <a:rPr lang="en-US" altLang="it-IT" sz="1400" dirty="0" err="1"/>
                  <a:t>ottimizzazione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risolto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dall’MPC</a:t>
                </a:r>
                <a:r>
                  <a:rPr lang="en-US" altLang="it-IT" sz="1400" dirty="0"/>
                  <a:t>.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998058-A10E-C763-0BF6-E7C9AA4C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355848"/>
                <a:ext cx="6268770" cy="2825496"/>
              </a:xfrm>
              <a:prstGeom prst="rect">
                <a:avLst/>
              </a:prstGeom>
              <a:blipFill>
                <a:blip r:embed="rId2"/>
                <a:stretch>
                  <a:fillRect l="-292" t="-10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29BB99BB-2FA3-97E5-57E6-71C0A1D9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745" y="601133"/>
            <a:ext cx="4120327" cy="558021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78967A-FF48-9F81-ACC2-C0A29795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59780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BFDE1-C78B-BA0D-6C4D-AE3610BF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Vincolo terminale di disuguaglianza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3D4F32-7879-40AC-2669-4800AAF5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8626" cy="3178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Il vincolo terminale di disuguaglianza introduce nell’ultimo passo dell’orizzonte predittivo un set opportunamente scelto (Control </a:t>
            </a:r>
            <a:r>
              <a:rPr lang="it-IT" sz="2400" dirty="0" err="1"/>
              <a:t>Invariant</a:t>
            </a:r>
            <a:r>
              <a:rPr lang="it-IT" sz="2400" dirty="0"/>
              <a:t> Set) in modo da garantire due proprietà fondamentali: </a:t>
            </a:r>
          </a:p>
          <a:p>
            <a:r>
              <a:rPr lang="it-IT" sz="2400" dirty="0"/>
              <a:t>ogni stato finale ricade in una regione invariante dove esiste un controllo locale che garantisce il rispetto dei vincoli</a:t>
            </a:r>
          </a:p>
          <a:p>
            <a:r>
              <a:rPr lang="it-IT" sz="2400" dirty="0"/>
              <a:t>la funzione di costo terminale </a:t>
            </a:r>
            <a:r>
              <a:rPr lang="it-IT" sz="2400" dirty="0" err="1"/>
              <a:t>Vf</a:t>
            </a:r>
            <a:r>
              <a:rPr lang="it-IT" sz="2400" dirty="0"/>
              <a:t>(x) assume il ruolo di una </a:t>
            </a:r>
            <a:r>
              <a:rPr lang="it-IT" sz="2400" dirty="0" err="1"/>
              <a:t>Lyapunov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locale, decrescendo di almeno l(x(N–1),u(N–1)) ad ogni step.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94598D-0B9D-85A5-E510-093949F4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13830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27E549-7FAA-7676-3974-A6D97D98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/>
              <a:t>Calcolo CIS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09A7088-5CA7-F995-76D6-8474414A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it-IT" altLang="it-IT" sz="1400" dirty="0"/>
                  <a:t>La funzione «cis» calcola il control </a:t>
                </a:r>
                <a:r>
                  <a:rPr lang="it-IT" altLang="it-IT" sz="1400" dirty="0" err="1"/>
                  <a:t>invariant</a:t>
                </a:r>
                <a:r>
                  <a:rPr lang="it-IT" altLang="it-IT" sz="1400" dirty="0"/>
                  <a:t> set utilizzando un controllore LQR ottimo. Si parte calcolando il guadagno ottimo K tramite «</a:t>
                </a:r>
                <a:r>
                  <a:rPr lang="it-IT" altLang="it-IT" sz="1400" dirty="0" err="1"/>
                  <a:t>dlqr</a:t>
                </a:r>
                <a:r>
                  <a:rPr lang="it-IT" altLang="it-IT" sz="1400" dirty="0"/>
                  <a:t>», che viene poi inserito nella dinamica chiusa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altLang="it-IT" sz="1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altLang="it-IT" sz="1400" b="0" i="1" dirty="0" smtClean="0">
                            <a:latin typeface="Cambria Math" panose="02040503050406030204" pitchFamily="18" charset="0"/>
                          </a:rPr>
                          <m:t>𝑙𝑞𝑟</m:t>
                        </m:r>
                      </m:sub>
                    </m:sSub>
                    <m:r>
                      <a:rPr lang="it-IT" alt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1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altLang="it-IT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altLang="it-IT" sz="1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altLang="it-IT" sz="1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altLang="it-IT" sz="1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t-IT" altLang="it-IT" sz="1400" dirty="0"/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it-IT" altLang="it-IT" sz="1400" dirty="0"/>
                  <a:t>I vincoli su stati e ingressi vengono unificati, sostituendo la legge di controllo negli ingressi: </a:t>
                </a:r>
                <a14:m>
                  <m:oMath xmlns:m="http://schemas.openxmlformats.org/officeDocument/2006/math">
                    <m:r>
                      <a:rPr lang="it-IT" altLang="it-IT" sz="1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altLang="it-IT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altLang="it-IT" sz="14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it-IT" altLang="it-IT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altLang="it-IT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altLang="it-IT" sz="1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altLang="it-IT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altLang="it-IT" sz="1400" i="1" dirty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it-IT" altLang="it-IT" sz="1400" i="1" dirty="0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it-IT" altLang="it-IT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altLang="it-IT" sz="1400" i="1" dirty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it-IT" altLang="it-IT" sz="1400" dirty="0"/>
                  <a:t>​. Così si ottiene un primo poliedro ammissibile 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altLang="it-IT" sz="1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altLang="it-IT" sz="14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it-IT" altLang="it-IT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altLang="it-IT" sz="14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altLang="it-IT" sz="1400" i="1" dirty="0" err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altLang="it-IT" sz="1400" dirty="0"/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it-IT" altLang="it-IT" sz="1400" dirty="0"/>
                  <a:t>Attraverso un processo iterativo, si aggiungono nuove disuguaglianze che garantiscono l’invarianza del sistema sotto la dinamica controllata. 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it-IT" altLang="it-IT" sz="1400" dirty="0"/>
                  <a:t>L’iterazione si arresta quando il poliedro non cambia più, identificando l’insieme finale invariante.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09A7088-5CA7-F995-76D6-8474414A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272" t="-296" r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CD7A5FD7-5CDD-6E96-D75A-8F3A4DCD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41" b="-5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1AE6C5-F5C9-759A-5D78-641B1397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344257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A9D80E-BC28-3BCC-27A3-81501997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Plot CIS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5D262A8-16D4-2F2E-500A-7A60FEED4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" y="2706624"/>
                <a:ext cx="6894576" cy="34838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1800" dirty="0"/>
                  <a:t>La chiamata della funzione «cis» restituisce le disuguaglianze relative a control </a:t>
                </a:r>
                <a:r>
                  <a:rPr lang="it-IT" sz="1800" dirty="0" err="1"/>
                  <a:t>invariant</a:t>
                </a:r>
                <a:r>
                  <a:rPr lang="it-IT" sz="1800" dirty="0"/>
                  <a:t> set che verranno rappresentate in un oggetto </a:t>
                </a:r>
                <a:r>
                  <a:rPr lang="it-IT" sz="1800" dirty="0" err="1"/>
                  <a:t>polyedron</a:t>
                </a:r>
                <a:r>
                  <a:rPr lang="it-IT" sz="1800" dirty="0"/>
                  <a:t> effettuando delle proiezioni dui piani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1800" dirty="0"/>
                  <a:t>) 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sz="1800" dirty="0"/>
                  <a:t>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1800" dirty="0"/>
                  <a:t>I due </a:t>
                </a:r>
                <a:r>
                  <a:rPr lang="it-IT" sz="1800" dirty="0" err="1"/>
                  <a:t>subplot</a:t>
                </a:r>
                <a:r>
                  <a:rPr lang="it-IT" sz="1800" dirty="0"/>
                  <a:t> mostrano graficamente le aree ammissibili in cui, al variare dei livelli dei serbatoi, il sistema controllato non violerà mai i vincoli.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1800" dirty="0"/>
                  <a:t>è stato scelto di dare un peso molto alto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dirty="0"/>
                  <a:t>in Q perché qualsiasi scostamento di quei livelli è particolarmente critico. Allo stesso tempo un R elevato penalizza duramente le variazioni di ingresso, spingendo il regolatore ad operare più lentamente.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5D262A8-16D4-2F2E-500A-7A60FEED4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2706624"/>
                <a:ext cx="6894576" cy="3483864"/>
              </a:xfrm>
              <a:blipFill>
                <a:blip r:embed="rId2"/>
                <a:stretch>
                  <a:fillRect l="-707" t="-6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Carattere, Rettangolo&#10;&#10;Il contenuto generato dall'IA potrebbe non essere corretto.">
            <a:extLst>
              <a:ext uri="{FF2B5EF4-FFF2-40B4-BE49-F238E27FC236}">
                <a16:creationId xmlns:a16="http://schemas.microsoft.com/office/drawing/2014/main" id="{080DB302-574D-7005-25CF-98B1896C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749583"/>
            <a:ext cx="4014216" cy="2589169"/>
          </a:xfrm>
          <a:prstGeom prst="rect">
            <a:avLst/>
          </a:prstGeom>
        </p:spPr>
      </p:pic>
      <p:pic>
        <p:nvPicPr>
          <p:cNvPr id="8" name="Immagine 7" descr="Immagine che contiene testo, schermata, Carattere, Rettangolo&#10;&#10;Il contenuto generato dall'IA potrebbe non essere corretto.">
            <a:extLst>
              <a:ext uri="{FF2B5EF4-FFF2-40B4-BE49-F238E27FC236}">
                <a16:creationId xmlns:a16="http://schemas.microsoft.com/office/drawing/2014/main" id="{962D0D91-8968-ADF7-E85A-075F231DE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3525330"/>
            <a:ext cx="3956859" cy="217627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C2FA2D-3908-C191-4133-0156A5E9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157387-469B-C094-2B9F-B2D82EF88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67" y="6119754"/>
            <a:ext cx="2629267" cy="419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55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A66021-494A-2FD1-CC91-1A330C0B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4600"/>
              <a:t>Calcolo N-step controllable set</a:t>
            </a:r>
            <a:br>
              <a:rPr lang="it-IT" sz="4600"/>
            </a:br>
            <a:endParaRPr lang="it-IT" sz="46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238A704-887A-6BBA-44C0-EE049421DF5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72493" y="2071316"/>
                <a:ext cx="6713552" cy="4119172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La funzione «</a:t>
                </a:r>
                <a:r>
                  <a:rPr kumimoji="0" lang="it-IT" altLang="it-IT" sz="1500" i="0" u="none" strike="noStrike" cap="none" normalizeH="0" baseline="0" dirty="0" err="1">
                    <a:ln>
                      <a:noFill/>
                    </a:ln>
                    <a:effectLst/>
                  </a:rPr>
                  <a:t>controllable_set</a:t>
                </a: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» costruisce l’insieme di tutti gli stati dai quali è possibile raggiungere il set target entro un numero massimo di N passi, rispettando i vincoli su stati e ingressi.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L’algoritmo parte dal set target iniziale e, ad ogni iterazione, costruisce un poliedro nello spazio (</a:t>
                </a:r>
                <a:r>
                  <a:rPr kumimoji="0" lang="it-IT" altLang="it-IT" sz="1500" i="0" u="none" strike="noStrike" cap="none" normalizeH="0" baseline="0" dirty="0" err="1">
                    <a:ln>
                      <a:noFill/>
                    </a:ln>
                    <a:effectLst/>
                  </a:rPr>
                  <a:t>x,u</a:t>
                </a: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) che impone due condizioni: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che la dinamica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altLang="it-IT" sz="1500" i="1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it-IT" altLang="it-IT" sz="1500" b="0" i="1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it-IT" altLang="it-IT" sz="1500" b="0" i="1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it-IT" altLang="it-IT" sz="1500" i="1" u="none" strike="noStrike" cap="none" normalizeH="0" baseline="0" dirty="0" err="1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𝐴𝑥</m:t>
                    </m:r>
                    <m:r>
                      <a:rPr kumimoji="0" lang="it-IT" altLang="it-IT" sz="1500" i="1" u="none" strike="noStrike" cap="none" normalizeH="0" baseline="0" dirty="0" err="1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it-IT" altLang="it-IT" sz="1500" i="1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𝐵𝑢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resti all’interno del set corrente,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e che gli ingressi soddisfino i vincoli </a:t>
                </a:r>
                <a14:m>
                  <m:oMath xmlns:m="http://schemas.openxmlformats.org/officeDocument/2006/math"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𝐻𝑢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0" lang="it-IT" altLang="it-IT" sz="1500" i="1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h𝑢</m:t>
                    </m:r>
                  </m:oMath>
                </a14:m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.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Questo poliedro viene poi proiettato nello spazio degli stati</a:t>
                </a:r>
                <a:r>
                  <a:rPr kumimoji="0" lang="it-IT" altLang="it-IT" sz="1500" i="0" u="none" strike="noStrike" cap="none" normalizeH="0" dirty="0">
                    <a:ln>
                      <a:noFill/>
                    </a:ln>
                    <a:effectLst/>
                  </a:rPr>
                  <a:t> e </a:t>
                </a: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intersecato con i vincoli di stato </a:t>
                </a:r>
                <a14:m>
                  <m:oMath xmlns:m="http://schemas.openxmlformats.org/officeDocument/2006/math"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𝐻𝑥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0" lang="it-IT" altLang="it-IT" sz="1500" i="1" u="none" strike="noStrike" cap="none" normalizeH="0" baseline="0" dirty="0" err="1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h𝑥</m:t>
                    </m:r>
                  </m:oMath>
                </a14:m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.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Ripetendo il processo per N passi, l’insieme si espande gradualmente, includendo tutti gli stati da cui è garantito raggiungere il set target in al più N mosse. Il risultato finale è il N-step </a:t>
                </a:r>
                <a:r>
                  <a:rPr kumimoji="0" lang="it-IT" altLang="it-IT" sz="1500" i="0" u="none" strike="noStrike" cap="none" normalizeH="0" baseline="0" dirty="0" err="1">
                    <a:ln>
                      <a:noFill/>
                    </a:ln>
                    <a:effectLst/>
                  </a:rPr>
                  <a:t>controllable</a:t>
                </a: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 set, descritto da matrici​.</a:t>
                </a:r>
              </a:p>
            </p:txBody>
          </p:sp>
        </mc:Choice>
        <mc:Fallback xmlns="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238A704-887A-6BBA-44C0-EE049421D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72493" y="2071316"/>
                <a:ext cx="6713552" cy="4119172"/>
              </a:xfrm>
              <a:prstGeom prst="rect">
                <a:avLst/>
              </a:prstGeom>
              <a:blipFill>
                <a:blip r:embed="rId2"/>
                <a:stretch>
                  <a:fillRect l="-363" t="-74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AAAC38D5-D956-F2CA-7722-64B18E6D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239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8DD334-0921-088C-B617-8434DE67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26778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080449-7390-2B77-6F85-F0A0A127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Plot N-step </a:t>
            </a:r>
            <a:r>
              <a:rPr lang="it-IT" sz="5400" dirty="0" err="1"/>
              <a:t>controllable</a:t>
            </a:r>
            <a:r>
              <a:rPr lang="it-IT" sz="5400" dirty="0"/>
              <a:t> set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B11CCA-47B4-9509-7533-3E635B5D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700" dirty="0"/>
              <a:t>Per N = 4 passi viene chiamata la funzione </a:t>
            </a:r>
            <a:r>
              <a:rPr lang="it-IT" altLang="it-IT" sz="1700" dirty="0" err="1"/>
              <a:t>controllable_set</a:t>
            </a:r>
            <a:r>
              <a:rPr lang="it-IT" altLang="it-IT" sz="1700" dirty="0"/>
              <a:t> usando il CIS come set target e in maniera da ottenere le disuguaglianze (</a:t>
            </a:r>
            <a:r>
              <a:rPr lang="it-IT" altLang="it-IT" sz="1700" dirty="0" err="1"/>
              <a:t>Np_steps_H</a:t>
            </a:r>
            <a:r>
              <a:rPr lang="it-IT" altLang="it-IT" sz="1700" dirty="0"/>
              <a:t>, </a:t>
            </a:r>
            <a:r>
              <a:rPr lang="it-IT" altLang="it-IT" sz="1700" dirty="0" err="1"/>
              <a:t>Np_steps_h</a:t>
            </a:r>
            <a:r>
              <a:rPr lang="it-IT" altLang="it-IT" sz="1700" dirty="0"/>
              <a:t>) che definiscono il poliedro di tutti gli stati da cui in al massimo 4 mosse, rispettando i vincoli, si entra nel CIS. Viene trasformato questo risultato in un oggetto </a:t>
            </a:r>
            <a:r>
              <a:rPr lang="it-IT" altLang="it-IT" sz="1700" dirty="0" err="1"/>
              <a:t>Polyhedron</a:t>
            </a:r>
            <a:r>
              <a:rPr lang="it-IT" altLang="it-IT" sz="1700" dirty="0"/>
              <a:t> proiettando la regione sui piani (</a:t>
            </a:r>
            <a:r>
              <a:rPr lang="it-IT" altLang="it-IT" sz="1700" dirty="0" err="1"/>
              <a:t>h₁,h</a:t>
            </a:r>
            <a:r>
              <a:rPr lang="it-IT" altLang="it-IT" sz="1700" dirty="0"/>
              <a:t>₃) e (</a:t>
            </a:r>
            <a:r>
              <a:rPr lang="it-IT" altLang="it-IT" sz="1700" dirty="0" err="1"/>
              <a:t>h₂,h</a:t>
            </a:r>
            <a:r>
              <a:rPr lang="it-IT" altLang="it-IT" sz="1700" dirty="0"/>
              <a:t>₄).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700" dirty="0"/>
              <a:t>Nei due </a:t>
            </a:r>
            <a:r>
              <a:rPr lang="it-IT" altLang="it-IT" sz="1700" dirty="0" err="1"/>
              <a:t>subplot</a:t>
            </a:r>
            <a:r>
              <a:rPr lang="it-IT" altLang="it-IT" sz="1700" dirty="0"/>
              <a:t> vengono visualizzati insieme il CIS e l’N-step set e si può osservare che l’N-step </a:t>
            </a:r>
            <a:r>
              <a:rPr lang="it-IT" altLang="it-IT" sz="1700" dirty="0" err="1"/>
              <a:t>controllable</a:t>
            </a:r>
            <a:r>
              <a:rPr lang="it-IT" altLang="it-IT" sz="1700" dirty="0"/>
              <a:t> set ingloba il CIS e si estende al di fuori: quelle aree extra rappresentano combinazioni di livelli iniziali non stazionarie ma comunque riportabili in sicurezza in 4 passi. </a:t>
            </a:r>
            <a:endParaRPr lang="it-IT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CA0D21-BAD3-1718-6115-0F4521D1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777" y="329183"/>
            <a:ext cx="3360233" cy="30998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92593FC-7BF5-725D-DD50-E10EA9E46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938" y="3429000"/>
            <a:ext cx="3360233" cy="3099816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9FBA25-CE36-E84C-1C44-780E1BFB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636114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7F5CE5-81E5-5D30-6ABA-928FBD82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000" dirty="0"/>
              <a:t>Model </a:t>
            </a:r>
            <a:r>
              <a:rPr lang="it-IT" sz="5000" dirty="0" err="1"/>
              <a:t>Predictive</a:t>
            </a:r>
            <a:r>
              <a:rPr lang="it-IT" sz="5000" dirty="0"/>
              <a:t> Control (</a:t>
            </a:r>
            <a:r>
              <a:rPr lang="it-IT" sz="5000" dirty="0" err="1"/>
              <a:t>mpc</a:t>
            </a:r>
            <a:r>
              <a:rPr lang="it-IT" sz="5000" dirty="0"/>
              <a:t>)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E49BF6-6046-1041-585E-4D3A792C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it-IT" altLang="it-IT" sz="1200" dirty="0"/>
              <a:t>Si parte definendo le dimensioni del sistema: quanti sono gli stati, gli ingressi e i vincoli terminali. Viene poi calcolata la matrice del costo terminale tramite la soluzione dell’equazione di </a:t>
            </a:r>
            <a:r>
              <a:rPr lang="it-IT" altLang="it-IT" sz="1200" dirty="0" err="1"/>
              <a:t>Riccati</a:t>
            </a:r>
            <a:r>
              <a:rPr lang="it-IT" altLang="it-IT" sz="1200" dirty="0"/>
              <a:t> (LQR discreto).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it-IT" altLang="it-IT" sz="1200" dirty="0"/>
              <a:t>Si richiama poi una funzione esterna (</a:t>
            </a:r>
            <a:r>
              <a:rPr lang="it-IT" altLang="it-IT" sz="1200" i="1" dirty="0"/>
              <a:t>Calligrafica</a:t>
            </a:r>
            <a:r>
              <a:rPr lang="it-IT" altLang="it-IT" sz="1200" dirty="0"/>
              <a:t>) che costruisce le matrici estese della dinamica del sistema su un orizzonte predittivo, includendo anche il contributo dei pesi di costo.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it-IT" altLang="it-IT" sz="1200" dirty="0"/>
              <a:t>Con queste matrici viene definita la funzione costo quadratica dell’MPC, composta da una parte quadratica (la matrice hessiana) e una parte lineare (dipendente dallo stato iniziale e dal riferimento).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it-IT" altLang="it-IT" sz="1200" dirty="0"/>
              <a:t>Vengono poi costruiti i vincoli di disuguaglianza su stato, ingresso e stato finale lungo l’orizzonte temporale, tutti impacchettati in matrici unificate. Infine, tutte queste informazion vengono salvate in una struttura </a:t>
            </a:r>
            <a:r>
              <a:rPr lang="it-IT" altLang="it-IT" sz="1200" dirty="0" err="1"/>
              <a:t>mpc</a:t>
            </a:r>
            <a:r>
              <a:rPr lang="it-IT" altLang="it-IT" sz="1200" dirty="0"/>
              <a:t> che verrà usata per calcolare gli ingressi ottimali ad ogni istante.</a:t>
            </a:r>
          </a:p>
        </p:txBody>
      </p:sp>
      <p:pic>
        <p:nvPicPr>
          <p:cNvPr id="7" name="Immagine 6" descr="Immagine che contiene testo, schermata, documento, Carattere&#10;&#10;Il contenuto generato dall'IA potrebbe non essere corretto.">
            <a:extLst>
              <a:ext uri="{FF2B5EF4-FFF2-40B4-BE49-F238E27FC236}">
                <a16:creationId xmlns:a16="http://schemas.microsoft.com/office/drawing/2014/main" id="{F3F86E7C-DA1D-5B8E-2477-CAD5F0EA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18" y="120943"/>
            <a:ext cx="5198841" cy="6293819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3B869F-2E7E-CE0B-4BA0-4FB5C250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363094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3DD944B-D922-EF70-DEC8-7C5136DF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5400"/>
              <a:t>Simulazione MPC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140573-7A9E-EB19-3D87-50CB9DB4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Durante la simulazione, il controllore MPC calcola l’ingresso ottimale a ogni istante, tenendo conto dello stato attuale e dei vincoli imposti. L’ingresso viene applicato al sistema non lineare reale, aggiornando il suo comportamento passo dopo passo. I grafici mostrano che le traiettorie restano all’interno dei vincoli (CIS) e convergono verso il riferimento, garantendo una risposta corretta anche in presenza di una dinamica non lineare.</a:t>
            </a:r>
          </a:p>
          <a:p>
            <a:endParaRPr lang="it-IT" sz="22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DB3C2F4-1B23-7BF1-F534-524F836B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39" y="108317"/>
            <a:ext cx="3058118" cy="32521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95D702E-A34B-57EE-4A13-ACF73D9D4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838" y="3360419"/>
            <a:ext cx="3058119" cy="3463851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4E4C96-CD3F-5A58-DD2C-E4B61F7B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68774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169584-297D-658F-093A-A46C3E76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it-IT" sz="5400"/>
              <a:t>Andamento degli stati e degli ingressi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3FB16D-B5A7-0E93-4F5F-20200EA3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 dirty="0"/>
              <a:t>Nel primo grafico sono riportati gli ingressi di controllo, l’azione iniziale è più decisa per correggere rapidamente la dinamica del sistema, ma si attenua progressivamente man mano che ci si avvicina al riferimento.</a:t>
            </a:r>
          </a:p>
          <a:p>
            <a:pPr marL="0" indent="0">
              <a:buNone/>
            </a:pPr>
            <a:r>
              <a:rPr lang="it-IT" sz="2200" dirty="0"/>
              <a:t>Nel secondo grafico viene mostrato l’andamento degli stati del sistema nel tempo. Si osserva che tutte le variabili restano sempre entro i limiti imposti e si avvicinano in modo graduale e regolare ai valori di riferimento. Questo dimostra l’efficacia della strategia MPC nel guidare il sistema verso l’obiettivo senza oscillazioni né violazioni.</a:t>
            </a:r>
          </a:p>
          <a:p>
            <a:pPr marL="0" indent="0">
              <a:buNone/>
            </a:pPr>
            <a:endParaRPr lang="it-IT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2040FA5-21AB-3722-D448-D18FD772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2"/>
          <a:stretch>
            <a:fillRect/>
          </a:stretch>
        </p:blipFill>
        <p:spPr>
          <a:xfrm>
            <a:off x="8686237" y="70468"/>
            <a:ext cx="2893115" cy="2954644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D8CF0733-353F-2E63-EE8F-F8B82C457062}"/>
              </a:ext>
            </a:extLst>
          </p:cNvPr>
          <p:cNvGrpSpPr/>
          <p:nvPr/>
        </p:nvGrpSpPr>
        <p:grpSpPr>
          <a:xfrm>
            <a:off x="7598663" y="3117438"/>
            <a:ext cx="4518021" cy="3102387"/>
            <a:chOff x="7798372" y="3204499"/>
            <a:chExt cx="4152836" cy="2690249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9B19564C-9399-6ECC-A1A3-FA5D58115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6408" y="3204499"/>
              <a:ext cx="4114800" cy="129616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374797C8-43E3-A256-9601-755B8BF55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8372" y="4598586"/>
              <a:ext cx="4114801" cy="1296162"/>
            </a:xfrm>
            <a:prstGeom prst="rect">
              <a:avLst/>
            </a:prstGeom>
          </p:spPr>
        </p:pic>
      </p:grp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5D0454-D7BE-FFE7-9A25-C75728B2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348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5137CA-7780-A6DB-1253-F4AA52FB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 del quadruple tank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8DF236B-E2DA-9F00-8344-8C7EF0E1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095" y="2633472"/>
            <a:ext cx="3848761" cy="3586353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275D7A-73B6-C7CE-FFEF-1B1C7F2F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83684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A17A00-D385-922D-91F8-CB9EE8C3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Obiettivi di progetto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C02B46-22B0-7F99-5B2D-B1C0AC5C0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Progettare un controllore MPC  per portare il sistema da (h1,h2,h3,h4)=(1.3767, 2.2772, 0.8386, 0.5604)</a:t>
            </a:r>
            <a:b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all’equilibrio desiderato (7.8253, 18.7323, 3.3545, 7.8801)</a:t>
            </a:r>
            <a:r>
              <a:rPr lang="it-IT" altLang="it-IT" sz="2200"/>
              <a:t> </a:t>
            </a: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rispettando i vincoli su stati e ingressi.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Confrontare le prestazioni del controllore MPC variando: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Il vincolo terminale (uguaglianza vs disuguaglianza)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Le matrici di costo Q e R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L’orizzonte di predizione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Il tempo di campionamento Ts≥1 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C0D33-E7ED-A445-E441-7324FF53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32696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80B63-1659-D321-E616-0A6D93C1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Dinamica del 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2BAFE1-B0EB-7A41-B1CD-90DD7DBCC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t-IT" sz="2000" b="1" dirty="0"/>
                  <a:t>Equazioni non lineari del sistema: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r>
                  <a:rPr lang="it-IT" sz="2000" b="1" dirty="0"/>
                  <a:t>Dove: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cm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il livello dell’acqua dei serbatoi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la sezione dell’i-esimo serbatoio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la sezione del foro presente nell’i-esimo serbatoio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skw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num>
                      <m:den>
                        <m:sSup>
                          <m:sSup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l’</a:t>
                </a:r>
                <a:r>
                  <a:rPr lang="it-IT" sz="1800" dirty="0" err="1"/>
                  <a:t>accellerazione</a:t>
                </a:r>
                <a:r>
                  <a:rPr lang="it-IT" sz="1800" dirty="0"/>
                  <a:t> di gravità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skw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il flusso dell’acqua generato dall’i-esima pompa controllata tramite 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[/]</m:t>
                    </m:r>
                  </m:oMath>
                </a14:m>
                <a:r>
                  <a:rPr lang="it-IT" sz="1800" dirty="0"/>
                  <a:t> definisce come il flusso generato dall’i-esima pompa viene diviso</a:t>
                </a:r>
              </a:p>
              <a:p>
                <a:pPr lvl="1"/>
                <a:endParaRPr lang="it-IT" sz="1800" dirty="0"/>
              </a:p>
              <a:p>
                <a:pPr marL="457200" lvl="1" indent="0">
                  <a:buNone/>
                </a:pPr>
                <a:endParaRPr lang="it-IT" sz="1800" dirty="0"/>
              </a:p>
              <a:p>
                <a:pPr marL="457200" lvl="1" indent="0">
                  <a:buNone/>
                </a:pPr>
                <a:endParaRPr lang="it-IT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2BAFE1-B0EB-7A41-B1CD-90DD7DBCC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7005CDEC-100C-F865-1ED3-D892EADD077B}"/>
              </a:ext>
            </a:extLst>
          </p:cNvPr>
          <p:cNvGrpSpPr/>
          <p:nvPr/>
        </p:nvGrpSpPr>
        <p:grpSpPr>
          <a:xfrm>
            <a:off x="7812901" y="1172457"/>
            <a:ext cx="3825379" cy="3201423"/>
            <a:chOff x="7528421" y="542537"/>
            <a:chExt cx="3825379" cy="3201423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Immagine 10" descr="valori dei parametri delle equazioni">
              <a:extLst>
                <a:ext uri="{FF2B5EF4-FFF2-40B4-BE49-F238E27FC236}">
                  <a16:creationId xmlns:a16="http://schemas.microsoft.com/office/drawing/2014/main" id="{27D25D38-7D2C-9596-81E9-A39CEB18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8421" y="892970"/>
              <a:ext cx="3825379" cy="285099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6287746F-CE33-F986-3101-B6101BE80F86}"/>
                </a:ext>
              </a:extLst>
            </p:cNvPr>
            <p:cNvSpPr txBox="1"/>
            <p:nvPr/>
          </p:nvSpPr>
          <p:spPr>
            <a:xfrm>
              <a:off x="7528421" y="542537"/>
              <a:ext cx="3754120" cy="27699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t-IT" sz="1200" b="1" dirty="0"/>
                <a:t>Valori dei parametri delle equazioni</a:t>
              </a:r>
            </a:p>
          </p:txBody>
        </p:sp>
      </p:grp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28A1E54C-30FC-E359-6379-2CBC3DB7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58717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487EBF-7CFA-6BCF-98B1-C4E3E382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Modello non lineare del sistema –</a:t>
            </a:r>
            <a:r>
              <a:rPr lang="it-IT" sz="3200" i="1"/>
              <a:t> «livSerbatoi»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E79975-8C58-3F71-B477-839D8BED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/>
              <a:t>Simula il comportamento dei livelli nei 4 serbatoi tramite le equazioni differenziali non lineari citate in precedenza</a:t>
            </a:r>
            <a:endParaRPr lang="it-IT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919FA9-A371-44E0-5A5D-F604F0C6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26868"/>
            <a:ext cx="11164824" cy="3098239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C28FF43-08F6-2258-24A8-B7FE583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2800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2DA72F-1972-B53A-ED7E-A2344817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it-IT" sz="3200"/>
              <a:t>Simulazione del modello non lineare -</a:t>
            </a:r>
            <a:r>
              <a:rPr lang="it-IT" sz="3200" i="1"/>
              <a:t>«modello.m»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4CD10-06C0-09FA-F12D-8E0508C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/>
              <a:t>È stato simulata la risposta del sistema nel tempo utilizzando la funzione «ode45» su un orizzonte temporale prefissato, viene utilizzato il modello non lineare descritto dalla funzione «livSerbatoi». I livelli dei serbatoi vengono tracciati nel tempo e confrontati con i vincoli fisici per verificare coerenza e stabilità della dinamica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084017-7C9D-ECD6-6A7A-A142ECEC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592530"/>
            <a:ext cx="5481509" cy="1757598"/>
          </a:xfrm>
          <a:prstGeom prst="rect">
            <a:avLst/>
          </a:prstGeom>
        </p:spPr>
      </p:pic>
      <p:pic>
        <p:nvPicPr>
          <p:cNvPr id="7" name="Immagine 6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CF0676DF-4D88-4F13-6FF4-65CBB5C2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787848"/>
            <a:ext cx="5523082" cy="1366962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E66158-521C-6914-2478-14575355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50495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98613D-6DF8-9E08-68D5-C65CD7DA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Linearizzazione simbolica – </a:t>
            </a:r>
            <a:r>
              <a:rPr lang="it-IT" sz="3200" i="1"/>
              <a:t>«modello.m»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47FE4C-4B5E-3C6E-C0F8-C65224F4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/>
              <a:t>Sono state definite le equazioni differenziali in forma simbolica e calcolate le derivate parziali (Jacobiane) rispetto agli stati e agli ingressi. La linearizzazione viene effettuata attorno al punto di equilibrio, ottenendo le matrici A e B da usare nel controllore MPC.</a:t>
            </a:r>
          </a:p>
          <a:p>
            <a:endParaRPr lang="it-IT" sz="18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556331-13C1-0960-4AA3-D07CE98C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447" y="2734056"/>
            <a:ext cx="4847498" cy="3483864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53D9A3-F9C7-36A2-0D11-AC21AC71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0523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903C08-F403-5D8D-49E2-7E7F0A3D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Stabilità – </a:t>
            </a:r>
            <a:r>
              <a:rPr lang="it-IT" sz="3200" i="1"/>
              <a:t>«modello.m»</a:t>
            </a:r>
            <a:endParaRPr lang="it-IT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B41EBA1-CB65-F031-F8C7-FA7F4B503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Autofit/>
              </a:bodyPr>
              <a:lstStyle/>
              <a:p>
                <a:r>
                  <a:rPr lang="it-IT" sz="1800" dirty="0"/>
                  <a:t>Vengono calcolati gli autovalori della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𝑙𝑖𝑛</m:t>
                        </m:r>
                      </m:sub>
                    </m:sSub>
                    <m:r>
                      <a:rPr lang="it-IT" sz="1800" b="0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1800" dirty="0"/>
                  <a:t>trovata con la risoluzione del problema di linearizzazione, tramite la funzione </a:t>
                </a:r>
                <a:r>
                  <a:rPr lang="it-IT" sz="1800" dirty="0" err="1"/>
                  <a:t>eig</a:t>
                </a:r>
                <a:r>
                  <a:rPr lang="it-IT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𝑙𝑖𝑛</m:t>
                        </m:r>
                      </m:sub>
                    </m:sSub>
                  </m:oMath>
                </a14:m>
                <a:r>
                  <a:rPr lang="it-IT" sz="1800" dirty="0"/>
                  <a:t>)</a:t>
                </a:r>
              </a:p>
              <a:p>
                <a:r>
                  <a:rPr lang="it-IT" sz="1800" dirty="0"/>
                  <a:t>Osservando gli autovalori si </a:t>
                </a:r>
                <a:r>
                  <a:rPr lang="it-IT" sz="1800" dirty="0" err="1"/>
                  <a:t>puo</a:t>
                </a:r>
                <a:r>
                  <a:rPr lang="it-IT" sz="1800" dirty="0"/>
                  <a:t> notare che il sistema linearizzato è asintoticamente stabile quindi tende naturalmente al punto di equilibrio senza divergere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B41EBA1-CB65-F031-F8C7-FA7F4B503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 t="-5185" b="-81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A04C5945-7DBC-22B5-A7C3-21D0681C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26" y="2734056"/>
            <a:ext cx="9827940" cy="3483864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BD676C-A433-9309-2ED3-98F63EEA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5EEB6E-0151-2BBC-9502-D64FECC6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1857733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sistema 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linearizzato è asintoticamente stabile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cioè tende naturalmente al punto di equilibrio senza divergere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6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237819-6871-64B9-7A3F-BEF7C7BD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Discretizzazione – </a:t>
            </a:r>
            <a:r>
              <a:rPr lang="en-US" sz="32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«modello.m»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D626146-6FF5-BB3C-AFE1-D6B2C292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64" y="586822"/>
                <a:ext cx="6002636" cy="1645920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È stato scelto un tempo di campionamento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it-IT" sz="150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=15 , e il sistema continuo è stato discretizzato mediante la funzione «c2d».</a:t>
                </a:r>
                <a:r>
                  <a:rPr lang="en-US" altLang="it-IT" sz="1500"/>
                  <a:t> </a:t>
                </a:r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Per verificarne la stabilità, sono stati calcolati i moduli degli autovalori della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it-IT" sz="150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: tutti risultano inferiori a 1, condizione necessaria affinché il sistema discreto sia stabile.</a:t>
                </a:r>
                <a:b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</a:br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Questa proprietà è fondamentale per garantire la correttezza e l'efficacia del controllo MPC. 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D626146-6FF5-BB3C-AFE1-D6B2C292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1164" y="586822"/>
                <a:ext cx="6002636" cy="1645920"/>
              </a:xfrm>
              <a:prstGeom prst="rect">
                <a:avLst/>
              </a:prstGeom>
              <a:blipFill>
                <a:blip r:embed="rId2"/>
                <a:stretch>
                  <a:fillRect l="-406" b="-111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414836-9D46-A410-14D7-62AAAD929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8964" y="2819568"/>
            <a:ext cx="7033356" cy="2116232"/>
          </a:xfrm>
          <a:prstGeom prst="rect">
            <a:avLst/>
          </a:prstGeom>
        </p:spPr>
      </p:pic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C4C54627-EB29-767B-D5E8-4DEEBC5A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0EAE47-C06E-11E5-4FA1-4A674F26967B}"/>
              </a:ext>
            </a:extLst>
          </p:cNvPr>
          <p:cNvSpPr txBox="1"/>
          <p:nvPr/>
        </p:nvSpPr>
        <p:spPr>
          <a:xfrm>
            <a:off x="-946216" y="-15152799"/>
            <a:ext cx="10278999" cy="2659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461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1885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Cambria Math</vt:lpstr>
      <vt:lpstr>Tema di Office</vt:lpstr>
      <vt:lpstr>Controllo predittivo di serbatoi interconnessi</vt:lpstr>
      <vt:lpstr>Schema del quadruple tank</vt:lpstr>
      <vt:lpstr>Obiettivi di progetto</vt:lpstr>
      <vt:lpstr>Dinamica del sistema</vt:lpstr>
      <vt:lpstr>Modello non lineare del sistema – «livSerbatoi»</vt:lpstr>
      <vt:lpstr>Simulazione del modello non lineare -«modello.m»</vt:lpstr>
      <vt:lpstr>Linearizzazione simbolica – «modello.m»</vt:lpstr>
      <vt:lpstr>Stabilità – «modello.m»</vt:lpstr>
      <vt:lpstr>Discretizzazione – «modello.m»</vt:lpstr>
      <vt:lpstr>Raggiungibilità – «modello.m»</vt:lpstr>
      <vt:lpstr>Vincoli sullo stato e sull’ingresso – «modello.m»</vt:lpstr>
      <vt:lpstr>Vincolo terminale di disuguaglianza</vt:lpstr>
      <vt:lpstr>Calcolo CIS</vt:lpstr>
      <vt:lpstr>Plot CIS</vt:lpstr>
      <vt:lpstr>Calcolo N-step controllable set </vt:lpstr>
      <vt:lpstr>Plot N-step controllable set</vt:lpstr>
      <vt:lpstr>Model Predictive Control (mpc)</vt:lpstr>
      <vt:lpstr>Simulazione MPC</vt:lpstr>
      <vt:lpstr>Andamento degli stati e degli ingressi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PASSARELLA</dc:creator>
  <cp:lastModifiedBy>GIORGIO PASSARELLA</cp:lastModifiedBy>
  <cp:revision>24</cp:revision>
  <dcterms:created xsi:type="dcterms:W3CDTF">2025-07-04T07:57:28Z</dcterms:created>
  <dcterms:modified xsi:type="dcterms:W3CDTF">2025-07-07T21:25:33Z</dcterms:modified>
</cp:coreProperties>
</file>