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93" r:id="rId25"/>
    <p:sldId id="277" r:id="rId26"/>
    <p:sldId id="282" r:id="rId27"/>
    <p:sldId id="280" r:id="rId28"/>
    <p:sldId id="283" r:id="rId29"/>
    <p:sldId id="286" r:id="rId30"/>
    <p:sldId id="284" r:id="rId31"/>
    <p:sldId id="287" r:id="rId32"/>
    <p:sldId id="285" r:id="rId33"/>
    <p:sldId id="288"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5956" autoAdjust="0"/>
  </p:normalViewPr>
  <p:slideViewPr>
    <p:cSldViewPr snapToGrid="0">
      <p:cViewPr varScale="1">
        <p:scale>
          <a:sx n="95" d="100"/>
          <a:sy n="95" d="100"/>
        </p:scale>
        <p:origin x="11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22/07/2025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sz="1200" b="0" i="0" kern="1200" dirty="0">
              <a:solidFill>
                <a:schemeClr val="tx1"/>
              </a:solidFill>
              <a:effectLst/>
              <a:latin typeface="+mn-lt"/>
              <a:ea typeface="+mn-ea"/>
              <a:cs typeface="+mn-cs"/>
            </a:endParaRPr>
          </a:p>
          <a:p>
            <a:r>
              <a:rPr lang="it-IT" sz="1200" dirty="0"/>
              <a:t>l(x(N–1),u(N–1)) ad ogni step</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Significa che:</a:t>
            </a:r>
          </a:p>
          <a:p>
            <a:r>
              <a:rPr lang="it-IT" sz="1200" b="0" i="0" kern="1200" dirty="0">
                <a:solidFill>
                  <a:schemeClr val="tx1"/>
                </a:solidFill>
                <a:effectLst/>
                <a:latin typeface="+mn-lt"/>
                <a:ea typeface="+mn-ea"/>
                <a:cs typeface="+mn-cs"/>
              </a:rPr>
              <a:t>La funzione </a:t>
            </a:r>
            <a:r>
              <a:rPr lang="it-IT" sz="1200" b="0" i="0"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(x)</a:t>
            </a:r>
            <a:r>
              <a:rPr lang="it-IT" sz="1200" b="0" i="1"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a:t>
            </a:r>
            <a:r>
              <a:rPr lang="it-IT" sz="1200" b="0" i="1" kern="1200" dirty="0">
                <a:solidFill>
                  <a:schemeClr val="tx1"/>
                </a:solidFill>
                <a:effectLst/>
                <a:latin typeface="+mn-lt"/>
                <a:ea typeface="+mn-ea"/>
                <a:cs typeface="+mn-cs"/>
              </a:rPr>
              <a:t>x</a:t>
            </a:r>
            <a:r>
              <a:rPr lang="it-IT" sz="1200" b="0" i="0" kern="1200" dirty="0">
                <a:solidFill>
                  <a:schemeClr val="tx1"/>
                </a:solidFill>
                <a:effectLst/>
                <a:latin typeface="+mn-lt"/>
                <a:ea typeface="+mn-ea"/>
                <a:cs typeface="+mn-cs"/>
              </a:rPr>
              <a:t>) è </a:t>
            </a:r>
            <a:r>
              <a:rPr lang="it-IT" sz="1200" b="1" i="0" kern="1200" dirty="0">
                <a:solidFill>
                  <a:schemeClr val="tx1"/>
                </a:solidFill>
                <a:effectLst/>
                <a:latin typeface="+mn-lt"/>
                <a:ea typeface="+mn-ea"/>
                <a:cs typeface="+mn-cs"/>
              </a:rPr>
              <a:t>costruita appositamente</a:t>
            </a:r>
            <a:r>
              <a:rPr lang="it-IT" sz="1200" b="0" i="0" kern="1200" dirty="0">
                <a:solidFill>
                  <a:schemeClr val="tx1"/>
                </a:solidFill>
                <a:effectLst/>
                <a:latin typeface="+mn-lt"/>
                <a:ea typeface="+mn-ea"/>
                <a:cs typeface="+mn-cs"/>
              </a:rPr>
              <a:t> (o scelta) in modo tale che, </a:t>
            </a:r>
            <a:r>
              <a:rPr lang="it-IT" sz="1200" b="1" i="0" kern="1200" dirty="0">
                <a:solidFill>
                  <a:schemeClr val="tx1"/>
                </a:solidFill>
                <a:effectLst/>
                <a:latin typeface="+mn-lt"/>
                <a:ea typeface="+mn-ea"/>
                <a:cs typeface="+mn-cs"/>
              </a:rPr>
              <a:t>quando si applica il controllo ottimo</a:t>
            </a:r>
            <a:r>
              <a:rPr lang="it-IT" sz="1200" b="0" i="0" kern="1200" dirty="0">
                <a:solidFill>
                  <a:schemeClr val="tx1"/>
                </a:solidFill>
                <a:effectLst/>
                <a:latin typeface="+mn-lt"/>
                <a:ea typeface="+mn-ea"/>
                <a:cs typeface="+mn-cs"/>
              </a:rPr>
              <a:t>, essa </a:t>
            </a:r>
            <a:r>
              <a:rPr lang="it-IT" sz="1200" b="1" i="0" kern="1200" dirty="0">
                <a:solidFill>
                  <a:schemeClr val="tx1"/>
                </a:solidFill>
                <a:effectLst/>
                <a:latin typeface="+mn-lt"/>
                <a:ea typeface="+mn-ea"/>
                <a:cs typeface="+mn-cs"/>
              </a:rPr>
              <a:t>diminuisce</a:t>
            </a:r>
            <a:r>
              <a:rPr lang="it-IT" sz="1200" b="0" i="0" kern="1200" dirty="0">
                <a:solidFill>
                  <a:schemeClr val="tx1"/>
                </a:solidFill>
                <a:effectLst/>
                <a:latin typeface="+mn-lt"/>
                <a:ea typeface="+mn-ea"/>
                <a:cs typeface="+mn-cs"/>
              </a:rPr>
              <a:t> di almeno il costo istantaneo dell’ultimo step della predizione.</a:t>
            </a:r>
          </a:p>
          <a:p>
            <a:r>
              <a:rPr lang="it-IT" sz="1200" b="0" i="0" kern="1200" dirty="0">
                <a:solidFill>
                  <a:schemeClr val="tx1"/>
                </a:solidFill>
                <a:effectLst/>
                <a:latin typeface="+mn-lt"/>
                <a:ea typeface="+mn-ea"/>
                <a:cs typeface="+mn-cs"/>
              </a:rPr>
              <a:t>Questo garantisce che il </a:t>
            </a:r>
            <a:r>
              <a:rPr lang="it-IT" sz="1200" b="1" i="0" kern="1200" dirty="0">
                <a:solidFill>
                  <a:schemeClr val="tx1"/>
                </a:solidFill>
                <a:effectLst/>
                <a:latin typeface="+mn-lt"/>
                <a:ea typeface="+mn-ea"/>
                <a:cs typeface="+mn-cs"/>
              </a:rPr>
              <a:t>valore della funzione costo totale</a:t>
            </a:r>
            <a:r>
              <a:rPr lang="it-IT" sz="1200" b="0" i="0" kern="1200" dirty="0">
                <a:solidFill>
                  <a:schemeClr val="tx1"/>
                </a:solidFill>
                <a:effectLst/>
                <a:latin typeface="+mn-lt"/>
                <a:ea typeface="+mn-ea"/>
                <a:cs typeface="+mn-cs"/>
              </a:rPr>
              <a:t> decresca nel tempo, e quindi il sistema </a:t>
            </a:r>
            <a:r>
              <a:rPr lang="it-IT" sz="1200" b="1" i="0" kern="1200" dirty="0">
                <a:solidFill>
                  <a:schemeClr val="tx1"/>
                </a:solidFill>
                <a:effectLst/>
                <a:latin typeface="+mn-lt"/>
                <a:ea typeface="+mn-ea"/>
                <a:cs typeface="+mn-cs"/>
              </a:rPr>
              <a:t>si stabilizzi</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Il termine “</a:t>
            </a:r>
            <a:r>
              <a:rPr lang="it-IT" sz="1200" b="1" i="0" kern="1200" dirty="0">
                <a:solidFill>
                  <a:schemeClr val="tx1"/>
                </a:solidFill>
                <a:effectLst/>
                <a:latin typeface="+mn-lt"/>
                <a:ea typeface="+mn-ea"/>
                <a:cs typeface="+mn-cs"/>
              </a:rPr>
              <a:t>locale</a:t>
            </a:r>
            <a:r>
              <a:rPr lang="it-IT" sz="1200" b="0" i="0" kern="1200" dirty="0">
                <a:solidFill>
                  <a:schemeClr val="tx1"/>
                </a:solidFill>
                <a:effectLst/>
                <a:latin typeface="+mn-lt"/>
                <a:ea typeface="+mn-ea"/>
                <a:cs typeface="+mn-cs"/>
              </a:rPr>
              <a:t>” indica che questa proprietà vale </a:t>
            </a:r>
            <a:r>
              <a:rPr lang="it-IT" sz="1200" b="1" i="0" kern="1200" dirty="0">
                <a:solidFill>
                  <a:schemeClr val="tx1"/>
                </a:solidFill>
                <a:effectLst/>
                <a:latin typeface="+mn-lt"/>
                <a:ea typeface="+mn-ea"/>
                <a:cs typeface="+mn-cs"/>
              </a:rPr>
              <a:t>in un intorno dell’equilibrio</a:t>
            </a:r>
            <a:r>
              <a:rPr lang="it-IT" sz="1200" b="0" i="0" kern="1200" dirty="0">
                <a:solidFill>
                  <a:schemeClr val="tx1"/>
                </a:solidFill>
                <a:effectLst/>
                <a:latin typeface="+mn-lt"/>
                <a:ea typeface="+mn-ea"/>
                <a:cs typeface="+mn-cs"/>
              </a:rPr>
              <a:t>, non necessariamente globalmente.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Il </a:t>
            </a:r>
            <a:r>
              <a:rPr lang="it-IT" sz="1200" b="1" i="0" kern="1200" dirty="0">
                <a:solidFill>
                  <a:schemeClr val="tx1"/>
                </a:solidFill>
                <a:effectLst/>
                <a:latin typeface="+mn-lt"/>
                <a:ea typeface="+mn-ea"/>
                <a:cs typeface="+mn-cs"/>
              </a:rPr>
              <a:t>Control </a:t>
            </a:r>
            <a:r>
              <a:rPr lang="it-IT" sz="1200" b="1" i="0" kern="1200" dirty="0" err="1">
                <a:solidFill>
                  <a:schemeClr val="tx1"/>
                </a:solidFill>
                <a:effectLst/>
                <a:latin typeface="+mn-lt"/>
                <a:ea typeface="+mn-ea"/>
                <a:cs typeface="+mn-cs"/>
              </a:rPr>
              <a:t>Invariant</a:t>
            </a:r>
            <a:r>
              <a:rPr lang="it-IT" sz="1200" b="1" i="0" kern="1200" dirty="0">
                <a:solidFill>
                  <a:schemeClr val="tx1"/>
                </a:solidFill>
                <a:effectLst/>
                <a:latin typeface="+mn-lt"/>
                <a:ea typeface="+mn-ea"/>
                <a:cs typeface="+mn-cs"/>
              </a:rPr>
              <a:t> Set</a:t>
            </a:r>
            <a:r>
              <a:rPr lang="it-IT" sz="1200" b="0" i="0" kern="1200" dirty="0">
                <a:solidFill>
                  <a:schemeClr val="tx1"/>
                </a:solidFill>
                <a:effectLst/>
                <a:latin typeface="+mn-lt"/>
                <a:ea typeface="+mn-ea"/>
                <a:cs typeface="+mn-cs"/>
              </a:rPr>
              <a:t> (CIS) è un insieme di stati del sistema da cui è </a:t>
            </a:r>
            <a:r>
              <a:rPr lang="it-IT" sz="1200" b="1" i="0" kern="1200" dirty="0">
                <a:solidFill>
                  <a:schemeClr val="tx1"/>
                </a:solidFill>
                <a:effectLst/>
                <a:latin typeface="+mn-lt"/>
                <a:ea typeface="+mn-ea"/>
                <a:cs typeface="+mn-cs"/>
              </a:rPr>
              <a:t>sempre possibile rimanere all’interno dei vincoli</a:t>
            </a:r>
            <a:r>
              <a:rPr lang="it-IT" sz="1200" b="0" i="0" kern="1200" dirty="0">
                <a:solidFill>
                  <a:schemeClr val="tx1"/>
                </a:solidFill>
                <a:effectLst/>
                <a:latin typeface="+mn-lt"/>
                <a:ea typeface="+mn-ea"/>
                <a:cs typeface="+mn-cs"/>
              </a:rPr>
              <a:t>, applicando una legge di controllo ammissibile (es. LQR), </a:t>
            </a:r>
            <a:r>
              <a:rPr lang="it-IT" sz="1200" b="1" i="0" kern="1200" dirty="0">
                <a:solidFill>
                  <a:schemeClr val="tx1"/>
                </a:solidFill>
                <a:effectLst/>
                <a:latin typeface="+mn-lt"/>
                <a:ea typeface="+mn-ea"/>
                <a:cs typeface="+mn-cs"/>
              </a:rPr>
              <a:t>per sempre</a:t>
            </a:r>
            <a:r>
              <a:rPr lang="it-IT" sz="1200" b="0" i="0" kern="1200" dirty="0">
                <a:solidFill>
                  <a:schemeClr val="tx1"/>
                </a:solidFill>
                <a:effectLst/>
                <a:latin typeface="+mn-lt"/>
                <a:ea typeface="+mn-ea"/>
                <a:cs typeface="+mn-cs"/>
              </a:rPr>
              <a:t>.</a:t>
            </a:r>
          </a:p>
        </p:txBody>
      </p:sp>
      <p:sp>
        <p:nvSpPr>
          <p:cNvPr id="4" name="Segnaposto numero diapositiva 3"/>
          <p:cNvSpPr>
            <a:spLocks noGrp="1"/>
          </p:cNvSpPr>
          <p:nvPr>
            <p:ph type="sldNum" sz="quarter" idx="5"/>
          </p:nvPr>
        </p:nvSpPr>
        <p:spPr/>
        <p:txBody>
          <a:bodyPr/>
          <a:lstStyle/>
          <a:p>
            <a:fld id="{B056405F-A823-461D-BCED-389D230F5E77}" type="slidenum">
              <a:rPr lang="it-IT" smtClean="0"/>
              <a:t>12</a:t>
            </a:fld>
            <a:endParaRPr lang="it-IT"/>
          </a:p>
        </p:txBody>
      </p:sp>
    </p:spTree>
    <p:extLst>
      <p:ext uri="{BB962C8B-B14F-4D97-AF65-F5344CB8AC3E}">
        <p14:creationId xmlns:p14="http://schemas.microsoft.com/office/powerpoint/2010/main" val="223447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del codice: determinare l’insieme di stati in cui il  sistema può rimanere indefinitamente all’interno dei vincoli, usando un controllore LQR.</a:t>
            </a:r>
          </a:p>
          <a:p>
            <a:r>
              <a:rPr lang="it-IT" sz="1200" b="0" i="0" kern="1200" dirty="0">
                <a:solidFill>
                  <a:schemeClr val="tx1"/>
                </a:solidFill>
                <a:effectLst/>
                <a:latin typeface="+mn-lt"/>
                <a:ea typeface="+mn-ea"/>
                <a:cs typeface="+mn-cs"/>
              </a:rPr>
              <a:t>Fx * x ≤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 vincoli sullo stato ( FX-&gt; matrice che definisce i vincoli sugli stati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-&gt; vettore termini noti)</a:t>
            </a:r>
          </a:p>
          <a:p>
            <a:r>
              <a:rPr lang="it-IT" sz="1200" b="0" i="0" kern="1200" dirty="0">
                <a:solidFill>
                  <a:schemeClr val="tx1"/>
                </a:solidFill>
                <a:effectLst/>
                <a:latin typeface="+mn-lt"/>
                <a:ea typeface="+mn-ea"/>
                <a:cs typeface="+mn-cs"/>
              </a:rPr>
              <a:t>Fu * u ≤ fu: vincoli sull'ingresso</a:t>
            </a:r>
          </a:p>
          <a:p>
            <a:endParaRPr lang="it-IT" dirty="0"/>
          </a:p>
          <a:p>
            <a:r>
              <a:rPr lang="it-IT" dirty="0"/>
              <a:t>Il ciclo termina quando il cis non cambia più ovvero è invariante sotto la dinamica chiusa e rispetta i vincoli</a:t>
            </a:r>
          </a:p>
        </p:txBody>
      </p:sp>
      <p:sp>
        <p:nvSpPr>
          <p:cNvPr id="4" name="Segnaposto numero diapositiva 3"/>
          <p:cNvSpPr>
            <a:spLocks noGrp="1"/>
          </p:cNvSpPr>
          <p:nvPr>
            <p:ph type="sldNum" sz="quarter" idx="5"/>
          </p:nvPr>
        </p:nvSpPr>
        <p:spPr/>
        <p:txBody>
          <a:bodyPr/>
          <a:lstStyle/>
          <a:p>
            <a:fld id="{B056405F-A823-461D-BCED-389D230F5E77}" type="slidenum">
              <a:rPr lang="it-IT" smtClean="0"/>
              <a:t>13</a:t>
            </a:fld>
            <a:endParaRPr lang="it-IT"/>
          </a:p>
        </p:txBody>
      </p:sp>
    </p:spTree>
    <p:extLst>
      <p:ext uri="{BB962C8B-B14F-4D97-AF65-F5344CB8AC3E}">
        <p14:creationId xmlns:p14="http://schemas.microsoft.com/office/powerpoint/2010/main" val="3390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Abbiamo rappresentato graficamente il Control </a:t>
            </a:r>
            <a:r>
              <a:rPr lang="it-IT" sz="1200" kern="1200" dirty="0" err="1">
                <a:solidFill>
                  <a:schemeClr val="tx1"/>
                </a:solidFill>
                <a:effectLst/>
                <a:latin typeface="+mn-lt"/>
                <a:ea typeface="+mn-ea"/>
                <a:cs typeface="+mn-cs"/>
              </a:rPr>
              <a:t>Invariant</a:t>
            </a:r>
            <a:r>
              <a:rPr lang="it-IT" sz="1200" kern="1200" dirty="0">
                <a:solidFill>
                  <a:schemeClr val="tx1"/>
                </a:solidFill>
                <a:effectLst/>
                <a:latin typeface="+mn-lt"/>
                <a:ea typeface="+mn-ea"/>
                <a:cs typeface="+mn-cs"/>
              </a:rPr>
              <a:t> Set (CIS) utilizzando l’oggetto </a:t>
            </a:r>
            <a:r>
              <a:rPr lang="it-IT" sz="1200" kern="1200" dirty="0" err="1">
                <a:solidFill>
                  <a:schemeClr val="tx1"/>
                </a:solidFill>
                <a:effectLst/>
                <a:latin typeface="+mn-lt"/>
                <a:ea typeface="+mn-ea"/>
                <a:cs typeface="+mn-cs"/>
              </a:rPr>
              <a:t>Polyhedron</a:t>
            </a:r>
            <a:r>
              <a:rPr lang="it-IT" sz="1200" kern="1200" dirty="0">
                <a:solidFill>
                  <a:schemeClr val="tx1"/>
                </a:solidFill>
                <a:effectLst/>
                <a:latin typeface="+mn-lt"/>
                <a:ea typeface="+mn-ea"/>
                <a:cs typeface="+mn-cs"/>
              </a:rPr>
              <a:t>. Poiché il CIS risultava definito in uno spazio a 4 dimensioni (corrispondenti ai livelli dei quattro serbatoi), abbiamo suddiviso la visualizzazione in due proiezioni bidimensionali: una relativa ai livelli dei serbatoi 1 e 3, e l’altra ai livelli dei serbatoi 2 e 4, ovvero combinazioni rappresentative dei serbatoi alti e bassi. </a:t>
            </a:r>
          </a:p>
          <a:p>
            <a:endParaRPr lang="it-IT" sz="1200" kern="1200" dirty="0">
              <a:solidFill>
                <a:schemeClr val="tx1"/>
              </a:solidFill>
              <a:effectLst/>
              <a:latin typeface="+mn-lt"/>
              <a:ea typeface="+mn-ea"/>
              <a:cs typeface="+mn-cs"/>
            </a:endParaRPr>
          </a:p>
          <a:p>
            <a:r>
              <a:rPr lang="it-IT" sz="1200" b="0" i="1" u="none" kern="1200" dirty="0">
                <a:solidFill>
                  <a:schemeClr val="tx1"/>
                </a:solidFill>
                <a:effectLst>
                  <a:outerShdw blurRad="38100" dist="38100" dir="2700000" algn="tl">
                    <a:srgbClr val="000000">
                      <a:alpha val="43137"/>
                    </a:srgbClr>
                  </a:outerShdw>
                </a:effectLst>
                <a:latin typeface="+mn-lt"/>
                <a:ea typeface="+mn-ea"/>
                <a:cs typeface="+mn-cs"/>
              </a:rPr>
              <a:t>Dall’analisi delle proiezioni del CIS si osserva che i serbatoi 1 e 3 (alto e basso) presentano una regione ammissibile più ampia rispetto ai serbatoi 2 e 4, suggerendo una maggiore flessibilità del sistema in quella combinazione. Questo può essere dovuto a una migliore controllabilità o a vincoli meno stringenti su quei livelli.</a:t>
            </a:r>
            <a:endParaRPr lang="it-IT" u="none" dirty="0">
              <a:effectLst>
                <a:outerShdw blurRad="38100" dist="38100" dir="2700000" algn="tl">
                  <a:srgbClr val="000000">
                    <a:alpha val="43137"/>
                  </a:srgbClr>
                </a:outerShdw>
              </a:effectLst>
            </a:endParaRPr>
          </a:p>
        </p:txBody>
      </p:sp>
      <p:sp>
        <p:nvSpPr>
          <p:cNvPr id="4" name="Segnaposto numero diapositiva 3"/>
          <p:cNvSpPr>
            <a:spLocks noGrp="1"/>
          </p:cNvSpPr>
          <p:nvPr>
            <p:ph type="sldNum" sz="quarter" idx="5"/>
          </p:nvPr>
        </p:nvSpPr>
        <p:spPr/>
        <p:txBody>
          <a:bodyPr/>
          <a:lstStyle/>
          <a:p>
            <a:fld id="{B056405F-A823-461D-BCED-389D230F5E77}" type="slidenum">
              <a:rPr lang="it-IT" smtClean="0"/>
              <a:t>14</a:t>
            </a:fld>
            <a:endParaRPr lang="it-IT"/>
          </a:p>
        </p:txBody>
      </p:sp>
    </p:spTree>
    <p:extLst>
      <p:ext uri="{BB962C8B-B14F-4D97-AF65-F5344CB8AC3E}">
        <p14:creationId xmlns:p14="http://schemas.microsoft.com/office/powerpoint/2010/main" val="366484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Determinare l’insieme degli stati da cui è possibile raggiungere un </a:t>
            </a:r>
            <a:r>
              <a:rPr lang="it-IT" sz="1200" b="1" i="0" kern="1200" dirty="0">
                <a:solidFill>
                  <a:schemeClr val="tx1"/>
                </a:solidFill>
                <a:effectLst/>
                <a:latin typeface="+mn-lt"/>
                <a:ea typeface="+mn-ea"/>
                <a:cs typeface="+mn-cs"/>
              </a:rPr>
              <a:t>set target</a:t>
            </a:r>
            <a:r>
              <a:rPr lang="it-IT" sz="1200" b="0" i="0" kern="1200" dirty="0">
                <a:solidFill>
                  <a:schemeClr val="tx1"/>
                </a:solidFill>
                <a:effectLst/>
                <a:latin typeface="+mn-lt"/>
                <a:ea typeface="+mn-ea"/>
                <a:cs typeface="+mn-cs"/>
              </a:rPr>
              <a:t> in </a:t>
            </a:r>
            <a:r>
              <a:rPr lang="it-IT" sz="1200" b="1" i="0" kern="1200" dirty="0">
                <a:solidFill>
                  <a:schemeClr val="tx1"/>
                </a:solidFill>
                <a:effectLst/>
                <a:latin typeface="+mn-lt"/>
                <a:ea typeface="+mn-ea"/>
                <a:cs typeface="+mn-cs"/>
              </a:rPr>
              <a:t>N passi</a:t>
            </a:r>
            <a:r>
              <a:rPr lang="it-IT" sz="1200" b="0" i="0" kern="1200" dirty="0">
                <a:solidFill>
                  <a:schemeClr val="tx1"/>
                </a:solidFill>
                <a:effectLst/>
                <a:latin typeface="+mn-lt"/>
                <a:ea typeface="+mn-ea"/>
                <a:cs typeface="+mn-cs"/>
              </a:rPr>
              <a:t>, rispettando i vincoli su stato e ingresso.</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Restituisce l’insieme degli stati da cui si può raggiungere il target in </a:t>
            </a:r>
            <a:r>
              <a:rPr lang="it-IT" dirty="0"/>
              <a:t>N</a:t>
            </a:r>
            <a:r>
              <a:rPr lang="it-IT" sz="1200" b="0" i="0" kern="1200" dirty="0">
                <a:solidFill>
                  <a:schemeClr val="tx1"/>
                </a:solidFill>
                <a:effectLst/>
                <a:latin typeface="+mn-lt"/>
                <a:ea typeface="+mn-ea"/>
                <a:cs typeface="+mn-cs"/>
              </a:rPr>
              <a:t> passi, rispettando tutti i vincoli.</a:t>
            </a:r>
          </a:p>
          <a:p>
            <a:r>
              <a:rPr lang="pt-BR" dirty="0"/>
              <a:t>H_nsteps = H_ii_steps;</a:t>
            </a:r>
          </a:p>
          <a:p>
            <a:r>
              <a:rPr lang="pt-BR" dirty="0"/>
              <a:t>h_nsteps = h_ii_steps;</a:t>
            </a:r>
            <a:endParaRPr lang="it-IT"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B056405F-A823-461D-BCED-389D230F5E77}" type="slidenum">
              <a:rPr lang="it-IT" smtClean="0"/>
              <a:t>15</a:t>
            </a:fld>
            <a:endParaRPr lang="it-IT"/>
          </a:p>
        </p:txBody>
      </p:sp>
    </p:spTree>
    <p:extLst>
      <p:ext uri="{BB962C8B-B14F-4D97-AF65-F5344CB8AC3E}">
        <p14:creationId xmlns:p14="http://schemas.microsoft.com/office/powerpoint/2010/main" val="192345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Costruire una struttura </a:t>
            </a:r>
            <a:r>
              <a:rPr lang="it-IT" dirty="0" err="1"/>
              <a:t>mpc</a:t>
            </a:r>
            <a:r>
              <a:rPr lang="it-IT" sz="1200" b="0" i="0" kern="1200" dirty="0">
                <a:solidFill>
                  <a:schemeClr val="tx1"/>
                </a:solidFill>
                <a:effectLst/>
                <a:latin typeface="+mn-lt"/>
                <a:ea typeface="+mn-ea"/>
                <a:cs typeface="+mn-cs"/>
              </a:rPr>
              <a:t> che contiene tutte le matrici necessarie per risolvere un problema di </a:t>
            </a:r>
            <a:r>
              <a:rPr lang="it-IT" sz="1200" b="1" i="0" kern="1200" dirty="0">
                <a:solidFill>
                  <a:schemeClr val="tx1"/>
                </a:solidFill>
                <a:effectLst/>
                <a:latin typeface="+mn-lt"/>
                <a:ea typeface="+mn-ea"/>
                <a:cs typeface="+mn-cs"/>
              </a:rPr>
              <a:t>controllo predittivo vincolato</a:t>
            </a:r>
            <a:r>
              <a:rPr lang="it-IT" sz="1200" b="0" i="0" kern="1200" dirty="0">
                <a:solidFill>
                  <a:schemeClr val="tx1"/>
                </a:solidFill>
                <a:effectLst/>
                <a:latin typeface="+mn-lt"/>
                <a:ea typeface="+mn-ea"/>
                <a:cs typeface="+mn-cs"/>
              </a:rPr>
              <a:t> (Model </a:t>
            </a:r>
            <a:r>
              <a:rPr lang="it-IT" sz="1200" b="0" i="0" kern="1200" dirty="0" err="1">
                <a:solidFill>
                  <a:schemeClr val="tx1"/>
                </a:solidFill>
                <a:effectLst/>
                <a:latin typeface="+mn-lt"/>
                <a:ea typeface="+mn-ea"/>
                <a:cs typeface="+mn-cs"/>
              </a:rPr>
              <a:t>Predictive</a:t>
            </a:r>
            <a:r>
              <a:rPr lang="it-IT" sz="1200" b="0" i="0" kern="1200" dirty="0">
                <a:solidFill>
                  <a:schemeClr val="tx1"/>
                </a:solidFill>
                <a:effectLst/>
                <a:latin typeface="+mn-lt"/>
                <a:ea typeface="+mn-ea"/>
                <a:cs typeface="+mn-cs"/>
              </a:rPr>
              <a:t> Control) su un orizzonte di predizione </a:t>
            </a:r>
            <a:r>
              <a:rPr lang="it-IT" dirty="0"/>
              <a:t>Np</a:t>
            </a:r>
            <a:r>
              <a:rPr lang="it-IT" sz="1200" b="0" i="0" kern="1200" dirty="0">
                <a:solidFill>
                  <a:schemeClr val="tx1"/>
                </a:solidFill>
                <a:effectLst/>
                <a:latin typeface="+mn-lt"/>
                <a:ea typeface="+mn-ea"/>
                <a:cs typeface="+mn-cs"/>
              </a:rPr>
              <a:t>.</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CIS_H, </a:t>
            </a:r>
            <a:r>
              <a:rPr lang="it-IT" sz="1200" b="0" i="0" kern="1200" dirty="0" err="1">
                <a:solidFill>
                  <a:schemeClr val="tx1"/>
                </a:solidFill>
                <a:effectLst/>
                <a:latin typeface="+mn-lt"/>
                <a:ea typeface="+mn-ea"/>
                <a:cs typeface="+mn-cs"/>
              </a:rPr>
              <a:t>CIS_h</a:t>
            </a:r>
            <a:r>
              <a:rPr lang="it-IT" sz="1200" b="0" i="0" kern="1200" dirty="0">
                <a:solidFill>
                  <a:schemeClr val="tx1"/>
                </a:solidFill>
                <a:effectLst/>
                <a:latin typeface="+mn-lt"/>
                <a:ea typeface="+mn-ea"/>
                <a:cs typeface="+mn-cs"/>
              </a:rPr>
              <a:t>: vincoli terminali (CIS = Control </a:t>
            </a:r>
            <a:r>
              <a:rPr lang="it-IT" sz="1200" b="0" i="0" kern="1200" dirty="0" err="1">
                <a:solidFill>
                  <a:schemeClr val="tx1"/>
                </a:solidFill>
                <a:effectLst/>
                <a:latin typeface="+mn-lt"/>
                <a:ea typeface="+mn-ea"/>
                <a:cs typeface="+mn-cs"/>
              </a:rPr>
              <a:t>Invariant</a:t>
            </a:r>
            <a:r>
              <a:rPr lang="it-IT" sz="1200" b="0" i="0" kern="1200" dirty="0">
                <a:solidFill>
                  <a:schemeClr val="tx1"/>
                </a:solidFill>
                <a:effectLst/>
                <a:latin typeface="+mn-lt"/>
                <a:ea typeface="+mn-ea"/>
                <a:cs typeface="+mn-cs"/>
              </a:rPr>
              <a:t> Set)</a:t>
            </a:r>
          </a:p>
          <a:p>
            <a:endParaRPr lang="it-IT" dirty="0"/>
          </a:p>
          <a:p>
            <a:r>
              <a:rPr lang="it-IT" sz="1200" b="0" i="0" kern="1200" dirty="0" err="1">
                <a:solidFill>
                  <a:schemeClr val="tx1"/>
                </a:solidFill>
                <a:effectLst/>
                <a:latin typeface="+mn-lt"/>
                <a:ea typeface="+mn-ea"/>
                <a:cs typeface="+mn-cs"/>
              </a:rPr>
              <a:t>A_cal</a:t>
            </a:r>
            <a:r>
              <a:rPr lang="it-IT" sz="1200" b="0" i="0" kern="1200" dirty="0">
                <a:solidFill>
                  <a:schemeClr val="tx1"/>
                </a:solidFill>
                <a:effectLst/>
                <a:latin typeface="+mn-lt"/>
                <a:ea typeface="+mn-ea"/>
                <a:cs typeface="+mn-cs"/>
              </a:rPr>
              <a:t>: predizione degli stati futuri in funzione dello stato iniziale</a:t>
            </a:r>
          </a:p>
          <a:p>
            <a:r>
              <a:rPr lang="it-IT" sz="1200" b="0" i="0" kern="1200" dirty="0" err="1">
                <a:solidFill>
                  <a:schemeClr val="tx1"/>
                </a:solidFill>
                <a:effectLst/>
                <a:latin typeface="+mn-lt"/>
                <a:ea typeface="+mn-ea"/>
                <a:cs typeface="+mn-cs"/>
              </a:rPr>
              <a:t>B_cal</a:t>
            </a:r>
            <a:r>
              <a:rPr lang="it-IT" sz="1200" b="0" i="0" kern="1200" dirty="0">
                <a:solidFill>
                  <a:schemeClr val="tx1"/>
                </a:solidFill>
                <a:effectLst/>
                <a:latin typeface="+mn-lt"/>
                <a:ea typeface="+mn-ea"/>
                <a:cs typeface="+mn-cs"/>
              </a:rPr>
              <a:t>: predizione degli stati futuri in funzione degli ingressi futuri</a:t>
            </a:r>
          </a:p>
          <a:p>
            <a:r>
              <a:rPr lang="it-IT" sz="1200" b="0" i="0" kern="1200" dirty="0" err="1">
                <a:solidFill>
                  <a:schemeClr val="tx1"/>
                </a:solidFill>
                <a:effectLst/>
                <a:latin typeface="+mn-lt"/>
                <a:ea typeface="+mn-ea"/>
                <a:cs typeface="+mn-cs"/>
              </a:rPr>
              <a:t>Q_cal</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R_cal</a:t>
            </a:r>
            <a:r>
              <a:rPr lang="it-IT" sz="1200" b="0" i="0" kern="1200" dirty="0">
                <a:solidFill>
                  <a:schemeClr val="tx1"/>
                </a:solidFill>
                <a:effectLst/>
                <a:latin typeface="+mn-lt"/>
                <a:ea typeface="+mn-ea"/>
                <a:cs typeface="+mn-cs"/>
              </a:rPr>
              <a:t>: matrici di costo estese su tutto l’orizzonte</a:t>
            </a:r>
          </a:p>
          <a:p>
            <a:endParaRPr lang="it-IT" dirty="0"/>
          </a:p>
          <a:p>
            <a:r>
              <a:rPr lang="it-IT" sz="1200" b="0" i="0" kern="1200" dirty="0">
                <a:solidFill>
                  <a:schemeClr val="tx1"/>
                </a:solidFill>
                <a:effectLst/>
                <a:latin typeface="+mn-lt"/>
                <a:ea typeface="+mn-ea"/>
                <a:cs typeface="+mn-cs"/>
              </a:rPr>
              <a:t>F: matrice hessiana della funzione costo (quadratica) -&gt; serve per risolvere il problema di ottimizzazione dell’MPC -&gt; usata da </a:t>
            </a:r>
            <a:r>
              <a:rPr lang="it-IT" sz="1200" b="0" i="0" kern="1200" dirty="0" err="1">
                <a:solidFill>
                  <a:schemeClr val="tx1"/>
                </a:solidFill>
                <a:effectLst/>
                <a:latin typeface="+mn-lt"/>
                <a:ea typeface="+mn-ea"/>
                <a:cs typeface="+mn-cs"/>
              </a:rPr>
              <a:t>quadProg</a:t>
            </a:r>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f: parte lineare della funzione costo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err="1">
                <a:solidFill>
                  <a:schemeClr val="tx1"/>
                </a:solidFill>
                <a:effectLst/>
                <a:latin typeface="+mn-lt"/>
                <a:ea typeface="+mn-ea"/>
                <a:cs typeface="+mn-cs"/>
              </a:rPr>
              <a:t>A_ineq</a:t>
            </a:r>
            <a:r>
              <a:rPr lang="it-IT" sz="1200" b="0" i="0" kern="1200" dirty="0">
                <a:solidFill>
                  <a:schemeClr val="tx1"/>
                </a:solidFill>
                <a:effectLst/>
                <a:latin typeface="+mn-lt"/>
                <a:ea typeface="+mn-ea"/>
                <a:cs typeface="+mn-cs"/>
              </a:rPr>
              <a:t> * u ≤ </a:t>
            </a:r>
            <a:r>
              <a:rPr lang="it-IT" sz="1200" b="0" i="0" kern="1200" dirty="0" err="1">
                <a:solidFill>
                  <a:schemeClr val="tx1"/>
                </a:solidFill>
                <a:effectLst/>
                <a:latin typeface="+mn-lt"/>
                <a:ea typeface="+mn-ea"/>
                <a:cs typeface="+mn-cs"/>
              </a:rPr>
              <a:t>b_ineq</a:t>
            </a:r>
            <a:r>
              <a:rPr lang="it-IT" sz="1200" b="0" i="0" kern="1200" dirty="0">
                <a:solidFill>
                  <a:schemeClr val="tx1"/>
                </a:solidFill>
                <a:effectLst/>
                <a:latin typeface="+mn-lt"/>
                <a:ea typeface="+mn-ea"/>
                <a:cs typeface="+mn-cs"/>
              </a:rPr>
              <a:t> rappresenta tutti i vincoli sul controllo predittivo.</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17</a:t>
            </a:fld>
            <a:endParaRPr lang="it-IT"/>
          </a:p>
        </p:txBody>
      </p:sp>
    </p:spTree>
    <p:extLst>
      <p:ext uri="{BB962C8B-B14F-4D97-AF65-F5344CB8AC3E}">
        <p14:creationId xmlns:p14="http://schemas.microsoft.com/office/powerpoint/2010/main" val="3207129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Se una delle due proiezioni è </a:t>
            </a:r>
            <a:r>
              <a:rPr lang="it-IT" sz="1200" b="1" i="0" kern="1200" dirty="0">
                <a:solidFill>
                  <a:schemeClr val="tx1"/>
                </a:solidFill>
                <a:effectLst/>
                <a:latin typeface="+mn-lt"/>
                <a:ea typeface="+mn-ea"/>
                <a:cs typeface="+mn-cs"/>
              </a:rPr>
              <a:t>più ampia</a:t>
            </a:r>
            <a:r>
              <a:rPr lang="it-IT" sz="1200" b="0" i="0" kern="1200" dirty="0">
                <a:solidFill>
                  <a:schemeClr val="tx1"/>
                </a:solidFill>
                <a:effectLst/>
                <a:latin typeface="+mn-lt"/>
                <a:ea typeface="+mn-ea"/>
                <a:cs typeface="+mn-cs"/>
              </a:rPr>
              <a:t>, significa che in quella combinazione di serbatoi il sistema ha </a:t>
            </a:r>
            <a:r>
              <a:rPr lang="it-IT" sz="1200" b="1" i="0" kern="1200" dirty="0">
                <a:solidFill>
                  <a:schemeClr val="tx1"/>
                </a:solidFill>
                <a:effectLst/>
                <a:latin typeface="+mn-lt"/>
                <a:ea typeface="+mn-ea"/>
                <a:cs typeface="+mn-cs"/>
              </a:rPr>
              <a:t>maggiore libertà di manovra</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Se una è </a:t>
            </a:r>
            <a:r>
              <a:rPr lang="it-IT" sz="1200" b="1" i="0" kern="1200" dirty="0">
                <a:solidFill>
                  <a:schemeClr val="tx1"/>
                </a:solidFill>
                <a:effectLst/>
                <a:latin typeface="+mn-lt"/>
                <a:ea typeface="+mn-ea"/>
                <a:cs typeface="+mn-cs"/>
              </a:rPr>
              <a:t>più ristretta</a:t>
            </a:r>
            <a:r>
              <a:rPr lang="it-IT" sz="1200" b="0" i="0" kern="1200" dirty="0">
                <a:solidFill>
                  <a:schemeClr val="tx1"/>
                </a:solidFill>
                <a:effectLst/>
                <a:latin typeface="+mn-lt"/>
                <a:ea typeface="+mn-ea"/>
                <a:cs typeface="+mn-cs"/>
              </a:rPr>
              <a:t>, potrebbe essere utile analizzare se i vincoli su ingresso o stato sono più limitanti per quei serbatoi.</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22</a:t>
            </a:fld>
            <a:endParaRPr lang="it-IT"/>
          </a:p>
        </p:txBody>
      </p:sp>
    </p:spTree>
    <p:extLst>
      <p:ext uri="{BB962C8B-B14F-4D97-AF65-F5344CB8AC3E}">
        <p14:creationId xmlns:p14="http://schemas.microsoft.com/office/powerpoint/2010/main" val="368790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22/07/2025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22/07/2025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22/07/2025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22/07/2025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22/07/2025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22/07/2025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22/07/2025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22/07/2025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22/07/2025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22/07/2025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22/07/2025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22/07/2025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controllabile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controllabilità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li </a:t>
                </a:r>
                <a:r>
                  <a:rPr lang="en-US" altLang="it-IT" sz="1400" dirty="0" err="1"/>
                  <a:t>abbiamo</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4"/>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it-IT" sz="1600" b="0" i="1" dirty="0" smtClean="0">
                            <a:latin typeface="Cambria Math" panose="02040503050406030204" pitchFamily="18" charset="0"/>
                          </a:rPr>
                          <m:t>1</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3</m:t>
                        </m:r>
                      </m:sub>
                    </m:sSub>
                  </m:oMath>
                </a14:m>
                <a:r>
                  <a:rPr lang="it-IT" sz="1600" dirty="0"/>
                  <a:t>) e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i="1" dirty="0">
                            <a:latin typeface="Cambria Math" panose="02040503050406030204" pitchFamily="18" charset="0"/>
                          </a:rPr>
                          <m:t>1</m:t>
                        </m:r>
                      </m:sub>
                    </m:sSub>
                  </m:oMath>
                </a14:m>
                <a:r>
                  <a:rPr lang="it-IT" sz="1600" i="1" dirty="0"/>
                  <a:t>, </a:t>
                </a:r>
                <a14:m>
                  <m:oMath xmlns:m="http://schemas.openxmlformats.org/officeDocument/2006/math">
                    <m:sSub>
                      <m:sSubPr>
                        <m:ctrlPr>
                          <a:rPr lang="it-IT" sz="1600" i="1" dirty="0" smtClean="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è stata adottata la seguente struttura per la funzione di costo:</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3"/>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xmlns="">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6"/>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3"/>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4"/>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xmlns="">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465065" cy="3547872"/>
          </a:xfrm>
        </p:spPr>
        <p:txBody>
          <a:bodyPr anchor="t">
            <a:normAutofit/>
          </a:bodyPr>
          <a:lstStyle/>
          <a:p>
            <a:pPr marL="0" lvl="0" indent="0" algn="just" eaLnBrk="0" fontAlgn="base" hangingPunct="0">
              <a:lnSpc>
                <a:spcPct val="100000"/>
              </a:lnSpc>
              <a:spcBef>
                <a:spcPct val="0"/>
              </a:spcBef>
              <a:spcAft>
                <a:spcPts val="600"/>
              </a:spcAft>
              <a:buNone/>
            </a:pPr>
            <a:r>
              <a:rPr lang="it-IT" altLang="it-IT" sz="1400" dirty="0"/>
              <a:t>Si parte definendo le dimensioni del sistema: quanti sono gli stati, gli ingressi e i vincoli terminali. Viene poi calcolata la matrice del costo terminale tramite la soluzione dell’equazione di </a:t>
            </a:r>
            <a:r>
              <a:rPr lang="it-IT" altLang="it-IT" sz="1400" dirty="0" err="1"/>
              <a:t>Riccati</a:t>
            </a:r>
            <a:r>
              <a:rPr lang="it-IT" altLang="it-IT" sz="1400" dirty="0"/>
              <a:t> (LQR discreto).</a:t>
            </a:r>
          </a:p>
          <a:p>
            <a:pPr marL="0" lvl="0" indent="0" algn="just" eaLnBrk="0" fontAlgn="base" hangingPunct="0">
              <a:lnSpc>
                <a:spcPct val="100000"/>
              </a:lnSpc>
              <a:spcBef>
                <a:spcPct val="0"/>
              </a:spcBef>
              <a:spcAft>
                <a:spcPts val="600"/>
              </a:spcAft>
              <a:buNone/>
            </a:pPr>
            <a:r>
              <a:rPr lang="it-IT" altLang="it-IT" sz="1400" dirty="0"/>
              <a:t>Si richiama poi una funzione esterna (</a:t>
            </a:r>
            <a:r>
              <a:rPr lang="it-IT" altLang="it-IT" sz="1400" i="1" dirty="0"/>
              <a:t>Calligrafica</a:t>
            </a:r>
            <a:r>
              <a:rPr lang="it-IT" altLang="it-IT" sz="1400" dirty="0"/>
              <a:t>) che costruisce le matrici estese della dinamica del sistema su un orizzonte predittivo, includendo anche il contributo dei pesi di costo.</a:t>
            </a:r>
          </a:p>
          <a:p>
            <a:pPr marL="0" lvl="0" indent="0" algn="just" eaLnBrk="0" fontAlgn="base" hangingPunct="0">
              <a:lnSpc>
                <a:spcPct val="100000"/>
              </a:lnSpc>
              <a:spcBef>
                <a:spcPct val="0"/>
              </a:spcBef>
              <a:spcAft>
                <a:spcPts val="600"/>
              </a:spcAft>
              <a:buNone/>
            </a:pPr>
            <a:r>
              <a:rPr lang="it-IT" altLang="it-IT" sz="14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lnSpc>
                <a:spcPct val="100000"/>
              </a:lnSpc>
              <a:spcBef>
                <a:spcPct val="0"/>
              </a:spcBef>
              <a:spcAft>
                <a:spcPts val="600"/>
              </a:spcAft>
              <a:buNone/>
            </a:pPr>
            <a:r>
              <a:rPr lang="it-IT" altLang="it-IT" sz="1400" dirty="0"/>
              <a:t>Vengono poi costruiti i vincoli di disuguaglianza su stato, ingresso e stato finale lungo l’orizzonte temporale, tutti impacchettati in matrici unificate. Infine, tutte queste informazion vengono salvate in una struttura </a:t>
            </a:r>
            <a:r>
              <a:rPr lang="it-IT" altLang="it-IT" sz="1400" dirty="0" err="1"/>
              <a:t>mpc</a:t>
            </a:r>
            <a:r>
              <a:rPr lang="it-IT" altLang="it-IT" sz="14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3"/>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2</m:t>
                        </m:r>
                      </m:sub>
                    </m:sSub>
                  </m:oMath>
                </a14:m>
                <a:r>
                  <a:rPr lang="it-IT" sz="2000" dirty="0"/>
                  <a:t>,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xmlns="">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xmlns="">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3"/>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5379-CC7D-2F7F-95FD-A4F557C67A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A3C7FC-B72D-E9F2-6D3A-F7EB30E8679D}"/>
              </a:ext>
            </a:extLst>
          </p:cNvPr>
          <p:cNvSpPr>
            <a:spLocks noGrp="1"/>
          </p:cNvSpPr>
          <p:nvPr>
            <p:ph type="title"/>
          </p:nvPr>
        </p:nvSpPr>
        <p:spPr>
          <a:xfrm>
            <a:off x="612649" y="183248"/>
            <a:ext cx="11354938" cy="760895"/>
          </a:xfrm>
        </p:spPr>
        <p:txBody>
          <a:bodyPr anchor="b">
            <a:normAutofit/>
          </a:bodyPr>
          <a:lstStyle/>
          <a:p>
            <a:r>
              <a:rPr lang="it-IT" sz="3200" dirty="0"/>
              <a:t>MPC con vincolo terminale di </a:t>
            </a:r>
            <a:r>
              <a:rPr lang="it-IT" sz="3200" dirty="0" err="1"/>
              <a:t>disugualizanza</a:t>
            </a:r>
            <a:r>
              <a:rPr lang="it-IT" sz="3200" dirty="0"/>
              <a:t> - Conclusione</a:t>
            </a:r>
          </a:p>
        </p:txBody>
      </p:sp>
      <p:sp>
        <p:nvSpPr>
          <p:cNvPr id="3" name="Segnaposto contenuto 2">
            <a:extLst>
              <a:ext uri="{FF2B5EF4-FFF2-40B4-BE49-F238E27FC236}">
                <a16:creationId xmlns:a16="http://schemas.microsoft.com/office/drawing/2014/main" id="{1CE15340-31BB-80BE-E935-CC8EE0CA0F75}"/>
              </a:ext>
            </a:extLst>
          </p:cNvPr>
          <p:cNvSpPr>
            <a:spLocks noGrp="1"/>
          </p:cNvSpPr>
          <p:nvPr>
            <p:ph idx="1"/>
          </p:nvPr>
        </p:nvSpPr>
        <p:spPr>
          <a:xfrm>
            <a:off x="612649" y="1013082"/>
            <a:ext cx="10983149" cy="2664384"/>
          </a:xfrm>
        </p:spPr>
        <p:txBody>
          <a:bodyPr>
            <a:normAutofit/>
          </a:bodyPr>
          <a:lstStyle/>
          <a:p>
            <a:pPr marL="0" indent="0" algn="just">
              <a:lnSpc>
                <a:spcPct val="100000"/>
              </a:lnSpc>
              <a:buNone/>
            </a:pPr>
            <a:r>
              <a:rPr lang="it-IT" sz="1600" dirty="0"/>
              <a:t>Il controllore MPC implementato ha dimostrato di raggiungere l’obiettivo desiderato in tempi inferiori rispetto all’applicazione delle sole tensioni di equilibrio, grazie alla sua capacità di ottimizzare dinamicamente la traiettoria di controllo tenendo conto dello stato attuale del sistema e dei vincoli imposti.</a:t>
            </a:r>
          </a:p>
          <a:p>
            <a:pPr marL="0" indent="0" algn="just">
              <a:lnSpc>
                <a:spcPct val="100000"/>
              </a:lnSpc>
              <a:buNone/>
            </a:pPr>
            <a:r>
              <a:rPr lang="it-IT" sz="1600" dirty="0"/>
              <a:t>Tuttavia, la presenza di saturazione nell’azione di controllo limita le prestazioni del controllore, che probabilmente potrebbe raggiungere il riferimento in tempi ancora più brevi in assenza di tale vincolo.</a:t>
            </a:r>
          </a:p>
          <a:p>
            <a:pPr marL="0" indent="0" algn="just">
              <a:lnSpc>
                <a:spcPct val="100000"/>
              </a:lnSpc>
              <a:buNone/>
            </a:pPr>
            <a:r>
              <a:rPr lang="it-IT" sz="1600" dirty="0"/>
              <a:t>Una possibile causa della saturazione osservata è l’utilizzo di un tempo di campionamento relativamente elevato (nel nostro caso </a:t>
            </a:r>
            <a:r>
              <a:rPr lang="it-IT" sz="1600" dirty="0" err="1"/>
              <a:t>Ts</a:t>
            </a:r>
            <a:r>
              <a:rPr lang="it-IT" sz="1600" dirty="0"/>
              <a:t>=15), che costringe il controllore a generare azioni più aggressive per compensare la bassa frequenza di aggiornamento. Tuttavia, una riduzione del tempo di campionamento comporterebbe un aumento significativo del numero di vincoli nel problema di ottimizzazione, con conseguente incremento del tempo di calcolo richiesto.</a:t>
            </a:r>
          </a:p>
        </p:txBody>
      </p:sp>
      <p:sp>
        <p:nvSpPr>
          <p:cNvPr id="4" name="Segnaposto piè di pagina 3">
            <a:extLst>
              <a:ext uri="{FF2B5EF4-FFF2-40B4-BE49-F238E27FC236}">
                <a16:creationId xmlns:a16="http://schemas.microsoft.com/office/drawing/2014/main" id="{D53ED8FC-8937-3A3C-9FDE-F30E571EB16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CD1B0E1-C6CF-7136-B964-B9156B82F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74338" y="3684716"/>
            <a:ext cx="5021460" cy="2664384"/>
          </a:xfrm>
          <a:prstGeom prst="rect">
            <a:avLst/>
          </a:prstGeom>
        </p:spPr>
      </p:pic>
      <p:pic>
        <p:nvPicPr>
          <p:cNvPr id="5" name="Immagine 4">
            <a:extLst>
              <a:ext uri="{FF2B5EF4-FFF2-40B4-BE49-F238E27FC236}">
                <a16:creationId xmlns:a16="http://schemas.microsoft.com/office/drawing/2014/main" id="{25F937B4-B8DB-32DD-0938-DDE47E36FD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983" y="3684716"/>
            <a:ext cx="4928709" cy="1191129"/>
          </a:xfrm>
          <a:prstGeom prst="rect">
            <a:avLst/>
          </a:prstGeom>
        </p:spPr>
      </p:pic>
    </p:spTree>
    <p:extLst>
      <p:ext uri="{BB962C8B-B14F-4D97-AF65-F5344CB8AC3E}">
        <p14:creationId xmlns:p14="http://schemas.microsoft.com/office/powerpoint/2010/main" val="188865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a:t>
            </a:r>
            <a:r>
              <a:rPr lang="it-IT" sz="2300" dirty="0" err="1"/>
              <a:t>orizzionte</a:t>
            </a:r>
            <a:r>
              <a:rPr lang="it-IT" sz="2300" dirty="0"/>
              <a:t>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a:t>
                </a:r>
                <a:r>
                  <a:rPr lang="it-IT" sz="1800" dirty="0" err="1"/>
                  <a:t>puo</a:t>
                </a:r>
                <a:r>
                  <a:rPr lang="it-IT" sz="1800" dirty="0"/>
                  <a:t>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
        <p:nvSpPr>
          <p:cNvPr id="6" name="Rectangle 1">
            <a:extLst>
              <a:ext uri="{FF2B5EF4-FFF2-40B4-BE49-F238E27FC236}">
                <a16:creationId xmlns:a16="http://schemas.microsoft.com/office/drawing/2014/main" id="{C85EEB6E-0151-2BBC-9502-D64FECC614D8}"/>
              </a:ext>
            </a:extLst>
          </p:cNvPr>
          <p:cNvSpPr>
            <a:spLocks noChangeArrowheads="1"/>
          </p:cNvSpPr>
          <p:nvPr/>
        </p:nvSpPr>
        <p:spPr bwMode="auto">
          <a:xfrm>
            <a:off x="0" y="-361637"/>
            <a:ext cx="1185773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it-IT" altLang="it-IT" b="0" i="0" u="none" strike="noStrike" cap="none" normalizeH="0" baseline="0">
                <a:ln>
                  <a:noFill/>
                </a:ln>
                <a:solidFill>
                  <a:schemeClr val="tx1"/>
                </a:solidFill>
                <a:effectLst/>
                <a:latin typeface="Arial" panose="020B0604020202020204" pitchFamily="34" charset="0"/>
              </a:rPr>
              <a:t>Il sistema </a:t>
            </a:r>
            <a:r>
              <a:rPr kumimoji="0" lang="it-IT" altLang="it-IT" b="1" i="0" u="none" strike="noStrike" cap="none" normalizeH="0" baseline="0">
                <a:ln>
                  <a:noFill/>
                </a:ln>
                <a:solidFill>
                  <a:schemeClr val="tx1"/>
                </a:solidFill>
                <a:effectLst/>
                <a:latin typeface="Arial" panose="020B0604020202020204" pitchFamily="34" charset="0"/>
              </a:rPr>
              <a:t>linearizzato è asintoticamente stabile</a:t>
            </a:r>
            <a:r>
              <a:rPr kumimoji="0" lang="it-IT" altLang="it-IT" b="0" i="0" u="none" strike="noStrike" cap="none" normalizeH="0" baseline="0">
                <a:ln>
                  <a:noFill/>
                </a:ln>
                <a:solidFill>
                  <a:schemeClr val="tx1"/>
                </a:solidFill>
                <a:effectLst/>
                <a:latin typeface="Arial" panose="020B0604020202020204" pitchFamily="34" charset="0"/>
              </a:rPr>
              <a:t>, cioè tende naturalmente al punto di equilibrio senza divergere </a:t>
            </a:r>
          </a:p>
          <a:p>
            <a:pPr marL="0" marR="0" lvl="0" indent="0" algn="l" defTabSz="914400" rtl="0" eaLnBrk="0" fontAlgn="base" latinLnBrk="0" hangingPunct="0">
              <a:spcBef>
                <a:spcPct val="0"/>
              </a:spcBef>
              <a:spcAft>
                <a:spcPts val="600"/>
              </a:spcAft>
              <a:buClrTx/>
              <a:buSzTx/>
              <a:buFontTx/>
              <a:buNone/>
              <a:tabLst/>
            </a:pPr>
            <a:endParaRPr kumimoji="0" lang="it-IT" altLang="it-IT"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1090</TotalTime>
  <Words>4013</Words>
  <Application>Microsoft Office PowerPoint</Application>
  <PresentationFormat>Widescreen</PresentationFormat>
  <Paragraphs>245</Paragraphs>
  <Slides>33</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33</vt:i4>
      </vt:variant>
    </vt:vector>
  </HeadingPairs>
  <TitlesOfParts>
    <vt:vector size="40"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MPC con vincolo terminale di disugualizanza - Conclusione</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54</cp:revision>
  <dcterms:created xsi:type="dcterms:W3CDTF">2025-07-04T07:57:28Z</dcterms:created>
  <dcterms:modified xsi:type="dcterms:W3CDTF">2025-07-22T20:59:55Z</dcterms:modified>
</cp:coreProperties>
</file>