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77" r:id="rId25"/>
    <p:sldId id="282" r:id="rId26"/>
    <p:sldId id="280" r:id="rId27"/>
    <p:sldId id="283" r:id="rId28"/>
    <p:sldId id="286" r:id="rId29"/>
    <p:sldId id="284" r:id="rId30"/>
    <p:sldId id="287" r:id="rId31"/>
    <p:sldId id="285" r:id="rId32"/>
    <p:sldId id="288"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1" d="100"/>
          <a:sy n="91" d="100"/>
        </p:scale>
        <p:origin x="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22/07/2025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22/07/2025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22/07/2025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22/07/2025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22/07/2025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22/07/2025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22/07/2025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22/07/2025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22/07/2025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22/07/2025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22/07/2025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22/07/2025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22/07/2025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controllabile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controllabilità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li </a:t>
                </a:r>
                <a:r>
                  <a:rPr lang="en-US" altLang="it-IT" sz="1400" dirty="0" err="1"/>
                  <a:t>abbiamo</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3"/>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m:ctrlPr>
                      </m:sSubPr>
                      <m:e>
                        <m:r>
                          <a:rPr lang="it-IT" sz="1600" b="0" i="1" dirty="0" smtClean="0"/>
                          <m:t>h</m:t>
                        </m:r>
                      </m:e>
                      <m:sub>
                        <m:r>
                          <a:rPr lang="it-IT" sz="1600" b="0" i="1" dirty="0" smtClean="0"/>
                          <m:t>1</m:t>
                        </m:r>
                      </m:sub>
                    </m:sSub>
                  </m:oMath>
                </a14:m>
                <a:r>
                  <a:rPr lang="it-IT" sz="1600" dirty="0"/>
                  <a:t>, </a:t>
                </a:r>
                <a14:m>
                  <m:oMath xmlns:m="http://schemas.openxmlformats.org/officeDocument/2006/math">
                    <m:sSub>
                      <m:sSubPr>
                        <m:ctrlPr>
                          <a:rPr lang="it-IT" sz="1600" i="1" dirty="0"/>
                        </m:ctrlPr>
                      </m:sSubPr>
                      <m:e>
                        <m:r>
                          <a:rPr lang="it-IT" sz="1600" i="1" dirty="0"/>
                          <m:t>h</m:t>
                        </m:r>
                      </m:e>
                      <m:sub>
                        <m:r>
                          <a:rPr lang="it-IT" sz="1600" b="0" i="1" dirty="0" smtClean="0"/>
                          <m:t>3</m:t>
                        </m:r>
                      </m:sub>
                    </m:sSub>
                  </m:oMath>
                </a14:m>
                <a:r>
                  <a:rPr lang="it-IT" sz="1600" dirty="0"/>
                  <a:t>) e (</a:t>
                </a:r>
                <a14:m>
                  <m:oMath xmlns:m="http://schemas.openxmlformats.org/officeDocument/2006/math">
                    <m:sSub>
                      <m:sSubPr>
                        <m:ctrlPr>
                          <a:rPr lang="it-IT" sz="1600" i="1" dirty="0"/>
                        </m:ctrlPr>
                      </m:sSubPr>
                      <m:e>
                        <m:r>
                          <a:rPr lang="it-IT" sz="1600" i="1" dirty="0"/>
                          <m:t>h</m:t>
                        </m:r>
                      </m:e>
                      <m:sub>
                        <m:r>
                          <a:rPr lang="it-IT" sz="1600" b="0" i="1" dirty="0" smtClean="0"/>
                          <m:t>2</m:t>
                        </m:r>
                      </m:sub>
                    </m:sSub>
                  </m:oMath>
                </a14:m>
                <a:r>
                  <a:rPr lang="it-IT" sz="1600" dirty="0"/>
                  <a:t>, </a:t>
                </a:r>
                <a14:m>
                  <m:oMath xmlns:m="http://schemas.openxmlformats.org/officeDocument/2006/math">
                    <m:sSub>
                      <m:sSubPr>
                        <m:ctrlPr>
                          <a:rPr lang="it-IT" sz="1600" i="1" dirty="0"/>
                        </m:ctrlPr>
                      </m:sSubPr>
                      <m:e>
                        <m:r>
                          <a:rPr lang="it-IT" sz="1600" i="1" dirty="0"/>
                          <m:t>h</m:t>
                        </m:r>
                      </m:e>
                      <m:sub>
                        <m:r>
                          <a:rPr lang="it-IT" sz="1600" b="0" i="1" dirty="0" smtClean="0"/>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m:t>(</m:t>
                    </m:r>
                    <m:sSub>
                      <m:sSubPr>
                        <m:ctrlPr>
                          <a:rPr lang="it-IT" sz="1600" i="1" dirty="0"/>
                        </m:ctrlPr>
                      </m:sSubPr>
                      <m:e>
                        <m:r>
                          <a:rPr lang="it-IT" sz="1600" i="1" dirty="0"/>
                          <m:t>h</m:t>
                        </m:r>
                      </m:e>
                      <m:sub>
                        <m:r>
                          <a:rPr lang="it-IT" sz="1600" i="1" dirty="0"/>
                          <m:t>1</m:t>
                        </m:r>
                      </m:sub>
                    </m:sSub>
                  </m:oMath>
                </a14:m>
                <a:r>
                  <a:rPr lang="it-IT" sz="1600" i="1" dirty="0"/>
                  <a:t>, </a:t>
                </a:r>
                <a14:m>
                  <m:oMath xmlns:m="http://schemas.openxmlformats.org/officeDocument/2006/math">
                    <m:sSub>
                      <m:sSubPr>
                        <m:ctrlPr>
                          <a:rPr lang="it-IT" sz="1600" i="1" dirty="0" smtClean="0"/>
                        </m:ctrlPr>
                      </m:sSubPr>
                      <m:e>
                        <m:r>
                          <a:rPr lang="it-IT" sz="1600" i="1" dirty="0"/>
                          <m:t>h</m:t>
                        </m:r>
                      </m:e>
                      <m:sub>
                        <m:r>
                          <a:rPr lang="it-IT" sz="1600" b="0" i="1" dirty="0" smtClean="0"/>
                          <m:t>2</m:t>
                        </m:r>
                      </m:sub>
                    </m:sSub>
                  </m:oMath>
                </a14:m>
                <a:r>
                  <a:rPr lang="it-IT" sz="1600" dirty="0"/>
                  <a:t>), è stata adottata la seguente struttura per la funzione di costo:</a:t>
                </a:r>
              </a:p>
            </p:txBody>
          </p:sp>
        </mc:Choice>
        <mc:Fallback>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2"/>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mc:Choice xmlns:a14="http://schemas.microsoft.com/office/drawing/2010/main"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5"/>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2"/>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3"/>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2"/>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m:ctrlPr>
                      </m:sSubPr>
                      <m:e>
                        <m:r>
                          <a:rPr lang="it-IT" sz="2000" i="1" dirty="0"/>
                          <m:t>h</m:t>
                        </m:r>
                      </m:e>
                      <m:sub>
                        <m:r>
                          <a:rPr lang="it-IT" sz="2000" i="1" dirty="0"/>
                          <m:t>2</m:t>
                        </m:r>
                      </m:sub>
                    </m:sSub>
                  </m:oMath>
                </a14:m>
                <a:r>
                  <a:rPr lang="it-IT" sz="2000" dirty="0"/>
                  <a:t>, </a:t>
                </a:r>
                <a14:m>
                  <m:oMath xmlns:m="http://schemas.openxmlformats.org/officeDocument/2006/math">
                    <m:sSub>
                      <m:sSubPr>
                        <m:ctrlPr>
                          <a:rPr lang="it-IT" sz="2000" i="1" dirty="0"/>
                        </m:ctrlPr>
                      </m:sSubPr>
                      <m:e>
                        <m:r>
                          <a:rPr lang="it-IT" sz="2000" i="1" dirty="0"/>
                          <m:t>h</m:t>
                        </m:r>
                      </m:e>
                      <m:sub>
                        <m:r>
                          <a:rPr lang="it-IT" sz="2000" i="1" dirty="0"/>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a:t>
            </a:r>
            <a:r>
              <a:rPr lang="it-IT" sz="2300" dirty="0" err="1"/>
              <a:t>orizzionte</a:t>
            </a:r>
            <a:r>
              <a:rPr lang="it-IT" sz="2300" dirty="0"/>
              <a:t>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a:t>
                </a:r>
                <a:r>
                  <a:rPr lang="it-IT" sz="1800" dirty="0" err="1"/>
                  <a:t>puo</a:t>
                </a:r>
                <a:r>
                  <a:rPr lang="it-IT" sz="1800" dirty="0"/>
                  <a:t>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
        <p:nvSpPr>
          <p:cNvPr id="6" name="Rectangle 1">
            <a:extLst>
              <a:ext uri="{FF2B5EF4-FFF2-40B4-BE49-F238E27FC236}">
                <a16:creationId xmlns:a16="http://schemas.microsoft.com/office/drawing/2014/main" id="{C85EEB6E-0151-2BBC-9502-D64FECC614D8}"/>
              </a:ext>
            </a:extLst>
          </p:cNvPr>
          <p:cNvSpPr>
            <a:spLocks noChangeArrowheads="1"/>
          </p:cNvSpPr>
          <p:nvPr/>
        </p:nvSpPr>
        <p:spPr bwMode="auto">
          <a:xfrm>
            <a:off x="0" y="-361637"/>
            <a:ext cx="1185773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it-IT" altLang="it-IT" b="0" i="0" u="none" strike="noStrike" cap="none" normalizeH="0" baseline="0">
                <a:ln>
                  <a:noFill/>
                </a:ln>
                <a:solidFill>
                  <a:schemeClr val="tx1"/>
                </a:solidFill>
                <a:effectLst/>
                <a:latin typeface="Arial" panose="020B0604020202020204" pitchFamily="34" charset="0"/>
              </a:rPr>
              <a:t>Il sistema </a:t>
            </a:r>
            <a:r>
              <a:rPr kumimoji="0" lang="it-IT" altLang="it-IT" b="1" i="0" u="none" strike="noStrike" cap="none" normalizeH="0" baseline="0">
                <a:ln>
                  <a:noFill/>
                </a:ln>
                <a:solidFill>
                  <a:schemeClr val="tx1"/>
                </a:solidFill>
                <a:effectLst/>
                <a:latin typeface="Arial" panose="020B0604020202020204" pitchFamily="34" charset="0"/>
              </a:rPr>
              <a:t>linearizzato è asintoticamente stabile</a:t>
            </a:r>
            <a:r>
              <a:rPr kumimoji="0" lang="it-IT" altLang="it-IT" b="0" i="0" u="none" strike="noStrike" cap="none" normalizeH="0" baseline="0">
                <a:ln>
                  <a:noFill/>
                </a:ln>
                <a:solidFill>
                  <a:schemeClr val="tx1"/>
                </a:solidFill>
                <a:effectLst/>
                <a:latin typeface="Arial" panose="020B0604020202020204" pitchFamily="34" charset="0"/>
              </a:rPr>
              <a:t>, cioè tende naturalmente al punto di equilibrio senza divergere </a:t>
            </a:r>
          </a:p>
          <a:p>
            <a:pPr marL="0" marR="0" lvl="0" indent="0" algn="l" defTabSz="914400" rtl="0" eaLnBrk="0" fontAlgn="base" latinLnBrk="0" hangingPunct="0">
              <a:spcBef>
                <a:spcPct val="0"/>
              </a:spcBef>
              <a:spcAft>
                <a:spcPts val="600"/>
              </a:spcAft>
              <a:buClrTx/>
              <a:buSzTx/>
              <a:buFontTx/>
              <a:buNone/>
              <a:tabLst/>
            </a:pPr>
            <a:endParaRPr kumimoji="0" lang="it-IT" altLang="it-IT"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943</TotalTime>
  <Words>3246</Words>
  <Application>Microsoft Office PowerPoint</Application>
  <PresentationFormat>Widescreen</PresentationFormat>
  <Paragraphs>198</Paragraphs>
  <Slides>32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50</cp:revision>
  <dcterms:created xsi:type="dcterms:W3CDTF">2025-07-04T07:57:28Z</dcterms:created>
  <dcterms:modified xsi:type="dcterms:W3CDTF">2025-07-22T13:53:52Z</dcterms:modified>
</cp:coreProperties>
</file>