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602A"/>
    <a:srgbClr val="66BA7A"/>
    <a:srgbClr val="17602A"/>
    <a:srgbClr val="B7E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July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0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July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9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July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5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July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8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July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2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July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July 5,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3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July 5,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6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July 5,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1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July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7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July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9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EFC5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July 5,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9827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CFF1867-CA5E-416C-80CB-68BE95CE2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A039BAB-4852-470A-B88D-74B0D0A4B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369" y="740227"/>
            <a:ext cx="7658838" cy="2518436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it-IT" sz="4400" dirty="0">
                <a:solidFill>
                  <a:srgbClr val="18602A"/>
                </a:solidFill>
              </a:rPr>
              <a:t>ANALISI STATISTICA della RACCOLTA DIFFERENZIATA </a:t>
            </a:r>
            <a:br>
              <a:rPr lang="it-IT" sz="4400" dirty="0">
                <a:solidFill>
                  <a:srgbClr val="18602A"/>
                </a:solidFill>
              </a:rPr>
            </a:br>
            <a:r>
              <a:rPr lang="it-IT" sz="4400" dirty="0">
                <a:solidFill>
                  <a:srgbClr val="18602A"/>
                </a:solidFill>
              </a:rPr>
              <a:t>IN ITALIA</a:t>
            </a:r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5EA2F639-83D8-42FB-805A-0AFD485B9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4022220"/>
            <a:ext cx="12192002" cy="28387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4">
            <a:extLst>
              <a:ext uri="{FF2B5EF4-FFF2-40B4-BE49-F238E27FC236}">
                <a16:creationId xmlns:a16="http://schemas.microsoft.com/office/drawing/2014/main" id="{D8DB4E8D-D68B-4463-A009-8FAB6A115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022219"/>
            <a:ext cx="8153400" cy="283873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4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519481-97EE-45EB-B83B-AE5C46F3D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16759"/>
            <a:ext cx="8441142" cy="2389939"/>
          </a:xfrm>
          <a:prstGeom prst="rect">
            <a:avLst/>
          </a:prstGeom>
          <a:gradFill>
            <a:gsLst>
              <a:gs pos="0">
                <a:schemeClr val="accent6">
                  <a:alpha val="43000"/>
                </a:schemeClr>
              </a:gs>
              <a:gs pos="72000">
                <a:schemeClr val="accent5">
                  <a:alpha val="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A48A530-CB8C-45B3-9B55-72A19ED3F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369" y="4482976"/>
            <a:ext cx="7658838" cy="1793757"/>
          </a:xfrm>
        </p:spPr>
        <p:txBody>
          <a:bodyPr anchor="ctr">
            <a:noAutofit/>
          </a:bodyPr>
          <a:lstStyle/>
          <a:p>
            <a:pPr algn="l">
              <a:lnSpc>
                <a:spcPct val="140000"/>
              </a:lnSpc>
            </a:pPr>
            <a:r>
              <a:rPr lang="it-IT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Dipartimento di Economia e Finanza</a:t>
            </a:r>
          </a:p>
          <a:p>
            <a:pPr algn="l">
              <a:lnSpc>
                <a:spcPct val="140000"/>
              </a:lnSpc>
            </a:pPr>
            <a:r>
              <a:rPr lang="it-IT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Corso di Laurea in Scienze Statistiche</a:t>
            </a:r>
          </a:p>
          <a:p>
            <a:pPr algn="l">
              <a:lnSpc>
                <a:spcPct val="140000"/>
              </a:lnSpc>
            </a:pPr>
            <a:r>
              <a:rPr lang="it-IT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Tesi in statistica multivariata</a:t>
            </a:r>
          </a:p>
          <a:p>
            <a:pPr algn="l">
              <a:lnSpc>
                <a:spcPct val="140000"/>
              </a:lnSpc>
            </a:pPr>
            <a:r>
              <a:rPr lang="it-IT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Relatore: Prof. Alessio Pollice</a:t>
            </a:r>
          </a:p>
          <a:p>
            <a:pPr algn="l">
              <a:lnSpc>
                <a:spcPct val="140000"/>
              </a:lnSpc>
            </a:pPr>
            <a:r>
              <a:rPr lang="it-IT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a.a. 2020/2021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347CF3E-2416-40B0-B6B3-6346F3FC3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207" y="1839295"/>
            <a:ext cx="3548424" cy="2838737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67C8989-8516-4EE1-A819-DAEAC19DA104}"/>
              </a:ext>
            </a:extLst>
          </p:cNvPr>
          <p:cNvSpPr txBox="1"/>
          <p:nvPr/>
        </p:nvSpPr>
        <p:spPr>
          <a:xfrm>
            <a:off x="379828" y="3225310"/>
            <a:ext cx="6098344" cy="435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40000"/>
              </a:lnSpc>
              <a:spcBef>
                <a:spcPts val="1000"/>
              </a:spcBef>
            </a:pPr>
            <a:r>
              <a:rPr lang="it-IT" b="1" cap="all" spc="600" dirty="0">
                <a:solidFill>
                  <a:srgbClr val="18602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Davide Cacciatore</a:t>
            </a:r>
          </a:p>
        </p:txBody>
      </p:sp>
    </p:spTree>
    <p:extLst>
      <p:ext uri="{BB962C8B-B14F-4D97-AF65-F5344CB8AC3E}">
        <p14:creationId xmlns:p14="http://schemas.microsoft.com/office/powerpoint/2010/main" val="2022963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9BFC2CD1-E999-4D5E-AEA6-BFE3746020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07" b="6062"/>
          <a:stretch/>
        </p:blipFill>
        <p:spPr>
          <a:xfrm>
            <a:off x="1373084" y="2436783"/>
            <a:ext cx="9445831" cy="3950346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976D80CE-F0E0-442F-8F7F-636064C6F51B}"/>
              </a:ext>
            </a:extLst>
          </p:cNvPr>
          <p:cNvSpPr txBox="1">
            <a:spLocks/>
          </p:cNvSpPr>
          <p:nvPr/>
        </p:nvSpPr>
        <p:spPr>
          <a:xfrm>
            <a:off x="975360" y="259079"/>
            <a:ext cx="10241280" cy="622082"/>
          </a:xfrm>
          <a:prstGeom prst="rect">
            <a:avLst/>
          </a:prstGeom>
        </p:spPr>
        <p:txBody>
          <a:bodyPr vert="horz" lIns="0" tIns="0" rIns="0" bIns="0" rtlCol="0" anchor="b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rgbClr val="18602A"/>
                </a:solidFill>
              </a:rPr>
              <a:t>MODELLO DI REGRESSIONE SPAZIALE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A48C093-9D53-42B2-B78B-7B677438C497}"/>
                  </a:ext>
                </a:extLst>
              </p:cNvPr>
              <p:cNvSpPr txBox="1"/>
              <p:nvPr/>
            </p:nvSpPr>
            <p:spPr>
              <a:xfrm>
                <a:off x="975360" y="1015236"/>
                <a:ext cx="89397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L’effetto spaziale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18602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it-IT" dirty="0"/>
                  <a:t> non sembra essere significativo, infatti la </a:t>
                </a:r>
                <a:r>
                  <a:rPr lang="it-IT" i="1" dirty="0"/>
                  <a:t>mappa dei residui</a:t>
                </a:r>
                <a:r>
                  <a:rPr lang="it-IT" dirty="0"/>
                  <a:t> ha un aspetto casuale, non influenzato dalle regioni.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A48C093-9D53-42B2-B78B-7B677438C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" y="1015236"/>
                <a:ext cx="8939798" cy="646331"/>
              </a:xfrm>
              <a:prstGeom prst="rect">
                <a:avLst/>
              </a:prstGeom>
              <a:blipFill>
                <a:blip r:embed="rId3"/>
                <a:stretch>
                  <a:fillRect l="-545" t="-4717" b="-150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08FDAE49-AD4C-4CDB-8B3B-040E228813A0}"/>
              </a:ext>
            </a:extLst>
          </p:cNvPr>
          <p:cNvSpPr txBox="1"/>
          <p:nvPr/>
        </p:nvSpPr>
        <p:spPr>
          <a:xfrm>
            <a:off x="1020426" y="1763156"/>
            <a:ext cx="8229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/>
              <a:t>La variabile della percentuale di raccolta differenziata risulta essere ben rappresentata dalle variabili antecedenti </a:t>
            </a:r>
            <a:r>
              <a:rPr lang="it-IT" sz="1800" b="1" i="1" dirty="0">
                <a:solidFill>
                  <a:srgbClr val="18602A"/>
                </a:solidFill>
              </a:rPr>
              <a:t>età media</a:t>
            </a:r>
            <a:r>
              <a:rPr lang="it-IT" b="1" i="1" dirty="0">
                <a:solidFill>
                  <a:srgbClr val="18602A"/>
                </a:solidFill>
              </a:rPr>
              <a:t> </a:t>
            </a:r>
            <a:r>
              <a:rPr lang="it-IT" sz="1800" dirty="0"/>
              <a:t>e </a:t>
            </a:r>
            <a:r>
              <a:rPr lang="it-IT" sz="1800" b="1" i="1" dirty="0">
                <a:solidFill>
                  <a:srgbClr val="18602A"/>
                </a:solidFill>
              </a:rPr>
              <a:t>tasso di occupazione</a:t>
            </a:r>
            <a:r>
              <a:rPr lang="it-IT" sz="1800" dirty="0"/>
              <a:t>. </a:t>
            </a:r>
          </a:p>
        </p:txBody>
      </p:sp>
      <p:pic>
        <p:nvPicPr>
          <p:cNvPr id="15" name="Immagine 14" descr="Immagine che contiene natura&#10;&#10;Descrizione generata automaticamente">
            <a:extLst>
              <a:ext uri="{FF2B5EF4-FFF2-40B4-BE49-F238E27FC236}">
                <a16:creationId xmlns:a16="http://schemas.microsoft.com/office/drawing/2014/main" id="{F587FC6B-43B4-4E43-9F1F-0D940DD38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092" y="957474"/>
            <a:ext cx="1394171" cy="1402995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CCEB7877-1917-4E8B-9E37-982BD2557A71}"/>
              </a:ext>
            </a:extLst>
          </p:cNvPr>
          <p:cNvGrpSpPr/>
          <p:nvPr/>
        </p:nvGrpSpPr>
        <p:grpSpPr>
          <a:xfrm>
            <a:off x="10841575" y="881160"/>
            <a:ext cx="375065" cy="679433"/>
            <a:chOff x="838024" y="3294755"/>
            <a:chExt cx="470076" cy="957081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AFC8BF74-2010-4DCB-8D81-11F13033E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800948" y="3762113"/>
              <a:ext cx="575802" cy="71975"/>
            </a:xfrm>
            <a:prstGeom prst="rect">
              <a:avLst/>
            </a:prstGeom>
          </p:spPr>
        </p:pic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D2CE3613-365B-4070-A8FD-E577CAA185A5}"/>
                </a:ext>
              </a:extLst>
            </p:cNvPr>
            <p:cNvSpPr txBox="1"/>
            <p:nvPr/>
          </p:nvSpPr>
          <p:spPr>
            <a:xfrm>
              <a:off x="838024" y="4067170"/>
              <a:ext cx="47007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600" dirty="0"/>
                <a:t>-0,1171</a:t>
              </a: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FDD5484C-403D-4651-992D-BEA1B94822EB}"/>
                </a:ext>
              </a:extLst>
            </p:cNvPr>
            <p:cNvSpPr txBox="1"/>
            <p:nvPr/>
          </p:nvSpPr>
          <p:spPr>
            <a:xfrm>
              <a:off x="838024" y="3294755"/>
              <a:ext cx="47007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600" dirty="0"/>
                <a:t>0,057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9763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5A90EED7-3B78-4E1A-8EB2-520F9483B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449320"/>
            <a:ext cx="6305620" cy="3959352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Nonostante l’ottava posizione nella classifica europea delle nazioni che riciclano più rifiuti (</a:t>
            </a:r>
            <a:r>
              <a:rPr lang="it-IT" sz="1600" dirty="0"/>
              <a:t>Fonte:</a:t>
            </a:r>
            <a:r>
              <a:rPr lang="it-IT" dirty="0"/>
              <a:t> </a:t>
            </a:r>
            <a:r>
              <a:rPr lang="it-IT" sz="1600" i="1" dirty="0"/>
              <a:t>Eurostat</a:t>
            </a:r>
            <a:r>
              <a:rPr lang="it-IT" dirty="0"/>
              <a:t>), il nostro paese ha ancora della strada da fare davanti a sé.</a:t>
            </a:r>
          </a:p>
          <a:p>
            <a:pPr marL="0" indent="0">
              <a:buNone/>
            </a:pPr>
            <a:r>
              <a:rPr lang="it-IT" dirty="0"/>
              <a:t>Il primo passo è sicuramente eliminare le grandi differenze che esistono tra il Nord e il Sud del paese, anche riguardanti questo fenomeno.</a:t>
            </a:r>
          </a:p>
          <a:p>
            <a:pPr marL="0" indent="0">
              <a:buNone/>
            </a:pPr>
            <a:r>
              <a:rPr lang="it-IT" dirty="0"/>
              <a:t>In un mondo che si pone di ridurre sempre di più il proprio impatto sull’ambiente, </a:t>
            </a:r>
            <a:r>
              <a:rPr lang="it-IT" b="1" dirty="0">
                <a:solidFill>
                  <a:srgbClr val="18602A"/>
                </a:solidFill>
              </a:rPr>
              <a:t>fare la raccolta differenziata </a:t>
            </a:r>
            <a:r>
              <a:rPr lang="it-IT" dirty="0"/>
              <a:t>diventa di vitale importanza.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5A26BBD-EAAA-4B25-A444-AE55FD26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59079"/>
            <a:ext cx="10241280" cy="622082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18602A"/>
                </a:solidFill>
              </a:rPr>
              <a:t>CONCLUSIONI</a:t>
            </a:r>
          </a:p>
        </p:txBody>
      </p:sp>
      <p:pic>
        <p:nvPicPr>
          <p:cNvPr id="4" name="Segnaposto contenuto 4" descr="Riciclo con riempimento a tinta unita">
            <a:extLst>
              <a:ext uri="{FF2B5EF4-FFF2-40B4-BE49-F238E27FC236}">
                <a16:creationId xmlns:a16="http://schemas.microsoft.com/office/drawing/2014/main" id="{7AA1DF98-6581-497E-9849-22B7B4CCD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3189" y="2244017"/>
            <a:ext cx="2369959" cy="2369959"/>
          </a:xfrm>
          <a:prstGeom prst="rect">
            <a:avLst/>
          </a:prstGeom>
        </p:spPr>
      </p:pic>
      <p:pic>
        <p:nvPicPr>
          <p:cNvPr id="9" name="Immagine 8" descr="Immagine che contiene mappa&#10;&#10;Descrizione generata automaticamente">
            <a:extLst>
              <a:ext uri="{FF2B5EF4-FFF2-40B4-BE49-F238E27FC236}">
                <a16:creationId xmlns:a16="http://schemas.microsoft.com/office/drawing/2014/main" id="{8E7D9A18-B95C-4BBD-A9BF-47EBC98E28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977" y="953257"/>
            <a:ext cx="4260888" cy="495147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15E4CAC-4BC2-4EA0-B40E-CF2284B0E382}"/>
              </a:ext>
            </a:extLst>
          </p:cNvPr>
          <p:cNvSpPr txBox="1"/>
          <p:nvPr/>
        </p:nvSpPr>
        <p:spPr>
          <a:xfrm>
            <a:off x="8379725" y="5408672"/>
            <a:ext cx="2715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% Raccolta Differenziata</a:t>
            </a:r>
          </a:p>
        </p:txBody>
      </p:sp>
    </p:spTree>
    <p:extLst>
      <p:ext uri="{BB962C8B-B14F-4D97-AF65-F5344CB8AC3E}">
        <p14:creationId xmlns:p14="http://schemas.microsoft.com/office/powerpoint/2010/main" val="1410697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4" descr="Riciclo con riempimento a tinta unita">
            <a:extLst>
              <a:ext uri="{FF2B5EF4-FFF2-40B4-BE49-F238E27FC236}">
                <a16:creationId xmlns:a16="http://schemas.microsoft.com/office/drawing/2014/main" id="{713C2E5B-2FEE-4D1A-B927-47855AFFC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1020" y="2244020"/>
            <a:ext cx="2369959" cy="236995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5CB9486-752B-402F-80CD-8F48A9963FF3}"/>
              </a:ext>
            </a:extLst>
          </p:cNvPr>
          <p:cNvSpPr txBox="1"/>
          <p:nvPr/>
        </p:nvSpPr>
        <p:spPr>
          <a:xfrm>
            <a:off x="975359" y="1228299"/>
            <a:ext cx="102412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i="1" dirty="0">
                <a:solidFill>
                  <a:srgbClr val="111111"/>
                </a:solidFill>
                <a:effectLst/>
              </a:rPr>
              <a:t>González, Ignacio , Déjean, Sébastien, Martin, Pascal , AND Baccini, Alain. "CCA: An R Package to Extend Canonical Correlation Analysis" Journal of Statistical Software [Online], Volume 23, Issue 12 (17 January 2008)</a:t>
            </a:r>
            <a:r>
              <a:rPr lang="es-ES" i="1" dirty="0">
                <a:effectLst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s-ES" i="1" dirty="0"/>
          </a:p>
          <a:p>
            <a:pPr marL="342900" indent="-342900">
              <a:buFont typeface="+mj-lt"/>
              <a:buAutoNum type="arabicPeriod"/>
            </a:pPr>
            <a:r>
              <a:rPr lang="en-US" i="1" dirty="0">
                <a:solidFill>
                  <a:srgbClr val="111111"/>
                </a:solidFill>
              </a:rPr>
              <a:t>Bivand, Roger, AND Piras, Gianfranco. "Comparing Implementations of Estimation Methods for Spatial Econometrics" Journal of Statistical Software [Online], Volume 63, Issue 18 (16 February 2015).</a:t>
            </a:r>
          </a:p>
          <a:p>
            <a:pPr marL="342900" indent="-342900">
              <a:buFont typeface="+mj-lt"/>
              <a:buAutoNum type="arabicPeriod"/>
            </a:pPr>
            <a:endParaRPr lang="en-US" i="1" dirty="0">
              <a:solidFill>
                <a:srgbClr val="11111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i="1" dirty="0">
                <a:solidFill>
                  <a:srgbClr val="111111"/>
                </a:solidFill>
              </a:rPr>
              <a:t>Anselin, Luc. 1996. “The Moran Scatterplot as an ESDA Tool to Assess Local Instability in Spatial Association.” In Spatial Analytical Perspectives on Gis in Environmental and Socio-Economic Sciences, edited by Manfred Fischer, Henk Scholten, and David Unwin, 111–25. London: Taylor; Francis.</a:t>
            </a:r>
            <a:endParaRPr lang="en-US" i="1" dirty="0">
              <a:solidFill>
                <a:srgbClr val="11111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s-ES" i="1" dirty="0">
              <a:solidFill>
                <a:srgbClr val="11111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i="1" dirty="0">
                <a:solidFill>
                  <a:srgbClr val="111111"/>
                </a:solidFill>
              </a:rPr>
              <a:t>Anselin, Luc. 2019. “A Local Indicator of Multivariate Spatial Association, Extending Geary’s c.” Geographical Analysis 51 (2): 133–50</a:t>
            </a:r>
            <a:r>
              <a:rPr lang="es-ES" i="1" dirty="0">
                <a:solidFill>
                  <a:srgbClr val="111111"/>
                </a:solidFill>
              </a:rPr>
              <a:t>.</a:t>
            </a:r>
            <a:endParaRPr lang="it-IT" i="1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F81841D0-EA2D-4533-8947-376062AB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59079"/>
            <a:ext cx="10241280" cy="622082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18602A"/>
                </a:solidFill>
              </a:rPr>
              <a:t>RIFERIMENTI BIBLIOGRAFICI</a:t>
            </a:r>
          </a:p>
        </p:txBody>
      </p:sp>
    </p:spTree>
    <p:extLst>
      <p:ext uri="{BB962C8B-B14F-4D97-AF65-F5344CB8AC3E}">
        <p14:creationId xmlns:p14="http://schemas.microsoft.com/office/powerpoint/2010/main" val="372336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486D23-889B-4EBF-A88E-E90052D9E4F7}"/>
              </a:ext>
            </a:extLst>
          </p:cNvPr>
          <p:cNvSpPr txBox="1"/>
          <p:nvPr/>
        </p:nvSpPr>
        <p:spPr>
          <a:xfrm>
            <a:off x="870857" y="1519223"/>
            <a:ext cx="630562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I dati della raccolta differenziata sono forniti dal </a:t>
            </a:r>
            <a:r>
              <a:rPr lang="it-IT" sz="2200" b="1" dirty="0">
                <a:solidFill>
                  <a:srgbClr val="18602A"/>
                </a:solidFill>
              </a:rPr>
              <a:t>Catasto dei rifiuti</a:t>
            </a:r>
            <a:r>
              <a:rPr lang="it-IT" sz="2200" dirty="0"/>
              <a:t>, organizzato per via informatica dall’</a:t>
            </a:r>
            <a:r>
              <a:rPr lang="it-IT" sz="2200" i="1" dirty="0"/>
              <a:t>Istituto Superiore per la Protezione e la Ricerca Ambientale </a:t>
            </a:r>
            <a:r>
              <a:rPr lang="it-IT" sz="2200" dirty="0"/>
              <a:t>(</a:t>
            </a:r>
            <a:r>
              <a:rPr lang="it-IT" sz="2200" b="1" dirty="0">
                <a:solidFill>
                  <a:srgbClr val="18602A"/>
                </a:solidFill>
              </a:rPr>
              <a:t>ISPRA</a:t>
            </a:r>
            <a:r>
              <a:rPr lang="it-IT" sz="2200" dirty="0"/>
              <a:t>).</a:t>
            </a:r>
          </a:p>
          <a:p>
            <a:endParaRPr lang="it-IT" sz="2200" dirty="0"/>
          </a:p>
          <a:p>
            <a:r>
              <a:rPr lang="it-IT" sz="2200" dirty="0"/>
              <a:t>Il Catasto ha lo scopo di fornire un quadro conoscitivo completo e facilmente accessibile in materia di rifiuti.</a:t>
            </a:r>
          </a:p>
          <a:p>
            <a:endParaRPr lang="it-IT" sz="2200" dirty="0"/>
          </a:p>
          <a:p>
            <a:r>
              <a:rPr lang="it-IT" sz="2200" dirty="0"/>
              <a:t>I dati su cui è stata svolta l’analisi sono riferiti al 2019 e riguardano la </a:t>
            </a:r>
            <a:r>
              <a:rPr lang="it-IT" sz="2200" b="1" dirty="0">
                <a:solidFill>
                  <a:srgbClr val="18602A"/>
                </a:solidFill>
              </a:rPr>
              <a:t>produzione e la raccolta differenziata dei rifiuti urbani </a:t>
            </a:r>
            <a:r>
              <a:rPr lang="it-IT" sz="2200" dirty="0"/>
              <a:t>e i loro </a:t>
            </a:r>
            <a:r>
              <a:rPr lang="it-IT" sz="2200" b="1" dirty="0">
                <a:solidFill>
                  <a:srgbClr val="18602A"/>
                </a:solidFill>
              </a:rPr>
              <a:t>costi di gestione</a:t>
            </a:r>
            <a:r>
              <a:rPr lang="it-IT" sz="2200" dirty="0"/>
              <a:t>.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1B9E373-CB6E-4D30-B914-7B57DB360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57" y="284783"/>
            <a:ext cx="10437221" cy="1234440"/>
          </a:xfrm>
        </p:spPr>
        <p:txBody>
          <a:bodyPr anchor="ctr">
            <a:normAutofit/>
          </a:bodyPr>
          <a:lstStyle/>
          <a:p>
            <a:r>
              <a:rPr lang="it-IT" sz="3200" dirty="0">
                <a:solidFill>
                  <a:srgbClr val="18602A"/>
                </a:solidFill>
              </a:rPr>
              <a:t>DATI DELLA RACCOLTA DIFFERENZIATA</a:t>
            </a:r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55F507F1-7328-47EF-A77D-2A99ADC3FD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53"/>
          <a:stretch/>
        </p:blipFill>
        <p:spPr>
          <a:xfrm>
            <a:off x="7409769" y="1885643"/>
            <a:ext cx="3911373" cy="1455056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6B412BD2-B81D-43C0-A0A8-D60A3EE7BA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36"/>
          <a:stretch/>
        </p:blipFill>
        <p:spPr>
          <a:xfrm>
            <a:off x="7781584" y="3707120"/>
            <a:ext cx="3167742" cy="1813717"/>
          </a:xfrm>
          <a:prstGeom prst="rect">
            <a:avLst/>
          </a:prstGeom>
        </p:spPr>
      </p:pic>
      <p:pic>
        <p:nvPicPr>
          <p:cNvPr id="9" name="Segnaposto contenuto 4" descr="Riciclo con riempimento a tinta unita">
            <a:extLst>
              <a:ext uri="{FF2B5EF4-FFF2-40B4-BE49-F238E27FC236}">
                <a16:creationId xmlns:a16="http://schemas.microsoft.com/office/drawing/2014/main" id="{C6BF6F30-54B8-4365-9E3A-B40EA6F45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8687" y="2244020"/>
            <a:ext cx="2369959" cy="236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9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FCE9E5-7368-4438-B13C-71D555BEF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53217"/>
            <a:ext cx="10241280" cy="853519"/>
          </a:xfrm>
        </p:spPr>
        <p:txBody>
          <a:bodyPr>
            <a:noAutofit/>
          </a:bodyPr>
          <a:lstStyle/>
          <a:p>
            <a:r>
              <a:rPr lang="it-IT" sz="2600" dirty="0">
                <a:solidFill>
                  <a:srgbClr val="18602A"/>
                </a:solidFill>
              </a:rPr>
              <a:t>RACCOLTA DIFFERENZIATA PROCAPITE pEr LE PRINCIPALI FRAZIONI MERCEOLOGICHE</a:t>
            </a:r>
          </a:p>
        </p:txBody>
      </p:sp>
      <p:pic>
        <p:nvPicPr>
          <p:cNvPr id="6" name="Immagine 5" descr="Immagine che contiene natura&#10;&#10;Descrizione generata automaticamente">
            <a:extLst>
              <a:ext uri="{FF2B5EF4-FFF2-40B4-BE49-F238E27FC236}">
                <a16:creationId xmlns:a16="http://schemas.microsoft.com/office/drawing/2014/main" id="{D553ADB6-CAD0-46B7-9E87-6EB5EA793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34" y="1764093"/>
            <a:ext cx="1641232" cy="1906115"/>
          </a:xfrm>
          <a:prstGeom prst="rect">
            <a:avLst/>
          </a:prstGeom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3B0E67A-5BF4-4CAA-AE94-866D008D8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6992" y="1764093"/>
            <a:ext cx="1641232" cy="190611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1B7EBCF-FDE0-4AF6-83DC-C64FD3497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8224" y="1764094"/>
            <a:ext cx="1641232" cy="190611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C469700-5723-4DD3-A1DC-7ADEEDEB9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456" y="1764095"/>
            <a:ext cx="1641232" cy="190611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6BBA7F7-26B4-4058-8DCD-561FE803A6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6614" y="1764095"/>
            <a:ext cx="1641232" cy="190611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FF5149B-A81B-432D-9E85-2106DD7309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71920" y="1764095"/>
            <a:ext cx="1641232" cy="190611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E5D231D-654D-42EE-8CBE-5EDA16B7F6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13152" y="1764096"/>
            <a:ext cx="1641232" cy="190611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4A0AE1D-E162-4EB5-AC1B-3A575D22A0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834" y="4004011"/>
            <a:ext cx="1641232" cy="190611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C15D1A89-31F3-4188-9916-28781B5292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6992" y="4004010"/>
            <a:ext cx="1641232" cy="190611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2A74CB63-0B1C-400D-B8F5-D6B6BDFEA8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8224" y="4004010"/>
            <a:ext cx="1641232" cy="1906114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12DF816D-9AB6-4B57-8449-D7E154B06E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456" y="4004009"/>
            <a:ext cx="1641232" cy="1906114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FD45103A-DAE5-4A60-8DCB-600BF50666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0688" y="4004009"/>
            <a:ext cx="1641232" cy="1906114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38817116-EB9D-4FD0-832E-2F78D86EAEE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71920" y="4004009"/>
            <a:ext cx="1641232" cy="1906114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F0AA1CC7-F55C-4F97-8113-1FC898D5D0F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17841" y="4004009"/>
            <a:ext cx="1641232" cy="1906114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FE40232-1020-4EC1-A4DC-D21C3630DDC9}"/>
              </a:ext>
            </a:extLst>
          </p:cNvPr>
          <p:cNvSpPr txBox="1"/>
          <p:nvPr/>
        </p:nvSpPr>
        <p:spPr>
          <a:xfrm>
            <a:off x="365760" y="1440537"/>
            <a:ext cx="165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18602A"/>
                </a:solidFill>
              </a:rPr>
              <a:t>CARTA E CARTONE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464D1A1-CEF4-453D-96EB-E610B86CB0CF}"/>
              </a:ext>
            </a:extLst>
          </p:cNvPr>
          <p:cNvSpPr txBox="1"/>
          <p:nvPr/>
        </p:nvSpPr>
        <p:spPr>
          <a:xfrm>
            <a:off x="2021066" y="1439047"/>
            <a:ext cx="165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18602A"/>
                </a:solidFill>
              </a:rPr>
              <a:t>PLASTICA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E64C0FC-F6F4-430D-8CEC-36646F5E645D}"/>
              </a:ext>
            </a:extLst>
          </p:cNvPr>
          <p:cNvSpPr txBox="1"/>
          <p:nvPr/>
        </p:nvSpPr>
        <p:spPr>
          <a:xfrm>
            <a:off x="3634150" y="1452058"/>
            <a:ext cx="165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18602A"/>
                </a:solidFill>
              </a:rPr>
              <a:t>VETRO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31F83A3-6735-4919-A50A-D7C8D9BB07F6}"/>
              </a:ext>
            </a:extLst>
          </p:cNvPr>
          <p:cNvSpPr txBox="1"/>
          <p:nvPr/>
        </p:nvSpPr>
        <p:spPr>
          <a:xfrm>
            <a:off x="5275382" y="1439046"/>
            <a:ext cx="165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18602A"/>
                </a:solidFill>
              </a:rPr>
              <a:t>LEGNO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FB53B5E-CB66-4044-99FF-FF40552A518B}"/>
              </a:ext>
            </a:extLst>
          </p:cNvPr>
          <p:cNvSpPr txBox="1"/>
          <p:nvPr/>
        </p:nvSpPr>
        <p:spPr>
          <a:xfrm>
            <a:off x="6874392" y="1452057"/>
            <a:ext cx="165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18602A"/>
                </a:solidFill>
              </a:rPr>
              <a:t>METALLO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FF5F8C2-7E2E-4FAC-9598-606498348CC9}"/>
              </a:ext>
            </a:extLst>
          </p:cNvPr>
          <p:cNvSpPr txBox="1"/>
          <p:nvPr/>
        </p:nvSpPr>
        <p:spPr>
          <a:xfrm>
            <a:off x="8515624" y="1439045"/>
            <a:ext cx="165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18602A"/>
                </a:solidFill>
              </a:rPr>
              <a:t>RAEE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F734DB5-81B4-42D1-8678-85E81BA77825}"/>
              </a:ext>
            </a:extLst>
          </p:cNvPr>
          <p:cNvSpPr txBox="1"/>
          <p:nvPr/>
        </p:nvSpPr>
        <p:spPr>
          <a:xfrm>
            <a:off x="10142782" y="1452057"/>
            <a:ext cx="165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18602A"/>
                </a:solidFill>
              </a:rPr>
              <a:t>FRAZ. ORGANICA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3507888-E799-4249-B4D3-0F3EE59ECFB4}"/>
              </a:ext>
            </a:extLst>
          </p:cNvPr>
          <p:cNvSpPr txBox="1"/>
          <p:nvPr/>
        </p:nvSpPr>
        <p:spPr>
          <a:xfrm>
            <a:off x="337612" y="3670208"/>
            <a:ext cx="165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18602A"/>
                </a:solidFill>
              </a:rPr>
              <a:t>TESSILI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F759674-9DE9-4C94-BADE-CB79778D6E85}"/>
              </a:ext>
            </a:extLst>
          </p:cNvPr>
          <p:cNvSpPr txBox="1"/>
          <p:nvPr/>
        </p:nvSpPr>
        <p:spPr>
          <a:xfrm>
            <a:off x="1964770" y="3668718"/>
            <a:ext cx="165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18602A"/>
                </a:solidFill>
              </a:rPr>
              <a:t>SELETTIVA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0BCC981-8C00-4D22-B6A6-3798C16DCA6A}"/>
              </a:ext>
            </a:extLst>
          </p:cNvPr>
          <p:cNvSpPr txBox="1"/>
          <p:nvPr/>
        </p:nvSpPr>
        <p:spPr>
          <a:xfrm>
            <a:off x="3648224" y="3667332"/>
            <a:ext cx="165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18602A"/>
                </a:solidFill>
              </a:rPr>
              <a:t>PULIZIA STRADALE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7331EE9-5404-4F0B-A234-EFCC6DBE73F7}"/>
              </a:ext>
            </a:extLst>
          </p:cNvPr>
          <p:cNvSpPr txBox="1"/>
          <p:nvPr/>
        </p:nvSpPr>
        <p:spPr>
          <a:xfrm>
            <a:off x="5289456" y="3664456"/>
            <a:ext cx="165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18602A"/>
                </a:solidFill>
              </a:rPr>
              <a:t>COST. E DEMOLIZ.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D8B887F-E378-4F37-B98B-9A52E2D5F0A5}"/>
              </a:ext>
            </a:extLst>
          </p:cNvPr>
          <p:cNvSpPr txBox="1"/>
          <p:nvPr/>
        </p:nvSpPr>
        <p:spPr>
          <a:xfrm>
            <a:off x="6916614" y="3664456"/>
            <a:ext cx="165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18602A"/>
                </a:solidFill>
              </a:rPr>
              <a:t>INGOMBRANTI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3D8B3C1E-B94A-4EAC-BDEE-1D792928E41D}"/>
              </a:ext>
            </a:extLst>
          </p:cNvPr>
          <p:cNvSpPr txBox="1"/>
          <p:nvPr/>
        </p:nvSpPr>
        <p:spPr>
          <a:xfrm>
            <a:off x="8487476" y="3660195"/>
            <a:ext cx="165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18602A"/>
                </a:solidFill>
              </a:rPr>
              <a:t>ALTRO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4927E6E-F1DB-4F09-BDCA-4F7C67B9E429}"/>
              </a:ext>
            </a:extLst>
          </p:cNvPr>
          <p:cNvSpPr txBox="1"/>
          <p:nvPr/>
        </p:nvSpPr>
        <p:spPr>
          <a:xfrm>
            <a:off x="10142782" y="3655934"/>
            <a:ext cx="165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18602A"/>
                </a:solidFill>
              </a:rPr>
              <a:t>INDIFFERENZIATO</a:t>
            </a:r>
          </a:p>
        </p:txBody>
      </p:sp>
    </p:spTree>
    <p:extLst>
      <p:ext uri="{BB962C8B-B14F-4D97-AF65-F5344CB8AC3E}">
        <p14:creationId xmlns:p14="http://schemas.microsoft.com/office/powerpoint/2010/main" val="392408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85D518-B65B-44CB-ABF4-DA950D43C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61" y="0"/>
            <a:ext cx="10889278" cy="745588"/>
          </a:xfrm>
        </p:spPr>
        <p:txBody>
          <a:bodyPr vert="horz" lIns="0" tIns="0" rIns="0" bIns="0" rtlCol="0" anchor="b">
            <a:noAutofit/>
          </a:bodyPr>
          <a:lstStyle/>
          <a:p>
            <a:r>
              <a:rPr lang="it-IT" sz="2600" dirty="0">
                <a:solidFill>
                  <a:srgbClr val="18602A"/>
                </a:solidFill>
              </a:rPr>
              <a:t>REGIONI OMOGENEE PER RACCOLTA PROCAPITE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28814E2-6C18-4927-B304-A06DC5C6E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79" y="1456006"/>
            <a:ext cx="8125154" cy="4677508"/>
          </a:xfrm>
          <a:prstGeom prst="rect">
            <a:avLst/>
          </a:prstGeom>
          <a:ln>
            <a:noFill/>
          </a:ln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C97627A-A587-44D0-8506-F36B6C691C12}"/>
              </a:ext>
            </a:extLst>
          </p:cNvPr>
          <p:cNvSpPr txBox="1"/>
          <p:nvPr/>
        </p:nvSpPr>
        <p:spPr>
          <a:xfrm>
            <a:off x="599760" y="1456006"/>
            <a:ext cx="34628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Tramite il </a:t>
            </a:r>
            <a:r>
              <a:rPr lang="it-IT" b="1" dirty="0">
                <a:solidFill>
                  <a:srgbClr val="18602A"/>
                </a:solidFill>
              </a:rPr>
              <a:t>metodo del legame completo </a:t>
            </a:r>
            <a:r>
              <a:rPr lang="it-IT" dirty="0"/>
              <a:t>sono state classificate le regioni italiane in 3 gruppi distinti, sulla base delle variabili precedenti.</a:t>
            </a:r>
          </a:p>
          <a:p>
            <a:endParaRPr lang="it-IT" dirty="0"/>
          </a:p>
          <a:p>
            <a:r>
              <a:rPr lang="it-IT" b="1" dirty="0">
                <a:solidFill>
                  <a:srgbClr val="18602A"/>
                </a:solidFill>
              </a:rPr>
              <a:t>Gruppo 1</a:t>
            </a:r>
            <a:r>
              <a:rPr lang="it-IT" dirty="0"/>
              <a:t>: Abruzzo, Lazio, Liguria, Toscana, Piemonte.</a:t>
            </a:r>
          </a:p>
          <a:p>
            <a:endParaRPr lang="it-IT" dirty="0"/>
          </a:p>
          <a:p>
            <a:r>
              <a:rPr lang="it-IT" b="1" dirty="0">
                <a:solidFill>
                  <a:srgbClr val="18602A"/>
                </a:solidFill>
              </a:rPr>
              <a:t>Gruppo 2</a:t>
            </a:r>
            <a:r>
              <a:rPr lang="it-IT" dirty="0"/>
              <a:t>: Basilicata, Calabria, Campania, Molise, Puglia, Sicilia</a:t>
            </a:r>
          </a:p>
          <a:p>
            <a:endParaRPr lang="it-IT" dirty="0"/>
          </a:p>
          <a:p>
            <a:r>
              <a:rPr lang="it-IT" b="1" dirty="0">
                <a:solidFill>
                  <a:srgbClr val="18602A"/>
                </a:solidFill>
              </a:rPr>
              <a:t>Gruppo 3</a:t>
            </a:r>
            <a:r>
              <a:rPr lang="it-IT" dirty="0"/>
              <a:t>: Emilia Romagna, Friuli Venezia Giulia, Lombardia, Marche, Sardegna, Trentino Alto Adige, Umbria, Veneto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D4FDCE81-287F-44C5-A4B7-41CC6BE21A0A}"/>
              </a:ext>
            </a:extLst>
          </p:cNvPr>
          <p:cNvSpPr txBox="1">
            <a:spLocks/>
          </p:cNvSpPr>
          <p:nvPr/>
        </p:nvSpPr>
        <p:spPr>
          <a:xfrm>
            <a:off x="651361" y="504885"/>
            <a:ext cx="10889278" cy="74558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>
                <a:solidFill>
                  <a:srgbClr val="18602A"/>
                </a:solidFill>
              </a:rPr>
              <a:t>ANALISI CLUSTER</a:t>
            </a:r>
          </a:p>
        </p:txBody>
      </p:sp>
    </p:spTree>
    <p:extLst>
      <p:ext uri="{BB962C8B-B14F-4D97-AF65-F5344CB8AC3E}">
        <p14:creationId xmlns:p14="http://schemas.microsoft.com/office/powerpoint/2010/main" val="141362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D9C83B70-3EF6-4213-9CD3-96F8EBA07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76374" y="1463039"/>
            <a:ext cx="9315626" cy="4487594"/>
          </a:xfrm>
          <a:prstGeom prst="rect">
            <a:avLst/>
          </a:prstGeom>
          <a:ln>
            <a:noFill/>
          </a:ln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BC400D80-2151-4B93-B413-5F66C7D70713}"/>
              </a:ext>
            </a:extLst>
          </p:cNvPr>
          <p:cNvSpPr txBox="1">
            <a:spLocks/>
          </p:cNvSpPr>
          <p:nvPr/>
        </p:nvSpPr>
        <p:spPr>
          <a:xfrm>
            <a:off x="651361" y="0"/>
            <a:ext cx="10889278" cy="74558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600" dirty="0">
                <a:solidFill>
                  <a:srgbClr val="18602A"/>
                </a:solidFill>
              </a:rPr>
              <a:t>REGIONI OMOGENEE PER RACCOLTA PROCAPITE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E37ACBBA-4123-4EBB-AD86-37E6C087893F}"/>
              </a:ext>
            </a:extLst>
          </p:cNvPr>
          <p:cNvSpPr txBox="1">
            <a:spLocks/>
          </p:cNvSpPr>
          <p:nvPr/>
        </p:nvSpPr>
        <p:spPr>
          <a:xfrm>
            <a:off x="651361" y="504885"/>
            <a:ext cx="10889278" cy="74558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>
                <a:solidFill>
                  <a:srgbClr val="18602A"/>
                </a:solidFill>
              </a:rPr>
              <a:t>ANALISI DELLE COMPONENTI PRINCIPALI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C91967F-61CD-4A0D-824F-2A1001597735}"/>
              </a:ext>
            </a:extLst>
          </p:cNvPr>
          <p:cNvSpPr txBox="1"/>
          <p:nvPr/>
        </p:nvSpPr>
        <p:spPr>
          <a:xfrm>
            <a:off x="247130" y="1814010"/>
            <a:ext cx="26292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La prima componente principale spiega il 55% della varianza, mentre la seconda il 13%.</a:t>
            </a:r>
          </a:p>
          <a:p>
            <a:endParaRPr lang="it-IT" sz="2000" dirty="0"/>
          </a:p>
          <a:p>
            <a:r>
              <a:rPr lang="it-IT" sz="2000" dirty="0"/>
              <a:t>Complessivamente, dalle </a:t>
            </a:r>
            <a:r>
              <a:rPr lang="it-IT" sz="2000" b="1" dirty="0">
                <a:solidFill>
                  <a:srgbClr val="18602A"/>
                </a:solidFill>
              </a:rPr>
              <a:t>prime due componenti principali</a:t>
            </a:r>
            <a:r>
              <a:rPr lang="it-IT" sz="2000" dirty="0"/>
              <a:t> è spiegato il 68% della varianza totale.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97506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761DC65F-3609-4F66-BF76-11C39D5425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2" t="4124" r="21402"/>
          <a:stretch/>
        </p:blipFill>
        <p:spPr>
          <a:xfrm>
            <a:off x="6030297" y="766877"/>
            <a:ext cx="5617752" cy="561649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6071093-16B1-4A69-8FC2-0EBC79B09743}"/>
              </a:ext>
            </a:extLst>
          </p:cNvPr>
          <p:cNvSpPr txBox="1"/>
          <p:nvPr/>
        </p:nvSpPr>
        <p:spPr>
          <a:xfrm>
            <a:off x="651360" y="1381942"/>
            <a:ext cx="49330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 costi considerati, sia pro-capite, sia per kg, sono: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8602A"/>
                </a:solidFill>
              </a:rPr>
              <a:t>Costi di gestione dell’indifferenziato</a:t>
            </a:r>
            <a:r>
              <a:rPr lang="it-IT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8602A"/>
                </a:solidFill>
              </a:rPr>
              <a:t>Costi di gestione della raccolta differenziata</a:t>
            </a:r>
            <a:r>
              <a:rPr lang="it-IT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8602A"/>
                </a:solidFill>
              </a:rPr>
              <a:t>Costi di spazzamento e lavaggio urbano</a:t>
            </a:r>
            <a:r>
              <a:rPr lang="it-IT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8602A"/>
                </a:solidFill>
              </a:rPr>
              <a:t>Costi</a:t>
            </a:r>
            <a:r>
              <a:rPr lang="it-IT" sz="2000" dirty="0"/>
              <a:t> </a:t>
            </a:r>
            <a:r>
              <a:rPr lang="it-IT" sz="2000" b="1" dirty="0">
                <a:solidFill>
                  <a:srgbClr val="18602A"/>
                </a:solidFill>
              </a:rPr>
              <a:t>comuni</a:t>
            </a:r>
            <a:r>
              <a:rPr lang="it-IT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8602A"/>
                </a:solidFill>
              </a:rPr>
              <a:t>Costi del capitale</a:t>
            </a:r>
            <a:r>
              <a:rPr lang="it-IT" sz="2000" dirty="0"/>
              <a:t>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7D9CB48-FD6C-4EBE-A2EA-745296217EDA}"/>
              </a:ext>
            </a:extLst>
          </p:cNvPr>
          <p:cNvSpPr txBox="1"/>
          <p:nvPr/>
        </p:nvSpPr>
        <p:spPr>
          <a:xfrm>
            <a:off x="651361" y="4067956"/>
            <a:ext cx="493307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L’analisi fattoriale ottenuta tramite una </a:t>
            </a:r>
            <a:r>
              <a:rPr lang="it-IT" sz="2000" i="1" dirty="0"/>
              <a:t>rotazione ortogonale </a:t>
            </a:r>
            <a:r>
              <a:rPr lang="it-IT" sz="2000" dirty="0"/>
              <a:t>dei 6 fattori considerati, restituisce i seguenti punteggi stimati con il metodo di </a:t>
            </a:r>
            <a:r>
              <a:rPr lang="it-IT" sz="2000" i="1" dirty="0"/>
              <a:t>Bartlett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sz="2000" dirty="0"/>
              <a:t>I primi due fattori comuni arrivano al 57% della varianza totale</a:t>
            </a:r>
            <a:r>
              <a:rPr lang="it-IT" dirty="0"/>
              <a:t>.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62257134-58C3-4048-A6EE-130839A6F9B7}"/>
              </a:ext>
            </a:extLst>
          </p:cNvPr>
          <p:cNvSpPr txBox="1">
            <a:spLocks/>
          </p:cNvSpPr>
          <p:nvPr/>
        </p:nvSpPr>
        <p:spPr>
          <a:xfrm>
            <a:off x="651361" y="0"/>
            <a:ext cx="10889278" cy="74558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600" dirty="0">
                <a:solidFill>
                  <a:srgbClr val="18602A"/>
                </a:solidFill>
              </a:rPr>
              <a:t>COSTI DI GESTIONE DEI RIFIUTI URBANI</a:t>
            </a: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F277332A-6A0A-40F9-A9FD-1B16CD466221}"/>
              </a:ext>
            </a:extLst>
          </p:cNvPr>
          <p:cNvSpPr txBox="1">
            <a:spLocks/>
          </p:cNvSpPr>
          <p:nvPr/>
        </p:nvSpPr>
        <p:spPr>
          <a:xfrm>
            <a:off x="651361" y="504885"/>
            <a:ext cx="10889278" cy="74558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>
                <a:solidFill>
                  <a:srgbClr val="18602A"/>
                </a:solidFill>
              </a:rPr>
              <a:t>ANALISI FATTORIALE</a:t>
            </a:r>
          </a:p>
        </p:txBody>
      </p:sp>
      <p:pic>
        <p:nvPicPr>
          <p:cNvPr id="13" name="Segnaposto contenuto 4" descr="Riciclo con riempimento a tinta unita">
            <a:extLst>
              <a:ext uri="{FF2B5EF4-FFF2-40B4-BE49-F238E27FC236}">
                <a16:creationId xmlns:a16="http://schemas.microsoft.com/office/drawing/2014/main" id="{9037D93C-7D84-4983-BFDE-CA1483C2C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32916" y="2244020"/>
            <a:ext cx="2369959" cy="236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1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BB6ECEE7-7C64-4F95-A99C-BB607BB92D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7357" r="2809" b="8200"/>
          <a:stretch/>
        </p:blipFill>
        <p:spPr>
          <a:xfrm>
            <a:off x="2552111" y="1586542"/>
            <a:ext cx="9639889" cy="4447132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FE0ACC50-92EF-4CB6-A0B7-056B9EC4BCCE}"/>
              </a:ext>
            </a:extLst>
          </p:cNvPr>
          <p:cNvSpPr txBox="1">
            <a:spLocks/>
          </p:cNvSpPr>
          <p:nvPr/>
        </p:nvSpPr>
        <p:spPr>
          <a:xfrm>
            <a:off x="651361" y="504885"/>
            <a:ext cx="10889278" cy="74558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>
                <a:solidFill>
                  <a:srgbClr val="18602A"/>
                </a:solidFill>
              </a:rPr>
              <a:t>ANALISI DELLE COMPONENTI PRINCIPALI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680C9839-8058-4276-BD14-C91755E105E5}"/>
              </a:ext>
            </a:extLst>
          </p:cNvPr>
          <p:cNvSpPr txBox="1">
            <a:spLocks/>
          </p:cNvSpPr>
          <p:nvPr/>
        </p:nvSpPr>
        <p:spPr>
          <a:xfrm>
            <a:off x="651361" y="168816"/>
            <a:ext cx="10889278" cy="74558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600" dirty="0">
                <a:solidFill>
                  <a:srgbClr val="18602A"/>
                </a:solidFill>
              </a:rPr>
              <a:t>REGIONI PER RACCOLTA PROCAPITE E COSTI DI GESTIONE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75531C9-4F97-4579-A57F-88F5F01676ED}"/>
              </a:ext>
            </a:extLst>
          </p:cNvPr>
          <p:cNvSpPr txBox="1"/>
          <p:nvPr/>
        </p:nvSpPr>
        <p:spPr>
          <a:xfrm>
            <a:off x="309489" y="1409451"/>
            <a:ext cx="224262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 variabili comprese tra i due cerchi nel grafico di sinistra, sono quelle che influenzano maggiormente gli assi nel grafico sulla destra.</a:t>
            </a:r>
          </a:p>
          <a:p>
            <a:endParaRPr lang="it-IT" dirty="0"/>
          </a:p>
          <a:p>
            <a:r>
              <a:rPr lang="it-IT" dirty="0"/>
              <a:t>In </a:t>
            </a:r>
            <a:r>
              <a:rPr lang="it-IT" dirty="0">
                <a:solidFill>
                  <a:srgbClr val="FF0000"/>
                </a:solidFill>
              </a:rPr>
              <a:t>rosso</a:t>
            </a:r>
            <a:r>
              <a:rPr lang="it-IT" dirty="0"/>
              <a:t>, ci sono le variabili riferite alle frazioni merceologiche di raccolta differenziata; in </a:t>
            </a:r>
            <a:r>
              <a:rPr lang="it-IT" dirty="0">
                <a:solidFill>
                  <a:srgbClr val="7030A0"/>
                </a:solidFill>
              </a:rPr>
              <a:t>blu</a:t>
            </a:r>
            <a:r>
              <a:rPr lang="it-IT" dirty="0"/>
              <a:t> quelle riferite ai costi di gestione.</a:t>
            </a:r>
          </a:p>
        </p:txBody>
      </p:sp>
    </p:spTree>
    <p:extLst>
      <p:ext uri="{BB962C8B-B14F-4D97-AF65-F5344CB8AC3E}">
        <p14:creationId xmlns:p14="http://schemas.microsoft.com/office/powerpoint/2010/main" val="205587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4" descr="Riciclo con riempimento a tinta unita">
            <a:extLst>
              <a:ext uri="{FF2B5EF4-FFF2-40B4-BE49-F238E27FC236}">
                <a16:creationId xmlns:a16="http://schemas.microsoft.com/office/drawing/2014/main" id="{BA6C1573-EC81-4154-94C3-6D0BC717F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0445" y="2244020"/>
            <a:ext cx="2369959" cy="2369959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247CA7-F60F-4643-9DDE-C429CBD30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103" y="1586542"/>
            <a:ext cx="5120641" cy="39593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400" dirty="0"/>
              <a:t>Trattandosi di dati riferiti a delle regioni geografiche, è stata fatta un’</a:t>
            </a:r>
            <a:r>
              <a:rPr lang="it-IT" sz="2400" b="1" dirty="0">
                <a:solidFill>
                  <a:srgbClr val="18602A"/>
                </a:solidFill>
              </a:rPr>
              <a:t>analisi della regressione spaziale</a:t>
            </a:r>
            <a:r>
              <a:rPr lang="it-IT" sz="2400" dirty="0"/>
              <a:t>.</a:t>
            </a:r>
          </a:p>
          <a:p>
            <a:pPr marL="0" indent="0">
              <a:buNone/>
            </a:pPr>
            <a:r>
              <a:rPr lang="it-IT" sz="2400" dirty="0"/>
              <a:t>La presenza di </a:t>
            </a:r>
            <a:r>
              <a:rPr lang="it-IT" sz="2400" i="1" dirty="0"/>
              <a:t>correlazione spaziale </a:t>
            </a:r>
            <a:r>
              <a:rPr lang="it-IT" sz="2400" dirty="0"/>
              <a:t>tra la percentuale di raccolta differenziata interna ad ogni regione e la media delle percentuali delle regioni confinanti è confermata dal </a:t>
            </a:r>
            <a:r>
              <a:rPr lang="it-IT" sz="2400" b="1" dirty="0">
                <a:solidFill>
                  <a:srgbClr val="18602A"/>
                </a:solidFill>
              </a:rPr>
              <a:t>Moran’s Test</a:t>
            </a:r>
            <a:r>
              <a:rPr lang="it-IT" sz="2400" dirty="0"/>
              <a:t> (</a:t>
            </a:r>
            <a:r>
              <a:rPr lang="it-IT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= 0.718</a:t>
            </a:r>
            <a:r>
              <a:rPr lang="it-IT" sz="2400" dirty="0"/>
              <a:t>) e dal </a:t>
            </a:r>
            <a:r>
              <a:rPr lang="it-IT" sz="2400" b="1" dirty="0">
                <a:solidFill>
                  <a:srgbClr val="18602A"/>
                </a:solidFill>
              </a:rPr>
              <a:t>Local Moran’s Test</a:t>
            </a:r>
            <a:r>
              <a:rPr lang="it-IT" sz="2400" dirty="0"/>
              <a:t>, che evidenzia le maggiori zone di influenza.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1CF50A3-B58B-423D-BE89-9BFC63196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929102"/>
            <a:ext cx="5814189" cy="30007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69C2C07-D104-49CC-846E-306A4A87ED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71341" y="4012208"/>
            <a:ext cx="3255800" cy="23398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itolo 1">
            <a:extLst>
              <a:ext uri="{FF2B5EF4-FFF2-40B4-BE49-F238E27FC236}">
                <a16:creationId xmlns:a16="http://schemas.microsoft.com/office/drawing/2014/main" id="{DF0E29CE-919A-43DE-A19C-BA13BF3DBFEC}"/>
              </a:ext>
            </a:extLst>
          </p:cNvPr>
          <p:cNvSpPr txBox="1">
            <a:spLocks/>
          </p:cNvSpPr>
          <p:nvPr/>
        </p:nvSpPr>
        <p:spPr>
          <a:xfrm>
            <a:off x="651361" y="504885"/>
            <a:ext cx="10889278" cy="74558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>
                <a:solidFill>
                  <a:srgbClr val="18602A"/>
                </a:solidFill>
              </a:rPr>
              <a:t>SPATIAL REGRESSION</a:t>
            </a: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8C990E10-9DFB-49CD-A851-CC4A52A8E322}"/>
              </a:ext>
            </a:extLst>
          </p:cNvPr>
          <p:cNvSpPr txBox="1">
            <a:spLocks/>
          </p:cNvSpPr>
          <p:nvPr/>
        </p:nvSpPr>
        <p:spPr>
          <a:xfrm>
            <a:off x="651361" y="168816"/>
            <a:ext cx="10889278" cy="74558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600" dirty="0">
                <a:solidFill>
                  <a:srgbClr val="18602A"/>
                </a:solidFill>
              </a:rPr>
              <a:t>RELAZIONI SPAZIALI TRA LE PERCENTUALI DI RACCOLTA DIFFERENZIATA</a:t>
            </a:r>
          </a:p>
        </p:txBody>
      </p:sp>
    </p:spTree>
    <p:extLst>
      <p:ext uri="{BB962C8B-B14F-4D97-AF65-F5344CB8AC3E}">
        <p14:creationId xmlns:p14="http://schemas.microsoft.com/office/powerpoint/2010/main" val="391086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2AA3A9E-4C50-4398-A501-644F4C676E99}"/>
              </a:ext>
            </a:extLst>
          </p:cNvPr>
          <p:cNvSpPr txBox="1"/>
          <p:nvPr/>
        </p:nvSpPr>
        <p:spPr>
          <a:xfrm>
            <a:off x="322726" y="1043514"/>
            <a:ext cx="5773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Il modello di regressione spaziale utilizzato è lo </a:t>
            </a:r>
            <a:r>
              <a:rPr lang="it-IT" sz="2400" b="1" i="1" dirty="0">
                <a:solidFill>
                  <a:srgbClr val="18602A"/>
                </a:solidFill>
              </a:rPr>
              <a:t>Spatial Error Model </a:t>
            </a:r>
            <a:r>
              <a:rPr lang="it-IT" sz="2400" dirty="0"/>
              <a:t>(</a:t>
            </a:r>
            <a:r>
              <a:rPr lang="it-IT" sz="2400" b="1" dirty="0">
                <a:solidFill>
                  <a:srgbClr val="1860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</a:t>
            </a:r>
            <a:r>
              <a:rPr lang="it-IT" sz="24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6E1B2A8B-D9D9-4DEA-AD10-E56CC49BDFE4}"/>
                  </a:ext>
                </a:extLst>
              </p:cNvPr>
              <p:cNvSpPr txBox="1"/>
              <p:nvPr/>
            </p:nvSpPr>
            <p:spPr>
              <a:xfrm>
                <a:off x="651361" y="2059177"/>
                <a:ext cx="48267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1" i="1" smtClean="0">
                          <a:solidFill>
                            <a:srgbClr val="18602A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it-IT" sz="2800" b="1" i="1" smtClean="0">
                          <a:solidFill>
                            <a:srgbClr val="18602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1" i="1" smtClean="0">
                          <a:solidFill>
                            <a:srgbClr val="18602A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it-IT" sz="2800" b="1" i="1" smtClean="0">
                          <a:solidFill>
                            <a:srgbClr val="18602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it-IT" sz="2800" b="1" i="1" smtClean="0">
                          <a:solidFill>
                            <a:srgbClr val="18602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sz="2800" b="1" i="1" smtClean="0">
                          <a:solidFill>
                            <a:srgbClr val="18602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r>
                        <a:rPr lang="it-IT" sz="2800" b="1" i="1" smtClean="0">
                          <a:solidFill>
                            <a:srgbClr val="18602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it-IT" sz="2800" b="1" i="1" smtClean="0">
                          <a:solidFill>
                            <a:srgbClr val="18602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r>
                        <a:rPr lang="it-IT" sz="2800" b="1" i="1" smtClean="0">
                          <a:solidFill>
                            <a:srgbClr val="18602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800" b="1" i="1" smtClean="0">
                          <a:solidFill>
                            <a:srgbClr val="18602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it-IT" sz="2800" b="1" i="1" smtClean="0">
                          <a:solidFill>
                            <a:srgbClr val="18602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  <m:r>
                        <a:rPr lang="it-IT" sz="2800" b="1" i="1" smtClean="0">
                          <a:solidFill>
                            <a:srgbClr val="18602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sz="2800" b="1" i="1" smtClean="0">
                          <a:solidFill>
                            <a:srgbClr val="18602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it-IT" sz="2800" b="1" dirty="0">
                  <a:solidFill>
                    <a:srgbClr val="18602A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6E1B2A8B-D9D9-4DEA-AD10-E56CC49BD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61" y="2059177"/>
                <a:ext cx="482675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6A03B15-B7AD-47AB-9BC1-9659CB2A83B8}"/>
              </a:ext>
            </a:extLst>
          </p:cNvPr>
          <p:cNvSpPr txBox="1"/>
          <p:nvPr/>
        </p:nvSpPr>
        <p:spPr>
          <a:xfrm>
            <a:off x="322730" y="2683888"/>
            <a:ext cx="57732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Le variabili indipendenti considerate in questa analisi sono l’</a:t>
            </a:r>
            <a:r>
              <a:rPr lang="it-IT" sz="2400" b="1" dirty="0">
                <a:solidFill>
                  <a:srgbClr val="18602A"/>
                </a:solidFill>
              </a:rPr>
              <a:t>età media regionale</a:t>
            </a:r>
            <a:r>
              <a:rPr lang="it-IT" sz="2400" b="1" dirty="0"/>
              <a:t> </a:t>
            </a:r>
            <a:r>
              <a:rPr lang="it-IT" sz="2400" dirty="0"/>
              <a:t>ed il </a:t>
            </a:r>
            <a:r>
              <a:rPr lang="it-IT" sz="2400" b="1" dirty="0">
                <a:solidFill>
                  <a:srgbClr val="18602A"/>
                </a:solidFill>
              </a:rPr>
              <a:t>tasso di occupazione regionale</a:t>
            </a:r>
            <a:r>
              <a:rPr lang="it-IT" sz="2400" dirty="0"/>
              <a:t>, entrambi forniti dall’</a:t>
            </a:r>
            <a:r>
              <a:rPr lang="it-IT" sz="2400" b="1" dirty="0">
                <a:solidFill>
                  <a:srgbClr val="18602A"/>
                </a:solidFill>
              </a:rPr>
              <a:t>Istat</a:t>
            </a:r>
            <a:r>
              <a:rPr lang="it-IT" sz="2400" dirty="0"/>
              <a:t>.</a:t>
            </a:r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87DE7E67-9AC8-420D-A8E6-C62BC5D0E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766995"/>
              </p:ext>
            </p:extLst>
          </p:nvPr>
        </p:nvGraphicFramePr>
        <p:xfrm>
          <a:off x="6290388" y="2243843"/>
          <a:ext cx="557888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451">
                  <a:extLst>
                    <a:ext uri="{9D8B030D-6E8A-4147-A177-3AD203B41FA5}">
                      <a16:colId xmlns:a16="http://schemas.microsoft.com/office/drawing/2014/main" val="1371641020"/>
                    </a:ext>
                  </a:extLst>
                </a:gridCol>
                <a:gridCol w="874171">
                  <a:extLst>
                    <a:ext uri="{9D8B030D-6E8A-4147-A177-3AD203B41FA5}">
                      <a16:colId xmlns:a16="http://schemas.microsoft.com/office/drawing/2014/main" val="3562160698"/>
                    </a:ext>
                  </a:extLst>
                </a:gridCol>
                <a:gridCol w="1145710">
                  <a:extLst>
                    <a:ext uri="{9D8B030D-6E8A-4147-A177-3AD203B41FA5}">
                      <a16:colId xmlns:a16="http://schemas.microsoft.com/office/drawing/2014/main" val="1782018302"/>
                    </a:ext>
                  </a:extLst>
                </a:gridCol>
                <a:gridCol w="976517">
                  <a:extLst>
                    <a:ext uri="{9D8B030D-6E8A-4147-A177-3AD203B41FA5}">
                      <a16:colId xmlns:a16="http://schemas.microsoft.com/office/drawing/2014/main" val="1672476726"/>
                    </a:ext>
                  </a:extLst>
                </a:gridCol>
                <a:gridCol w="1124034">
                  <a:extLst>
                    <a:ext uri="{9D8B030D-6E8A-4147-A177-3AD203B41FA5}">
                      <a16:colId xmlns:a16="http://schemas.microsoft.com/office/drawing/2014/main" val="3603789730"/>
                    </a:ext>
                  </a:extLst>
                </a:gridCol>
              </a:tblGrid>
              <a:tr h="23955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Stima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Std.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Z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Pr(&gt;|z|)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86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i="1" dirty="0"/>
                        <a:t>Intercetta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i="1" dirty="0">
                          <a:solidFill>
                            <a:srgbClr val="18602A"/>
                          </a:solidFill>
                        </a:rPr>
                        <a:t>1,2357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0,3116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3,966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i="1" dirty="0">
                          <a:solidFill>
                            <a:srgbClr val="18602A"/>
                          </a:solidFill>
                        </a:rPr>
                        <a:t>0,00007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050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i="1" dirty="0"/>
                        <a:t>Età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i="1" dirty="0">
                          <a:solidFill>
                            <a:srgbClr val="18602A"/>
                          </a:solidFill>
                        </a:rPr>
                        <a:t>-0,027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0,0073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-3,718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i="1" dirty="0">
                          <a:solidFill>
                            <a:srgbClr val="18602A"/>
                          </a:solidFill>
                        </a:rPr>
                        <a:t>0,0002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3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i="1" dirty="0"/>
                        <a:t>Occupazione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i="1" dirty="0">
                          <a:solidFill>
                            <a:srgbClr val="18602A"/>
                          </a:solidFill>
                        </a:rPr>
                        <a:t>0,0098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0,0009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11,095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i="1" dirty="0">
                          <a:solidFill>
                            <a:srgbClr val="18602A"/>
                          </a:solidFill>
                        </a:rPr>
                        <a:t>&lt; 2,2e-16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640567"/>
                  </a:ext>
                </a:extLst>
              </a:tr>
            </a:tbl>
          </a:graphicData>
        </a:graphic>
      </p:graphicFrame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F9CB57A5-2765-4A36-931E-7ED1C070A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608283"/>
              </p:ext>
            </p:extLst>
          </p:nvPr>
        </p:nvGraphicFramePr>
        <p:xfrm>
          <a:off x="6290389" y="835808"/>
          <a:ext cx="55788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777">
                  <a:extLst>
                    <a:ext uri="{9D8B030D-6E8A-4147-A177-3AD203B41FA5}">
                      <a16:colId xmlns:a16="http://schemas.microsoft.com/office/drawing/2014/main" val="2059937438"/>
                    </a:ext>
                  </a:extLst>
                </a:gridCol>
                <a:gridCol w="1115777">
                  <a:extLst>
                    <a:ext uri="{9D8B030D-6E8A-4147-A177-3AD203B41FA5}">
                      <a16:colId xmlns:a16="http://schemas.microsoft.com/office/drawing/2014/main" val="3103103842"/>
                    </a:ext>
                  </a:extLst>
                </a:gridCol>
                <a:gridCol w="1115777">
                  <a:extLst>
                    <a:ext uri="{9D8B030D-6E8A-4147-A177-3AD203B41FA5}">
                      <a16:colId xmlns:a16="http://schemas.microsoft.com/office/drawing/2014/main" val="2509709833"/>
                    </a:ext>
                  </a:extLst>
                </a:gridCol>
                <a:gridCol w="1115777">
                  <a:extLst>
                    <a:ext uri="{9D8B030D-6E8A-4147-A177-3AD203B41FA5}">
                      <a16:colId xmlns:a16="http://schemas.microsoft.com/office/drawing/2014/main" val="1111130567"/>
                    </a:ext>
                  </a:extLst>
                </a:gridCol>
                <a:gridCol w="1115777">
                  <a:extLst>
                    <a:ext uri="{9D8B030D-6E8A-4147-A177-3AD203B41FA5}">
                      <a16:colId xmlns:a16="http://schemas.microsoft.com/office/drawing/2014/main" val="285064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1°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Mediana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3°Q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58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-0,1171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-0,0227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0,0037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0,0283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952084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DFF468E-918B-466D-959D-D5C0D1D7E426}"/>
              </a:ext>
            </a:extLst>
          </p:cNvPr>
          <p:cNvSpPr txBox="1"/>
          <p:nvPr/>
        </p:nvSpPr>
        <p:spPr>
          <a:xfrm>
            <a:off x="6290389" y="466476"/>
            <a:ext cx="5912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rgbClr val="18602A"/>
                </a:solidFill>
              </a:rPr>
              <a:t>Residui </a:t>
            </a:r>
            <a:r>
              <a:rPr lang="it-IT" sz="1800" b="1" i="1" dirty="0">
                <a:solidFill>
                  <a:srgbClr val="18602A"/>
                </a:solidFill>
              </a:rPr>
              <a:t>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152DF404-44EF-43D9-A9C9-32D04AD329F2}"/>
                  </a:ext>
                </a:extLst>
              </p:cNvPr>
              <p:cNvSpPr txBox="1"/>
              <p:nvPr/>
            </p:nvSpPr>
            <p:spPr>
              <a:xfrm>
                <a:off x="6290389" y="1874511"/>
                <a:ext cx="59122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dirty="0">
                    <a:solidFill>
                      <a:srgbClr val="18602A"/>
                    </a:solidFill>
                  </a:rPr>
                  <a:t>Coefficienti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18602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endParaRPr lang="it-IT" sz="1800" b="1" dirty="0">
                  <a:solidFill>
                    <a:srgbClr val="18602A"/>
                  </a:solidFill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152DF404-44EF-43D9-A9C9-32D04AD32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389" y="1874511"/>
                <a:ext cx="5912230" cy="369332"/>
              </a:xfrm>
              <a:prstGeom prst="rect">
                <a:avLst/>
              </a:prstGeom>
              <a:blipFill>
                <a:blip r:embed="rId3"/>
                <a:stretch>
                  <a:fillRect l="-928" t="-6557" b="-262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AA7A98DA-D42F-4055-AA59-12E29DA01163}"/>
                  </a:ext>
                </a:extLst>
              </p:cNvPr>
              <p:cNvSpPr txBox="1"/>
              <p:nvPr/>
            </p:nvSpPr>
            <p:spPr>
              <a:xfrm>
                <a:off x="6290388" y="4413069"/>
                <a:ext cx="23246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1800" dirty="0">
                    <a:solidFill>
                      <a:srgbClr val="18602A"/>
                    </a:solidFill>
                  </a:rPr>
                  <a:t>Lambda </a:t>
                </a:r>
                <a14:m>
                  <m:oMath xmlns:m="http://schemas.openxmlformats.org/officeDocument/2006/math">
                    <m:r>
                      <a:rPr lang="it-IT" sz="1800" b="1" i="1" smtClean="0">
                        <a:solidFill>
                          <a:srgbClr val="18602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endParaRPr lang="it-IT" sz="1800" b="1" dirty="0">
                  <a:solidFill>
                    <a:srgbClr val="18602A"/>
                  </a:solidFill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AA7A98DA-D42F-4055-AA59-12E29DA01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388" y="4413069"/>
                <a:ext cx="2324670" cy="369332"/>
              </a:xfrm>
              <a:prstGeom prst="rect">
                <a:avLst/>
              </a:prstGeom>
              <a:blipFill>
                <a:blip r:embed="rId4"/>
                <a:stretch>
                  <a:fillRect l="-2362" t="-8197" b="-262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5">
                <a:extLst>
                  <a:ext uri="{FF2B5EF4-FFF2-40B4-BE49-F238E27FC236}">
                    <a16:creationId xmlns:a16="http://schemas.microsoft.com/office/drawing/2014/main" id="{C2FB2C62-43C4-45CA-AF7E-034560BEF4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983961"/>
                  </p:ext>
                </p:extLst>
              </p:nvPr>
            </p:nvGraphicFramePr>
            <p:xfrm>
              <a:off x="6284075" y="4782401"/>
              <a:ext cx="2324670" cy="7521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9172">
                      <a:extLst>
                        <a:ext uri="{9D8B030D-6E8A-4147-A177-3AD203B41FA5}">
                          <a16:colId xmlns:a16="http://schemas.microsoft.com/office/drawing/2014/main" val="3139348085"/>
                        </a:ext>
                      </a:extLst>
                    </a:gridCol>
                    <a:gridCol w="1095498">
                      <a:extLst>
                        <a:ext uri="{9D8B030D-6E8A-4147-A177-3AD203B41FA5}">
                          <a16:colId xmlns:a16="http://schemas.microsoft.com/office/drawing/2014/main" val="376484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25559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i="1" dirty="0"/>
                            <a:t>Lambda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1" i="1" dirty="0">
                              <a:solidFill>
                                <a:srgbClr val="18602A"/>
                              </a:solidFill>
                            </a:rPr>
                            <a:t>-0,384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54347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5">
                <a:extLst>
                  <a:ext uri="{FF2B5EF4-FFF2-40B4-BE49-F238E27FC236}">
                    <a16:creationId xmlns:a16="http://schemas.microsoft.com/office/drawing/2014/main" id="{C2FB2C62-43C4-45CA-AF7E-034560BEF4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983961"/>
                  </p:ext>
                </p:extLst>
              </p:nvPr>
            </p:nvGraphicFramePr>
            <p:xfrm>
              <a:off x="6284075" y="4782401"/>
              <a:ext cx="2324670" cy="7521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9172">
                      <a:extLst>
                        <a:ext uri="{9D8B030D-6E8A-4147-A177-3AD203B41FA5}">
                          <a16:colId xmlns:a16="http://schemas.microsoft.com/office/drawing/2014/main" val="3139348085"/>
                        </a:ext>
                      </a:extLst>
                    </a:gridCol>
                    <a:gridCol w="1095498">
                      <a:extLst>
                        <a:ext uri="{9D8B030D-6E8A-4147-A177-3AD203B41FA5}">
                          <a16:colId xmlns:a16="http://schemas.microsoft.com/office/drawing/2014/main" val="37648476"/>
                        </a:ext>
                      </a:extLst>
                    </a:gridCol>
                  </a:tblGrid>
                  <a:tr h="381318"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113333" t="-1587" r="-2222" b="-1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25559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i="1" dirty="0"/>
                            <a:t>Lambda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1" i="1" dirty="0">
                              <a:solidFill>
                                <a:srgbClr val="18602A"/>
                              </a:solidFill>
                            </a:rPr>
                            <a:t>-0,384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54347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4BAA339-C052-40F1-A65E-0A5E4061B36D}"/>
              </a:ext>
            </a:extLst>
          </p:cNvPr>
          <p:cNvSpPr txBox="1"/>
          <p:nvPr/>
        </p:nvSpPr>
        <p:spPr>
          <a:xfrm>
            <a:off x="9073931" y="4119811"/>
            <a:ext cx="2324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rgbClr val="18602A"/>
                </a:solidFill>
              </a:rPr>
              <a:t>Test di significatività</a:t>
            </a:r>
            <a:endParaRPr lang="it-IT" sz="1800" b="1" dirty="0">
              <a:solidFill>
                <a:srgbClr val="18602A"/>
              </a:solidFill>
            </a:endParaRPr>
          </a:p>
        </p:txBody>
      </p:sp>
      <p:graphicFrame>
        <p:nvGraphicFramePr>
          <p:cNvPr id="20" name="Tabella 5">
            <a:extLst>
              <a:ext uri="{FF2B5EF4-FFF2-40B4-BE49-F238E27FC236}">
                <a16:creationId xmlns:a16="http://schemas.microsoft.com/office/drawing/2014/main" id="{32E37E82-8E03-4B58-B444-025D90C27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507554"/>
              </p:ext>
            </p:extLst>
          </p:nvPr>
        </p:nvGraphicFramePr>
        <p:xfrm>
          <a:off x="9073931" y="4468009"/>
          <a:ext cx="278944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235">
                  <a:extLst>
                    <a:ext uri="{9D8B030D-6E8A-4147-A177-3AD203B41FA5}">
                      <a16:colId xmlns:a16="http://schemas.microsoft.com/office/drawing/2014/main" val="3139348085"/>
                    </a:ext>
                  </a:extLst>
                </a:gridCol>
                <a:gridCol w="962526">
                  <a:extLst>
                    <a:ext uri="{9D8B030D-6E8A-4147-A177-3AD203B41FA5}">
                      <a16:colId xmlns:a16="http://schemas.microsoft.com/office/drawing/2014/main" val="37648476"/>
                    </a:ext>
                  </a:extLst>
                </a:gridCol>
                <a:gridCol w="930681">
                  <a:extLst>
                    <a:ext uri="{9D8B030D-6E8A-4147-A177-3AD203B41FA5}">
                      <a16:colId xmlns:a16="http://schemas.microsoft.com/office/drawing/2014/main" val="1988260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Test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P-value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255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i="1" dirty="0"/>
                        <a:t>LR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i="1" dirty="0">
                          <a:solidFill>
                            <a:schemeClr val="tx1"/>
                          </a:solidFill>
                        </a:rPr>
                        <a:t>1,112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i="1" dirty="0">
                          <a:solidFill>
                            <a:srgbClr val="18602A"/>
                          </a:solidFill>
                        </a:rPr>
                        <a:t>0,292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3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i="1" dirty="0"/>
                        <a:t>Test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i="1" dirty="0">
                          <a:solidFill>
                            <a:schemeClr val="tx1"/>
                          </a:solidFill>
                        </a:rPr>
                        <a:t>-1,364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i="1" dirty="0">
                          <a:solidFill>
                            <a:srgbClr val="18602A"/>
                          </a:solidFill>
                        </a:rPr>
                        <a:t>0,173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02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i="1" dirty="0"/>
                        <a:t>Wald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i="1" dirty="0">
                          <a:solidFill>
                            <a:schemeClr val="tx1"/>
                          </a:solidFill>
                        </a:rPr>
                        <a:t>1,86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i="1" dirty="0">
                          <a:solidFill>
                            <a:srgbClr val="18602A"/>
                          </a:solidFill>
                        </a:rPr>
                        <a:t>0,173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609331"/>
                  </a:ext>
                </a:extLst>
              </a:tr>
            </a:tbl>
          </a:graphicData>
        </a:graphic>
      </p:graphicFrame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941357C-963C-4BB2-BE31-419BC50163C6}"/>
              </a:ext>
            </a:extLst>
          </p:cNvPr>
          <p:cNvSpPr txBox="1"/>
          <p:nvPr/>
        </p:nvSpPr>
        <p:spPr>
          <a:xfrm>
            <a:off x="328627" y="4447372"/>
            <a:ext cx="576737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/>
              <a:t>L’età media sembra influenzare </a:t>
            </a:r>
            <a:r>
              <a:rPr lang="it-IT" sz="2400" i="1" dirty="0"/>
              <a:t>negativamente</a:t>
            </a:r>
            <a:r>
              <a:rPr lang="it-IT" sz="2400" dirty="0"/>
              <a:t> la variabile risposta relativa alla </a:t>
            </a:r>
            <a:r>
              <a:rPr lang="it-IT" sz="2400" b="1" dirty="0">
                <a:solidFill>
                  <a:srgbClr val="18602A"/>
                </a:solidFill>
              </a:rPr>
              <a:t>percentuale di raccolta differenziata</a:t>
            </a:r>
            <a:r>
              <a:rPr lang="it-IT" sz="2400" dirty="0"/>
              <a:t>, al contrario del tasso di occupazione che la influenza </a:t>
            </a:r>
            <a:r>
              <a:rPr lang="it-IT" sz="2400" i="1" dirty="0"/>
              <a:t>positivamente</a:t>
            </a:r>
            <a:r>
              <a:rPr lang="it-IT" sz="2400" dirty="0"/>
              <a:t>.</a:t>
            </a:r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1C85E9D2-8615-4A3A-8A80-4CF004E2D1FE}"/>
              </a:ext>
            </a:extLst>
          </p:cNvPr>
          <p:cNvSpPr txBox="1">
            <a:spLocks/>
          </p:cNvSpPr>
          <p:nvPr/>
        </p:nvSpPr>
        <p:spPr>
          <a:xfrm>
            <a:off x="651361" y="168816"/>
            <a:ext cx="10889278" cy="74558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600" dirty="0">
                <a:solidFill>
                  <a:srgbClr val="18602A"/>
                </a:solidFill>
              </a:rPr>
              <a:t>MODELLO DI </a:t>
            </a:r>
          </a:p>
          <a:p>
            <a:r>
              <a:rPr lang="it-IT" sz="2600" dirty="0">
                <a:solidFill>
                  <a:srgbClr val="18602A"/>
                </a:solidFill>
              </a:rPr>
              <a:t>REGRESSIONE SPAZIALE</a:t>
            </a:r>
          </a:p>
        </p:txBody>
      </p:sp>
    </p:spTree>
    <p:extLst>
      <p:ext uri="{BB962C8B-B14F-4D97-AF65-F5344CB8AC3E}">
        <p14:creationId xmlns:p14="http://schemas.microsoft.com/office/powerpoint/2010/main" val="357275172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Tesi2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10451D"/>
      </a:accent1>
      <a:accent2>
        <a:srgbClr val="155D27"/>
      </a:accent2>
      <a:accent3>
        <a:srgbClr val="1A7431"/>
      </a:accent3>
      <a:accent4>
        <a:srgbClr val="208B3A"/>
      </a:accent4>
      <a:accent5>
        <a:srgbClr val="25A244"/>
      </a:accent5>
      <a:accent6>
        <a:srgbClr val="2DC653"/>
      </a:accent6>
      <a:hlink>
        <a:srgbClr val="CA71E4"/>
      </a:hlink>
      <a:folHlink>
        <a:srgbClr val="E45E49"/>
      </a:folHlink>
    </a:clrScheme>
    <a:fontScheme name="Tesi 2">
      <a:majorFont>
        <a:latin typeface="Segoe UI Semibold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DAD1196FCF6A40B3F00C2ED63967E8" ma:contentTypeVersion="9" ma:contentTypeDescription="Creare un nuovo documento." ma:contentTypeScope="" ma:versionID="6c16222c2f90ba6f8eb14b55270a72d2">
  <xsd:schema xmlns:xsd="http://www.w3.org/2001/XMLSchema" xmlns:xs="http://www.w3.org/2001/XMLSchema" xmlns:p="http://schemas.microsoft.com/office/2006/metadata/properties" xmlns:ns3="60e0cc3b-20ba-4557-a9a8-16a83d1a8b2b" xmlns:ns4="a8b2d25b-3bda-47cf-8ee7-113d1cc618c9" targetNamespace="http://schemas.microsoft.com/office/2006/metadata/properties" ma:root="true" ma:fieldsID="65969e92613804531732314b96c06288" ns3:_="" ns4:_="">
    <xsd:import namespace="60e0cc3b-20ba-4557-a9a8-16a83d1a8b2b"/>
    <xsd:import namespace="a8b2d25b-3bda-47cf-8ee7-113d1cc618c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e0cc3b-20ba-4557-a9a8-16a83d1a8b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b2d25b-3bda-47cf-8ee7-113d1cc618c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6F773C-311C-495A-BDDD-379779B23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e0cc3b-20ba-4557-a9a8-16a83d1a8b2b"/>
    <ds:schemaRef ds:uri="a8b2d25b-3bda-47cf-8ee7-113d1cc618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AB94E8-005E-4BAC-8013-8436F753E0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8C3C1D-2825-44E1-B848-B74E3FA7DCB2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60e0cc3b-20ba-4557-a9a8-16a83d1a8b2b"/>
    <ds:schemaRef ds:uri="http://schemas.openxmlformats.org/package/2006/metadata/core-properties"/>
    <ds:schemaRef ds:uri="a8b2d25b-3bda-47cf-8ee7-113d1cc618c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3431</TotalTime>
  <Words>937</Words>
  <Application>Microsoft Office PowerPoint</Application>
  <PresentationFormat>Widescreen</PresentationFormat>
  <Paragraphs>133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Segoe UI Semibold</vt:lpstr>
      <vt:lpstr>Segoe UI Semilight</vt:lpstr>
      <vt:lpstr>GradientRiseVTI</vt:lpstr>
      <vt:lpstr>ANALISI STATISTICA della RACCOLTA DIFFERENZIATA  IN ITALIA</vt:lpstr>
      <vt:lpstr>DATI DELLA RACCOLTA DIFFERENZIATA</vt:lpstr>
      <vt:lpstr>RACCOLTA DIFFERENZIATA PROCAPITE pEr LE PRINCIPALI FRAZIONI MERCEOLOGICHE</vt:lpstr>
      <vt:lpstr>REGIONI OMOGENEE PER RACCOLTA PROCAPITE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CONCLUSIONI</vt:lpstr>
      <vt:lpstr>RIFERIMENTI BIBLIOGRAFICI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STATISTICA DELLA RACCOLTA DIFFERENZIATA  IN ITALIA</dc:title>
  <dc:creator>Davide Cacciatore</dc:creator>
  <cp:lastModifiedBy>Davide Cacciatore</cp:lastModifiedBy>
  <cp:revision>25</cp:revision>
  <dcterms:created xsi:type="dcterms:W3CDTF">2021-06-05T13:31:14Z</dcterms:created>
  <dcterms:modified xsi:type="dcterms:W3CDTF">2021-07-06T07:11:47Z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0x010100FDDAD1196FCF6A40B3F00C2ED63967E8</vt:lpwstr>
  </property>
</Properties>
</file>