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</p:sldIdLst>
  <p:sldSz cy="5143500" cx="9144000"/>
  <p:notesSz cx="6858000" cy="9144000"/>
  <p:embeddedFontLst>
    <p:embeddedFont>
      <p:font typeface="Roboto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ECE045F-7826-48AB-9C2E-3D506DE2E0B2}">
  <a:tblStyle styleId="{0ECE045F-7826-48AB-9C2E-3D506DE2E0B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oboto-bold.fntdata"/><Relationship Id="rId30" Type="http://schemas.openxmlformats.org/officeDocument/2006/relationships/font" Target="fonts/Roboto-regular.fntdata"/><Relationship Id="rId11" Type="http://schemas.openxmlformats.org/officeDocument/2006/relationships/slide" Target="slides/slide5.xml"/><Relationship Id="rId33" Type="http://schemas.openxmlformats.org/officeDocument/2006/relationships/font" Target="fonts/Roboto-boldItalic.fntdata"/><Relationship Id="rId10" Type="http://schemas.openxmlformats.org/officeDocument/2006/relationships/slide" Target="slides/slide4.xml"/><Relationship Id="rId32" Type="http://schemas.openxmlformats.org/officeDocument/2006/relationships/font" Target="fonts/Roboto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9e470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9e47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339dc57cf3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339dc57cf3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339dc57cf3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339dc57cf3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339dc57cf3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339dc57cf3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339dc57cf3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339dc57cf3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339dc57cf3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339dc57cf3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339dc57cf3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339dc57cf3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3324ccfa02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3324ccfa02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3324ccfa02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3324ccfa02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339dc57cf3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1339dc57cf3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339dc57cf3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1339dc57cf3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c6f9e470d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c6f9e470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339dc57cf3_0_7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1339dc57cf3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339dc57cf3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1339dc57cf3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339dc57cf3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1339dc57cf3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339dc57cf3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1339dc57cf3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c6f9e470d_0_4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c6f9e470d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c6f9e470d_0_2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c6f9e470d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3324ccfa02_0_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3324ccfa02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339dc57cf3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339dc57cf3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339dc57cf3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339dc57cf3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339dc57cf3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339dc57cf3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339dc57cf3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339dc57cf3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7.png"/><Relationship Id="rId4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Final project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Cacciatore Davide - 2015641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Ghinassi Arturo - 1863151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Savarese Camilla - 1838890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Evaluation of the BitRate considering all the trace with 3 different sampling rate</a:t>
            </a:r>
            <a:endParaRPr/>
          </a:p>
        </p:txBody>
      </p:sp>
      <p:pic>
        <p:nvPicPr>
          <p:cNvPr id="146" name="Google Shape;14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4000" y="1498875"/>
            <a:ext cx="7016000" cy="350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GeoLocal referenciation of the 5 session with the highest amount of traffic generated</a:t>
            </a:r>
            <a:endParaRPr/>
          </a:p>
        </p:txBody>
      </p:sp>
      <p:pic>
        <p:nvPicPr>
          <p:cNvPr id="152" name="Google Shape;15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521270"/>
            <a:ext cx="5995601" cy="336237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53" name="Google Shape;153;p23"/>
          <p:cNvGraphicFramePr/>
          <p:nvPr/>
        </p:nvGraphicFramePr>
        <p:xfrm>
          <a:off x="6446700" y="21574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{0ECE045F-7826-48AB-9C2E-3D506DE2E0B2}</a:tableStyleId>
              </a:tblPr>
              <a:tblGrid>
                <a:gridCol w="827450"/>
                <a:gridCol w="827450"/>
                <a:gridCol w="827450"/>
              </a:tblGrid>
              <a:tr h="485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900"/>
                        <a:t>Session</a:t>
                      </a:r>
                      <a:endParaRPr b="1"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900"/>
                        <a:t>Source</a:t>
                      </a:r>
                      <a:endParaRPr b="1"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900"/>
                        <a:t>Destination</a:t>
                      </a:r>
                      <a:endParaRPr b="1" sz="900"/>
                    </a:p>
                  </a:txBody>
                  <a:tcPr marT="91425" marB="91425" marR="91425" marL="91425"/>
                </a:tc>
              </a:tr>
              <a:tr h="308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900"/>
                        <a:t>1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900"/>
                        <a:t>New York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900"/>
                        <a:t>Ontario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316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900"/>
                        <a:t>2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900"/>
                        <a:t>Tokyo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900"/>
                        <a:t>Auckland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324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900"/>
                        <a:t>3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900"/>
                        <a:t>New York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900"/>
                        <a:t>Ontario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32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900"/>
                        <a:t>4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900"/>
                        <a:t>Tokyo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900"/>
                        <a:t>Tokyo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32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900"/>
                        <a:t>5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900"/>
                        <a:t>Tokyo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900"/>
                        <a:t>Beijing</a:t>
                      </a:r>
                      <a:endParaRPr sz="9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Protocols mostly used</a:t>
            </a:r>
            <a:endParaRPr/>
          </a:p>
        </p:txBody>
      </p:sp>
      <p:pic>
        <p:nvPicPr>
          <p:cNvPr id="159" name="Google Shape;15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7324" y="1488550"/>
            <a:ext cx="5381400" cy="3363375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4"/>
          <p:cNvSpPr txBox="1"/>
          <p:nvPr/>
        </p:nvSpPr>
        <p:spPr>
          <a:xfrm>
            <a:off x="386975" y="1088350"/>
            <a:ext cx="542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Roboto"/>
                <a:ea typeface="Roboto"/>
                <a:cs typeface="Roboto"/>
                <a:sym typeface="Roboto"/>
              </a:rPr>
              <a:t>In our trace have been used only 8 protocols.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Port Scanner evaluation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500"/>
              <a:t>10 Ports mostly used</a:t>
            </a:r>
            <a:endParaRPr sz="2500"/>
          </a:p>
        </p:txBody>
      </p:sp>
      <p:pic>
        <p:nvPicPr>
          <p:cNvPr id="166" name="Google Shape;16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4538" y="1386150"/>
            <a:ext cx="6874927" cy="361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InterArrival time boxplot between TCP and UDP sessions</a:t>
            </a:r>
            <a:endParaRPr/>
          </a:p>
        </p:txBody>
      </p:sp>
      <p:pic>
        <p:nvPicPr>
          <p:cNvPr id="172" name="Google Shape;17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3775" y="1416300"/>
            <a:ext cx="7176449" cy="3588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7"/>
          <p:cNvSpPr txBox="1"/>
          <p:nvPr>
            <p:ph type="title"/>
          </p:nvPr>
        </p:nvSpPr>
        <p:spPr>
          <a:xfrm>
            <a:off x="311700" y="2649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Topology of the network</a:t>
            </a:r>
            <a:endParaRPr/>
          </a:p>
        </p:txBody>
      </p:sp>
      <p:pic>
        <p:nvPicPr>
          <p:cNvPr id="178" name="Google Shape;17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1088" y="872700"/>
            <a:ext cx="6201825" cy="411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15301" y="934975"/>
            <a:ext cx="3012700" cy="129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Centrality measures</a:t>
            </a:r>
            <a:endParaRPr/>
          </a:p>
        </p:txBody>
      </p:sp>
      <p:graphicFrame>
        <p:nvGraphicFramePr>
          <p:cNvPr id="185" name="Google Shape;185;p28"/>
          <p:cNvGraphicFramePr/>
          <p:nvPr/>
        </p:nvGraphicFramePr>
        <p:xfrm>
          <a:off x="506800" y="1418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{0ECE045F-7826-48AB-9C2E-3D506DE2E0B2}</a:tableStyleId>
              </a:tblPr>
              <a:tblGrid>
                <a:gridCol w="477300"/>
                <a:gridCol w="2973650"/>
              </a:tblGrid>
              <a:tr h="553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203.122.146.18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53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203.122.128.169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53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202.239.228.38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53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202.7.174.242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53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150.57.136.251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86" name="Google Shape;186;p28"/>
          <p:cNvSpPr txBox="1"/>
          <p:nvPr/>
        </p:nvSpPr>
        <p:spPr>
          <a:xfrm>
            <a:off x="406175" y="1017800"/>
            <a:ext cx="1365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latin typeface="Roboto"/>
                <a:ea typeface="Roboto"/>
                <a:cs typeface="Roboto"/>
                <a:sym typeface="Roboto"/>
              </a:rPr>
              <a:t>Pagerank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187" name="Google Shape;187;p28"/>
          <p:cNvGraphicFramePr/>
          <p:nvPr/>
        </p:nvGraphicFramePr>
        <p:xfrm>
          <a:off x="4311050" y="1418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{0ECE045F-7826-48AB-9C2E-3D506DE2E0B2}</a:tableStyleId>
              </a:tblPr>
              <a:tblGrid>
                <a:gridCol w="477300"/>
                <a:gridCol w="2973650"/>
              </a:tblGrid>
              <a:tr h="553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203.122.146.18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53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202.7.174.242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53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202.239.228.38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53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202.9.53.195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53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150.57.104.202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88" name="Google Shape;188;p28"/>
          <p:cNvSpPr txBox="1"/>
          <p:nvPr/>
        </p:nvSpPr>
        <p:spPr>
          <a:xfrm>
            <a:off x="4311050" y="1017800"/>
            <a:ext cx="1365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latin typeface="Roboto"/>
                <a:ea typeface="Roboto"/>
                <a:cs typeface="Roboto"/>
                <a:sym typeface="Roboto"/>
              </a:rPr>
              <a:t>Betweenness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Centrality measures</a:t>
            </a:r>
            <a:endParaRPr/>
          </a:p>
        </p:txBody>
      </p:sp>
      <p:graphicFrame>
        <p:nvGraphicFramePr>
          <p:cNvPr id="194" name="Google Shape;194;p29"/>
          <p:cNvGraphicFramePr/>
          <p:nvPr/>
        </p:nvGraphicFramePr>
        <p:xfrm>
          <a:off x="506800" y="1418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{0ECE045F-7826-48AB-9C2E-3D506DE2E0B2}</a:tableStyleId>
              </a:tblPr>
              <a:tblGrid>
                <a:gridCol w="477300"/>
                <a:gridCol w="2973650"/>
              </a:tblGrid>
              <a:tr h="553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203.122.146.18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53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203.122.128.169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53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202.239.228.38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53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202.7.174.242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53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150.57.136.251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95" name="Google Shape;195;p29"/>
          <p:cNvSpPr txBox="1"/>
          <p:nvPr/>
        </p:nvSpPr>
        <p:spPr>
          <a:xfrm>
            <a:off x="406175" y="1017800"/>
            <a:ext cx="246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latin typeface="Roboto"/>
                <a:ea typeface="Roboto"/>
                <a:cs typeface="Roboto"/>
                <a:sym typeface="Roboto"/>
              </a:rPr>
              <a:t>Degree centrality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196" name="Google Shape;196;p29"/>
          <p:cNvGraphicFramePr/>
          <p:nvPr/>
        </p:nvGraphicFramePr>
        <p:xfrm>
          <a:off x="4311050" y="1418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{0ECE045F-7826-48AB-9C2E-3D506DE2E0B2}</a:tableStyleId>
              </a:tblPr>
              <a:tblGrid>
                <a:gridCol w="477300"/>
                <a:gridCol w="2973650"/>
              </a:tblGrid>
              <a:tr h="553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203.122.146.18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53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185.32.16.30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53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14.96.80.105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53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210.140.235.203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53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58.82.221.186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97" name="Google Shape;197;p29"/>
          <p:cNvSpPr txBox="1"/>
          <p:nvPr/>
        </p:nvSpPr>
        <p:spPr>
          <a:xfrm>
            <a:off x="4311050" y="1017800"/>
            <a:ext cx="253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latin typeface="Roboto"/>
                <a:ea typeface="Roboto"/>
                <a:cs typeface="Roboto"/>
                <a:sym typeface="Roboto"/>
              </a:rPr>
              <a:t>Closeness centrality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Time To Leave evaluation</a:t>
            </a:r>
            <a:endParaRPr/>
          </a:p>
        </p:txBody>
      </p:sp>
      <p:pic>
        <p:nvPicPr>
          <p:cNvPr id="203" name="Google Shape;20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3088" y="1107100"/>
            <a:ext cx="7557824" cy="382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Time To Leave evaluation</a:t>
            </a:r>
            <a:endParaRPr/>
          </a:p>
        </p:txBody>
      </p:sp>
      <p:graphicFrame>
        <p:nvGraphicFramePr>
          <p:cNvPr id="209" name="Google Shape;209;p31"/>
          <p:cNvGraphicFramePr/>
          <p:nvPr/>
        </p:nvGraphicFramePr>
        <p:xfrm>
          <a:off x="952500" y="1428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{0ECE045F-7826-48AB-9C2E-3D506DE2E0B2}</a:tableStyleId>
              </a:tblPr>
              <a:tblGrid>
                <a:gridCol w="3619500"/>
                <a:gridCol w="3619500"/>
              </a:tblGrid>
              <a:tr h="518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1800"/>
                        <a:t>Minimum</a:t>
                      </a:r>
                      <a:endParaRPr b="1"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800"/>
                        <a:t>1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518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1800"/>
                        <a:t>Maximum</a:t>
                      </a:r>
                      <a:endParaRPr b="1"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800"/>
                        <a:t>254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518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1800"/>
                        <a:t>Mean</a:t>
                      </a:r>
                      <a:endParaRPr b="1"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800"/>
                        <a:t>70.328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518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1800"/>
                        <a:t>1st quartile</a:t>
                      </a:r>
                      <a:endParaRPr b="1"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800"/>
                        <a:t>56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518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1800"/>
                        <a:t>Median</a:t>
                      </a:r>
                      <a:endParaRPr b="1"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800"/>
                        <a:t>57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518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1800"/>
                        <a:t>3rd quartile</a:t>
                      </a:r>
                      <a:endParaRPr b="1"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800"/>
                        <a:t>60</a:t>
                      </a:r>
                      <a:endParaRPr sz="18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Dataset</a:t>
            </a:r>
            <a:endParaRPr/>
          </a:p>
        </p:txBody>
      </p:sp>
      <p:sp>
        <p:nvSpPr>
          <p:cNvPr id="92" name="Google Shape;92;p14"/>
          <p:cNvSpPr txBox="1"/>
          <p:nvPr/>
        </p:nvSpPr>
        <p:spPr>
          <a:xfrm>
            <a:off x="443175" y="1060925"/>
            <a:ext cx="8389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Roboto"/>
                <a:ea typeface="Roboto"/>
                <a:cs typeface="Roboto"/>
                <a:sym typeface="Roboto"/>
              </a:rPr>
              <a:t>We used the dataset provided by the MAWI project, in which the amount of the trace is equal to 5 mln of packets retrieved from the traffic trace of 10/04/2019.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" name="Google Shape;93;p14"/>
          <p:cNvSpPr txBox="1"/>
          <p:nvPr/>
        </p:nvSpPr>
        <p:spPr>
          <a:xfrm>
            <a:off x="443175" y="1719650"/>
            <a:ext cx="83892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Roboto"/>
                <a:ea typeface="Roboto"/>
                <a:cs typeface="Roboto"/>
                <a:sym typeface="Roboto"/>
              </a:rPr>
              <a:t>We splitted the entire trace in sub-portions of 1 million each, then we chose one of them and extracted only the IP packets, for a total of 869802 packets.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4" name="Google Shape;94;p14"/>
          <p:cNvPicPr preferRelativeResize="0"/>
          <p:nvPr/>
        </p:nvPicPr>
        <p:blipFill rotWithShape="1">
          <a:blip r:embed="rId3">
            <a:alphaModFix/>
          </a:blip>
          <a:srcRect b="16786" l="2887" r="1801" t="14162"/>
          <a:stretch/>
        </p:blipFill>
        <p:spPr>
          <a:xfrm>
            <a:off x="407050" y="2693850"/>
            <a:ext cx="8425325" cy="125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2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Part B - Unsupervised learning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Unsupervised learning</a:t>
            </a:r>
            <a:endParaRPr/>
          </a:p>
        </p:txBody>
      </p:sp>
      <p:sp>
        <p:nvSpPr>
          <p:cNvPr id="220" name="Google Shape;220;p33"/>
          <p:cNvSpPr txBox="1"/>
          <p:nvPr/>
        </p:nvSpPr>
        <p:spPr>
          <a:xfrm>
            <a:off x="443100" y="1186500"/>
            <a:ext cx="41289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Roboto"/>
                <a:ea typeface="Roboto"/>
                <a:cs typeface="Roboto"/>
                <a:sym typeface="Roboto"/>
              </a:rPr>
              <a:t>The idea was to classify the top 4 mostly used protocols (TCP, ECMP, UDP and IPv4) with the K-Means algorithm.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Roboto"/>
                <a:ea typeface="Roboto"/>
                <a:cs typeface="Roboto"/>
                <a:sym typeface="Roboto"/>
              </a:rPr>
              <a:t>Firstly, we performed a </a:t>
            </a:r>
            <a:r>
              <a:rPr b="1" lang="it">
                <a:latin typeface="Roboto"/>
                <a:ea typeface="Roboto"/>
                <a:cs typeface="Roboto"/>
                <a:sym typeface="Roboto"/>
              </a:rPr>
              <a:t>dimensionality reduction</a:t>
            </a:r>
            <a:r>
              <a:rPr lang="it">
                <a:latin typeface="Roboto"/>
                <a:ea typeface="Roboto"/>
                <a:cs typeface="Roboto"/>
                <a:sym typeface="Roboto"/>
              </a:rPr>
              <a:t> on the dataset with a PCA and we considered only the first two principal components which explained the 99% of the total variance.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Roboto"/>
                <a:ea typeface="Roboto"/>
                <a:cs typeface="Roboto"/>
                <a:sym typeface="Roboto"/>
              </a:rPr>
              <a:t>Looking at the elbow method plot, the optimal number of clusters is equal to 3, even if we have considered 4 protocols.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1" name="Google Shape;22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4400" y="1170200"/>
            <a:ext cx="3952875" cy="252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Confusion matrix</a:t>
            </a:r>
            <a:endParaRPr/>
          </a:p>
        </p:txBody>
      </p:sp>
      <p:pic>
        <p:nvPicPr>
          <p:cNvPr id="227" name="Google Shape;22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3413" y="1162500"/>
            <a:ext cx="3893128" cy="3820900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34"/>
          <p:cNvSpPr txBox="1"/>
          <p:nvPr/>
        </p:nvSpPr>
        <p:spPr>
          <a:xfrm>
            <a:off x="515975" y="2441900"/>
            <a:ext cx="18138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latin typeface="Roboto"/>
                <a:ea typeface="Roboto"/>
                <a:cs typeface="Roboto"/>
                <a:sym typeface="Roboto"/>
              </a:rPr>
              <a:t>Legend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lang="it">
                <a:latin typeface="Roboto"/>
                <a:ea typeface="Roboto"/>
                <a:cs typeface="Roboto"/>
                <a:sym typeface="Roboto"/>
              </a:rPr>
              <a:t>: ICMP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latin typeface="Roboto"/>
                <a:ea typeface="Roboto"/>
                <a:cs typeface="Roboto"/>
                <a:sym typeface="Roboto"/>
              </a:rPr>
              <a:t>4</a:t>
            </a:r>
            <a:r>
              <a:rPr lang="it">
                <a:latin typeface="Roboto"/>
                <a:ea typeface="Roboto"/>
                <a:cs typeface="Roboto"/>
                <a:sym typeface="Roboto"/>
              </a:rPr>
              <a:t>: IPv4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latin typeface="Roboto"/>
                <a:ea typeface="Roboto"/>
                <a:cs typeface="Roboto"/>
                <a:sym typeface="Roboto"/>
              </a:rPr>
              <a:t>6</a:t>
            </a:r>
            <a:r>
              <a:rPr lang="it">
                <a:latin typeface="Roboto"/>
                <a:ea typeface="Roboto"/>
                <a:cs typeface="Roboto"/>
                <a:sym typeface="Roboto"/>
              </a:rPr>
              <a:t>: TCP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latin typeface="Roboto"/>
                <a:ea typeface="Roboto"/>
                <a:cs typeface="Roboto"/>
                <a:sym typeface="Roboto"/>
              </a:rPr>
              <a:t>17</a:t>
            </a:r>
            <a:r>
              <a:rPr lang="it">
                <a:latin typeface="Roboto"/>
                <a:ea typeface="Roboto"/>
                <a:cs typeface="Roboto"/>
                <a:sym typeface="Roboto"/>
              </a:rPr>
              <a:t>: UDP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9" name="Google Shape;229;p34"/>
          <p:cNvSpPr txBox="1"/>
          <p:nvPr/>
        </p:nvSpPr>
        <p:spPr>
          <a:xfrm>
            <a:off x="5901300" y="2441900"/>
            <a:ext cx="29310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Roboto"/>
                <a:ea typeface="Roboto"/>
                <a:cs typeface="Roboto"/>
                <a:sym typeface="Roboto"/>
              </a:rPr>
              <a:t>We noticed that samples from IPv4 are equally assigned to ICMP and UDP, while in general the most misclassified is UDP for which just the 42% is correctly assigned.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Comparison between the plot of the obtained clusters and the original protocols</a:t>
            </a:r>
            <a:endParaRPr/>
          </a:p>
        </p:txBody>
      </p:sp>
      <p:pic>
        <p:nvPicPr>
          <p:cNvPr id="235" name="Google Shape;235;p35"/>
          <p:cNvPicPr preferRelativeResize="0"/>
          <p:nvPr/>
        </p:nvPicPr>
        <p:blipFill rotWithShape="1">
          <a:blip r:embed="rId3">
            <a:alphaModFix/>
          </a:blip>
          <a:srcRect b="337" l="0" r="0" t="337"/>
          <a:stretch/>
        </p:blipFill>
        <p:spPr>
          <a:xfrm>
            <a:off x="311700" y="1979300"/>
            <a:ext cx="4095191" cy="2068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35"/>
          <p:cNvPicPr preferRelativeResize="0"/>
          <p:nvPr/>
        </p:nvPicPr>
        <p:blipFill rotWithShape="1">
          <a:blip r:embed="rId4">
            <a:alphaModFix/>
          </a:blip>
          <a:srcRect b="337" l="0" r="0" t="337"/>
          <a:stretch/>
        </p:blipFill>
        <p:spPr>
          <a:xfrm>
            <a:off x="4843725" y="1979300"/>
            <a:ext cx="4095176" cy="206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Part A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General info from the trace using </a:t>
            </a:r>
            <a:r>
              <a:rPr i="1" lang="it"/>
              <a:t>capinfos</a:t>
            </a:r>
            <a:endParaRPr i="1"/>
          </a:p>
        </p:txBody>
      </p:sp>
      <p:graphicFrame>
        <p:nvGraphicFramePr>
          <p:cNvPr id="105" name="Google Shape;105;p16"/>
          <p:cNvGraphicFramePr/>
          <p:nvPr/>
        </p:nvGraphicFramePr>
        <p:xfrm>
          <a:off x="460725" y="122556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{0ECE045F-7826-48AB-9C2E-3D506DE2E0B2}</a:tableStyleId>
              </a:tblPr>
              <a:tblGrid>
                <a:gridCol w="3862525"/>
                <a:gridCol w="3862525"/>
              </a:tblGrid>
              <a:tr h="533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/>
                        <a:t>File encapsulation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Ethernet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33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/>
                        <a:t>File timestamp precision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microseconds (6)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33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/>
                        <a:t>Packet size limit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34 bytes - 96 bytes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33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/>
                        <a:t>Number of packets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1 Mln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33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/>
                        <a:t>File size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98 MB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33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/>
                        <a:t>Data size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1179 MB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General info from the trace using </a:t>
            </a:r>
            <a:r>
              <a:rPr i="1" lang="it"/>
              <a:t>capinfos</a:t>
            </a:r>
            <a:endParaRPr i="1"/>
          </a:p>
        </p:txBody>
      </p:sp>
      <p:graphicFrame>
        <p:nvGraphicFramePr>
          <p:cNvPr id="111" name="Google Shape;111;p17"/>
          <p:cNvGraphicFramePr/>
          <p:nvPr/>
        </p:nvGraphicFramePr>
        <p:xfrm>
          <a:off x="412350" y="108446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{0ECE045F-7826-48AB-9C2E-3D506DE2E0B2}</a:tableStyleId>
              </a:tblPr>
              <a:tblGrid>
                <a:gridCol w="3757725"/>
                <a:gridCol w="3757725"/>
              </a:tblGrid>
              <a:tr h="500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/>
                        <a:t>Capture duration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3,642794 seconds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00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/>
                        <a:t>First packet time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2019-04-10 07:00:13,970837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00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/>
                        <a:t>Last packet time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2019-04-10 07:00:17,613631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00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/>
                        <a:t>Data bit rate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2589 Mbps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00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/>
                        <a:t>Average packet size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1179,13 bytes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00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/>
                        <a:t>Average packet rate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274 kpacket/s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00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/>
                        <a:t>Strict time order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False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Time evaluation</a:t>
            </a:r>
            <a:endParaRPr/>
          </a:p>
        </p:txBody>
      </p:sp>
      <p:sp>
        <p:nvSpPr>
          <p:cNvPr id="117" name="Google Shape;117;p18"/>
          <p:cNvSpPr txBox="1"/>
          <p:nvPr/>
        </p:nvSpPr>
        <p:spPr>
          <a:xfrm>
            <a:off x="523750" y="2325450"/>
            <a:ext cx="3182700" cy="492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Sequential reading</a:t>
            </a:r>
            <a:endParaRPr b="1"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8" name="Google Shape;118;p18"/>
          <p:cNvSpPr txBox="1"/>
          <p:nvPr/>
        </p:nvSpPr>
        <p:spPr>
          <a:xfrm>
            <a:off x="523750" y="1101850"/>
            <a:ext cx="8308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Roboto"/>
                <a:ea typeface="Roboto"/>
                <a:cs typeface="Roboto"/>
                <a:sym typeface="Roboto"/>
              </a:rPr>
              <a:t>The time evaluation has been performed on an </a:t>
            </a:r>
            <a:r>
              <a:rPr b="1" lang="it">
                <a:latin typeface="Roboto"/>
                <a:ea typeface="Roboto"/>
                <a:cs typeface="Roboto"/>
                <a:sym typeface="Roboto"/>
              </a:rPr>
              <a:t>Intel i5-8265U CPU @ 1.60GHz 1.80 GHz and RAM 8GB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" name="Google Shape;119;p18"/>
          <p:cNvSpPr txBox="1"/>
          <p:nvPr/>
        </p:nvSpPr>
        <p:spPr>
          <a:xfrm>
            <a:off x="5134725" y="2325450"/>
            <a:ext cx="3182700" cy="492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Parallel </a:t>
            </a:r>
            <a:r>
              <a:rPr b="1" lang="it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reading</a:t>
            </a:r>
            <a:endParaRPr b="1"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0" name="Google Shape;120;p18"/>
          <p:cNvSpPr txBox="1"/>
          <p:nvPr/>
        </p:nvSpPr>
        <p:spPr>
          <a:xfrm>
            <a:off x="523750" y="2900775"/>
            <a:ext cx="37065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it">
                <a:latin typeface="Roboto"/>
                <a:ea typeface="Roboto"/>
                <a:cs typeface="Roboto"/>
                <a:sym typeface="Roboto"/>
              </a:rPr>
              <a:t>2687 seconds = </a:t>
            </a:r>
            <a:r>
              <a:rPr lang="it" u="sng">
                <a:latin typeface="Roboto"/>
                <a:ea typeface="Roboto"/>
                <a:cs typeface="Roboto"/>
                <a:sym typeface="Roboto"/>
              </a:rPr>
              <a:t>45 minutes</a:t>
            </a:r>
            <a:endParaRPr u="sng"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it">
                <a:latin typeface="Roboto"/>
                <a:ea typeface="Roboto"/>
                <a:cs typeface="Roboto"/>
                <a:sym typeface="Roboto"/>
              </a:rPr>
              <a:t>Sub-portions of 250000 packets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it">
                <a:latin typeface="Roboto"/>
                <a:ea typeface="Roboto"/>
                <a:cs typeface="Roboto"/>
                <a:sym typeface="Roboto"/>
              </a:rPr>
              <a:t>Loaded in 4 different steps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1" name="Google Shape;121;p18"/>
          <p:cNvSpPr txBox="1"/>
          <p:nvPr/>
        </p:nvSpPr>
        <p:spPr>
          <a:xfrm>
            <a:off x="4872825" y="2900775"/>
            <a:ext cx="37065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it">
                <a:latin typeface="Roboto"/>
                <a:ea typeface="Roboto"/>
                <a:cs typeface="Roboto"/>
                <a:sym typeface="Roboto"/>
              </a:rPr>
              <a:t>1283 seconds = </a:t>
            </a:r>
            <a:r>
              <a:rPr lang="it" u="sng">
                <a:latin typeface="Roboto"/>
                <a:ea typeface="Roboto"/>
                <a:cs typeface="Roboto"/>
                <a:sym typeface="Roboto"/>
              </a:rPr>
              <a:t>22 minutes</a:t>
            </a:r>
            <a:endParaRPr u="sng"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it">
                <a:latin typeface="Roboto"/>
                <a:ea typeface="Roboto"/>
                <a:cs typeface="Roboto"/>
                <a:sym typeface="Roboto"/>
              </a:rPr>
              <a:t>Sub-portions of 50000 packets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it">
                <a:latin typeface="Roboto"/>
                <a:ea typeface="Roboto"/>
                <a:cs typeface="Roboto"/>
                <a:sym typeface="Roboto"/>
              </a:rPr>
              <a:t>20 different jobs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>
            <p:ph type="title"/>
          </p:nvPr>
        </p:nvSpPr>
        <p:spPr>
          <a:xfrm>
            <a:off x="311700" y="26487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600"/>
              <a:t>IP which generates the highest amount as sender traffic</a:t>
            </a:r>
            <a:endParaRPr sz="2600"/>
          </a:p>
        </p:txBody>
      </p:sp>
      <p:sp>
        <p:nvSpPr>
          <p:cNvPr id="127" name="Google Shape;127;p19"/>
          <p:cNvSpPr txBox="1"/>
          <p:nvPr/>
        </p:nvSpPr>
        <p:spPr>
          <a:xfrm>
            <a:off x="436600" y="793900"/>
            <a:ext cx="85206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it" sz="1700">
                <a:latin typeface="Calibri"/>
                <a:ea typeface="Calibri"/>
                <a:cs typeface="Calibri"/>
                <a:sym typeface="Calibri"/>
              </a:rPr>
              <a:t>Bitrate of </a:t>
            </a:r>
            <a:r>
              <a:rPr lang="it" sz="1700">
                <a:latin typeface="Calibri"/>
                <a:ea typeface="Calibri"/>
                <a:cs typeface="Calibri"/>
                <a:sym typeface="Calibri"/>
              </a:rPr>
              <a:t>6 IP addresses mostly used as endpoint by </a:t>
            </a:r>
            <a:r>
              <a:rPr b="1" lang="it" sz="1700">
                <a:latin typeface="Roboto"/>
                <a:ea typeface="Roboto"/>
                <a:cs typeface="Roboto"/>
                <a:sym typeface="Roboto"/>
              </a:rPr>
              <a:t>150.57.136.251</a:t>
            </a:r>
            <a:endParaRPr sz="1100"/>
          </a:p>
        </p:txBody>
      </p:sp>
      <p:pic>
        <p:nvPicPr>
          <p:cNvPr id="128" name="Google Shape;12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9286" y="1284700"/>
            <a:ext cx="6065428" cy="363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Top 5 destination IP (received bytes)</a:t>
            </a:r>
            <a:endParaRPr/>
          </a:p>
        </p:txBody>
      </p:sp>
      <p:pic>
        <p:nvPicPr>
          <p:cNvPr id="134" name="Google Shape;13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6325" y="1103050"/>
            <a:ext cx="5731351" cy="3820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Top 5 source IP (sent bytes)</a:t>
            </a:r>
            <a:endParaRPr/>
          </a:p>
        </p:txBody>
      </p:sp>
      <p:pic>
        <p:nvPicPr>
          <p:cNvPr id="140" name="Google Shape;14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6325" y="1170200"/>
            <a:ext cx="5731351" cy="3820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