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fc64b6c2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fc64b6c2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c64b6c2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c64b6c2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c64b6c2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c64b6c2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fc64b6c2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fc64b6c2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fc64b6c2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fc64b6c2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fc64b6c2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fc64b6c2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fc64b6c2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fc64b6c2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fc64b6c2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fc64b6c2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fc64b6c2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fc64b6c2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fc64b6c2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fc64b6c2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fc64b6c2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fc64b6c2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fc64b6c2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fc64b6c2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fc64b6c2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bfc64b6c2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fc64b6c2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fc64b6c2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fc64b6c2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fc64b6c2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fc64b6c2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fc64b6c2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fc64b6c2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fc64b6c2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fc64b6c2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fc64b6c2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fc64b6c28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fc64b6c28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fc64b6c28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fc64b6c2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fc64b6c2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fc64b6c2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fc64b6c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fc64b6c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fc64b6c28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fc64b6c28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fc64b6c28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bfc64b6c28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fc64b6c2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fc64b6c2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c6939e2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c6939e2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c6939e21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c6939e21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6939e21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6939e21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c6939e21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c6939e21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6939e21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c6939e21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6939e21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c6939e21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c6939e21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c6939e21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fc64b6c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fc64b6c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c6939e217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c6939e217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c6939e21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c6939e21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6939e217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6939e217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c6939e217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c6939e217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6939e217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c6939e217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c6939e217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c6939e217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c6939e217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c6939e217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c6939e217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c6939e217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c6939e217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c6939e217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c6939e217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c6939e217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fc64b6c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fc64b6c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c6939e217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c6939e217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c6939e217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c6939e217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c6939e217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c6939e217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c6939e217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c6939e217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c6939e217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c6939e217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c6939e217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c6939e217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c6939e217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c6939e217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6939e217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6939e217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c6939e217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c6939e217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c6939e217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c6939e217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fc64b6c2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fc64b6c2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fc64b6c2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fc64b6c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c64b6c2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fc64b6c2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fc64b6c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fc64b6c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38.png"/><Relationship Id="rId7" Type="http://schemas.openxmlformats.org/officeDocument/2006/relationships/image" Target="../media/image13.png"/><Relationship Id="rId8"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2.png"/><Relationship Id="rId8"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7.png"/><Relationship Id="rId8"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2.png"/><Relationship Id="rId6"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0.png"/><Relationship Id="rId6"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0.png"/><Relationship Id="rId6"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4450" y="1167500"/>
            <a:ext cx="8195100" cy="12780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it" sz="5200"/>
              <a:t>Robot</a:t>
            </a:r>
            <a:endParaRPr sz="5200">
              <a:solidFill>
                <a:srgbClr val="000000"/>
              </a:solidFill>
            </a:endParaRPr>
          </a:p>
        </p:txBody>
      </p:sp>
      <p:sp>
        <p:nvSpPr>
          <p:cNvPr id="55" name="Google Shape;55;p13"/>
          <p:cNvSpPr txBox="1"/>
          <p:nvPr/>
        </p:nvSpPr>
        <p:spPr>
          <a:xfrm>
            <a:off x="311700" y="3083700"/>
            <a:ext cx="8520600" cy="13569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it" sz="2800">
                <a:solidFill>
                  <a:srgbClr val="595959"/>
                </a:solidFill>
              </a:rPr>
              <a:t>Team Bravo</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7" name="Google Shape;57;p13"/>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36" name="Google Shape;136;p2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37" name="Google Shape;137;p22"/>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38" name="Google Shape;138;p22"/>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39" name="Google Shape;139;p22"/>
          <p:cNvSpPr txBox="1"/>
          <p:nvPr/>
        </p:nvSpPr>
        <p:spPr>
          <a:xfrm>
            <a:off x="-7635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deviazione standard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40" name="Google Shape;140;p22"/>
          <p:cNvPicPr preferRelativeResize="0"/>
          <p:nvPr/>
        </p:nvPicPr>
        <p:blipFill>
          <a:blip r:embed="rId5">
            <a:alphaModFix/>
          </a:blip>
          <a:stretch>
            <a:fillRect/>
          </a:stretch>
        </p:blipFill>
        <p:spPr>
          <a:xfrm>
            <a:off x="3249075" y="1834700"/>
            <a:ext cx="3434150" cy="3003751"/>
          </a:xfrm>
          <a:prstGeom prst="rect">
            <a:avLst/>
          </a:prstGeom>
          <a:noFill/>
          <a:ln>
            <a:noFill/>
          </a:ln>
        </p:spPr>
      </p:pic>
      <p:sp>
        <p:nvSpPr>
          <p:cNvPr id="141" name="Google Shape;141;p22"/>
          <p:cNvSpPr txBox="1"/>
          <p:nvPr/>
        </p:nvSpPr>
        <p:spPr>
          <a:xfrm>
            <a:off x="6821400" y="1834700"/>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47" name="Google Shape;147;p2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48" name="Google Shape;148;p2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49" name="Google Shape;149;p23"/>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50" name="Google Shape;150;p23"/>
          <p:cNvSpPr txBox="1"/>
          <p:nvPr/>
        </p:nvSpPr>
        <p:spPr>
          <a:xfrm>
            <a:off x="311700" y="1938100"/>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valore minimo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51" name="Google Shape;151;p23"/>
          <p:cNvPicPr preferRelativeResize="0"/>
          <p:nvPr/>
        </p:nvPicPr>
        <p:blipFill>
          <a:blip r:embed="rId5">
            <a:alphaModFix/>
          </a:blip>
          <a:stretch>
            <a:fillRect/>
          </a:stretch>
        </p:blipFill>
        <p:spPr>
          <a:xfrm>
            <a:off x="2913950" y="1790625"/>
            <a:ext cx="3956400" cy="3063000"/>
          </a:xfrm>
          <a:prstGeom prst="rect">
            <a:avLst/>
          </a:prstGeom>
          <a:noFill/>
          <a:ln>
            <a:noFill/>
          </a:ln>
        </p:spPr>
      </p:pic>
      <p:sp>
        <p:nvSpPr>
          <p:cNvPr id="152" name="Google Shape;152;p23"/>
          <p:cNvSpPr txBox="1"/>
          <p:nvPr/>
        </p:nvSpPr>
        <p:spPr>
          <a:xfrm>
            <a:off x="700660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58" name="Google Shape;158;p2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59" name="Google Shape;159;p2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60" name="Google Shape;160;p24"/>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61" name="Google Shape;161;p24"/>
          <p:cNvSpPr txBox="1"/>
          <p:nvPr/>
        </p:nvSpPr>
        <p:spPr>
          <a:xfrm>
            <a:off x="311700" y="2016600"/>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valore massimo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62" name="Google Shape;162;p24"/>
          <p:cNvPicPr preferRelativeResize="0"/>
          <p:nvPr/>
        </p:nvPicPr>
        <p:blipFill>
          <a:blip r:embed="rId5">
            <a:alphaModFix/>
          </a:blip>
          <a:stretch>
            <a:fillRect/>
          </a:stretch>
        </p:blipFill>
        <p:spPr>
          <a:xfrm>
            <a:off x="3028605" y="1790625"/>
            <a:ext cx="3813519" cy="3126900"/>
          </a:xfrm>
          <a:prstGeom prst="rect">
            <a:avLst/>
          </a:prstGeom>
          <a:noFill/>
          <a:ln>
            <a:noFill/>
          </a:ln>
        </p:spPr>
      </p:pic>
      <p:sp>
        <p:nvSpPr>
          <p:cNvPr id="163" name="Google Shape;163;p24"/>
          <p:cNvSpPr txBox="1"/>
          <p:nvPr/>
        </p:nvSpPr>
        <p:spPr>
          <a:xfrm>
            <a:off x="700660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69" name="Google Shape;169;p2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70" name="Google Shape;170;p25"/>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71" name="Google Shape;171;p25"/>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72" name="Google Shape;172;p25"/>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range per ogni colonna                                                                                        (valore max - valore min)</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73" name="Google Shape;173;p25"/>
          <p:cNvPicPr preferRelativeResize="0"/>
          <p:nvPr/>
        </p:nvPicPr>
        <p:blipFill>
          <a:blip r:embed="rId5">
            <a:alphaModFix/>
          </a:blip>
          <a:stretch>
            <a:fillRect/>
          </a:stretch>
        </p:blipFill>
        <p:spPr>
          <a:xfrm>
            <a:off x="3536675" y="1842025"/>
            <a:ext cx="3584575" cy="2940750"/>
          </a:xfrm>
          <a:prstGeom prst="rect">
            <a:avLst/>
          </a:prstGeom>
          <a:noFill/>
          <a:ln>
            <a:noFill/>
          </a:ln>
        </p:spPr>
      </p:pic>
      <p:sp>
        <p:nvSpPr>
          <p:cNvPr id="174" name="Google Shape;174;p25"/>
          <p:cNvSpPr txBox="1"/>
          <p:nvPr/>
        </p:nvSpPr>
        <p:spPr>
          <a:xfrm>
            <a:off x="712125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80" name="Google Shape;180;p2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81" name="Google Shape;181;p2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82" name="Google Shape;182;p26"/>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83" name="Google Shape;183;p26"/>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mediana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84" name="Google Shape;184;p26"/>
          <p:cNvPicPr preferRelativeResize="0"/>
          <p:nvPr/>
        </p:nvPicPr>
        <p:blipFill>
          <a:blip r:embed="rId5">
            <a:alphaModFix/>
          </a:blip>
          <a:stretch>
            <a:fillRect/>
          </a:stretch>
        </p:blipFill>
        <p:spPr>
          <a:xfrm>
            <a:off x="3057064" y="1655875"/>
            <a:ext cx="3914936" cy="3211026"/>
          </a:xfrm>
          <a:prstGeom prst="rect">
            <a:avLst/>
          </a:prstGeom>
          <a:noFill/>
          <a:ln>
            <a:noFill/>
          </a:ln>
        </p:spPr>
      </p:pic>
      <p:sp>
        <p:nvSpPr>
          <p:cNvPr id="185" name="Google Shape;185;p26"/>
          <p:cNvSpPr txBox="1"/>
          <p:nvPr/>
        </p:nvSpPr>
        <p:spPr>
          <a:xfrm>
            <a:off x="712125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91" name="Google Shape;191;p2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92" name="Google Shape;192;p2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93" name="Google Shape;193;p27"/>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94" name="Google Shape;194;p27"/>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Kurtosis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195" name="Google Shape;195;p27"/>
          <p:cNvPicPr preferRelativeResize="0"/>
          <p:nvPr/>
        </p:nvPicPr>
        <p:blipFill>
          <a:blip r:embed="rId5">
            <a:alphaModFix/>
          </a:blip>
          <a:stretch>
            <a:fillRect/>
          </a:stretch>
        </p:blipFill>
        <p:spPr>
          <a:xfrm>
            <a:off x="3001673" y="1727025"/>
            <a:ext cx="3530651" cy="3126900"/>
          </a:xfrm>
          <a:prstGeom prst="rect">
            <a:avLst/>
          </a:prstGeom>
          <a:noFill/>
          <a:ln>
            <a:noFill/>
          </a:ln>
        </p:spPr>
      </p:pic>
      <p:sp>
        <p:nvSpPr>
          <p:cNvPr id="196" name="Google Shape;196;p27"/>
          <p:cNvSpPr txBox="1"/>
          <p:nvPr/>
        </p:nvSpPr>
        <p:spPr>
          <a:xfrm>
            <a:off x="682140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202" name="Google Shape;202;p2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203" name="Google Shape;203;p2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04" name="Google Shape;204;p28"/>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05" name="Google Shape;205;p28"/>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it" sz="1800">
                <a:solidFill>
                  <a:schemeClr val="dk1"/>
                </a:solidFill>
              </a:rPr>
              <a:t>Skewness</a:t>
            </a:r>
            <a:r>
              <a:rPr lang="it" sz="1800">
                <a:solidFill>
                  <a:schemeClr val="dk1"/>
                </a:solidFill>
              </a:rPr>
              <a:t> per                                                                                               ogni colonna</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206" name="Google Shape;206;p28"/>
          <p:cNvPicPr preferRelativeResize="0"/>
          <p:nvPr/>
        </p:nvPicPr>
        <p:blipFill>
          <a:blip r:embed="rId5">
            <a:alphaModFix/>
          </a:blip>
          <a:stretch>
            <a:fillRect/>
          </a:stretch>
        </p:blipFill>
        <p:spPr>
          <a:xfrm>
            <a:off x="2820400" y="1621612"/>
            <a:ext cx="3657526" cy="3197925"/>
          </a:xfrm>
          <a:prstGeom prst="rect">
            <a:avLst/>
          </a:prstGeom>
          <a:noFill/>
          <a:ln>
            <a:noFill/>
          </a:ln>
        </p:spPr>
      </p:pic>
      <p:sp>
        <p:nvSpPr>
          <p:cNvPr id="207" name="Google Shape;207;p28"/>
          <p:cNvSpPr txBox="1"/>
          <p:nvPr/>
        </p:nvSpPr>
        <p:spPr>
          <a:xfrm>
            <a:off x="6821400" y="1790625"/>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nvSpPr>
        <p:spPr>
          <a:xfrm>
            <a:off x="311700" y="101772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213" name="Google Shape;213;p2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214" name="Google Shape;214;p29"/>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15" name="Google Shape;215;p29"/>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16" name="Google Shape;216;p29"/>
          <p:cNvSpPr txBox="1"/>
          <p:nvPr/>
        </p:nvSpPr>
        <p:spPr>
          <a:xfrm>
            <a:off x="311700" y="1417750"/>
            <a:ext cx="8520600" cy="3126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lang="it" sz="1800">
                <a:solidFill>
                  <a:schemeClr val="dk1"/>
                </a:solidFill>
              </a:rPr>
              <a:t>le features più importanti riscontrate sono state inizialmente 2:</a:t>
            </a:r>
            <a:endParaRPr sz="1800">
              <a:solidFill>
                <a:schemeClr val="dk1"/>
              </a:solidFill>
            </a:endParaRPr>
          </a:p>
          <a:p>
            <a:pPr indent="-308610" lvl="0" marL="457200" rtl="0" algn="l">
              <a:lnSpc>
                <a:spcPct val="115000"/>
              </a:lnSpc>
              <a:spcBef>
                <a:spcPts val="1200"/>
              </a:spcBef>
              <a:spcAft>
                <a:spcPts val="0"/>
              </a:spcAft>
              <a:buClr>
                <a:schemeClr val="dk1"/>
              </a:buClr>
              <a:buSzPct val="100000"/>
              <a:buChar char="●"/>
            </a:pPr>
            <a:r>
              <a:rPr lang="it" sz="1800">
                <a:solidFill>
                  <a:schemeClr val="dk1"/>
                </a:solidFill>
              </a:rPr>
              <a:t>media </a:t>
            </a:r>
            <a:r>
              <a:rPr lang="it" sz="1800">
                <a:solidFill>
                  <a:schemeClr val="dk1"/>
                </a:solidFill>
              </a:rPr>
              <a:t>delle colonne dedicate alle correnti delle braccia robotiche</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308610" lvl="0" marL="457200" rtl="0" algn="l">
              <a:lnSpc>
                <a:spcPct val="115000"/>
              </a:lnSpc>
              <a:spcBef>
                <a:spcPts val="1200"/>
              </a:spcBef>
              <a:spcAft>
                <a:spcPts val="0"/>
              </a:spcAft>
              <a:buClr>
                <a:schemeClr val="dk1"/>
              </a:buClr>
              <a:buSzPct val="100000"/>
              <a:buChar char="●"/>
            </a:pPr>
            <a:r>
              <a:rPr lang="it" sz="1800">
                <a:solidFill>
                  <a:schemeClr val="dk1"/>
                </a:solidFill>
              </a:rPr>
              <a:t>deviazione standard delle colonne dedicate alle correnti delle braccia robotiche</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217" name="Google Shape;217;p29"/>
          <p:cNvPicPr preferRelativeResize="0"/>
          <p:nvPr/>
        </p:nvPicPr>
        <p:blipFill rotWithShape="1">
          <a:blip r:embed="rId5">
            <a:alphaModFix/>
          </a:blip>
          <a:srcRect b="53434" l="0" r="0" t="0"/>
          <a:stretch/>
        </p:blipFill>
        <p:spPr>
          <a:xfrm>
            <a:off x="3386650" y="2151882"/>
            <a:ext cx="3500326" cy="1331799"/>
          </a:xfrm>
          <a:prstGeom prst="rect">
            <a:avLst/>
          </a:prstGeom>
          <a:noFill/>
          <a:ln>
            <a:noFill/>
          </a:ln>
        </p:spPr>
      </p:pic>
      <p:pic>
        <p:nvPicPr>
          <p:cNvPr id="218" name="Google Shape;218;p29"/>
          <p:cNvPicPr preferRelativeResize="0"/>
          <p:nvPr/>
        </p:nvPicPr>
        <p:blipFill rotWithShape="1">
          <a:blip r:embed="rId6">
            <a:alphaModFix/>
          </a:blip>
          <a:srcRect b="53911" l="0" r="0" t="6098"/>
          <a:stretch/>
        </p:blipFill>
        <p:spPr>
          <a:xfrm>
            <a:off x="3386650" y="3836450"/>
            <a:ext cx="3434150" cy="1201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224" name="Google Shape;224;p3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225" name="Google Shape;225;p3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26" name="Google Shape;226;p30"/>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27" name="Google Shape;227;p30"/>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solidFill>
                  <a:schemeClr val="dk1"/>
                </a:solidFill>
              </a:rPr>
              <a:t>Estraendo le suddette features si è potuto visualizzare in uno spazio bidimensionale i cicli di lavorazione per poter vedere quanto fossero effettivamente raggruppabili in ottica di una clusterizzazione</a:t>
            </a:r>
            <a:endParaRPr>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1200"/>
              </a:spcAft>
              <a:buNone/>
            </a:pPr>
            <a:r>
              <a:t/>
            </a:r>
            <a:endParaRPr sz="1800"/>
          </a:p>
        </p:txBody>
      </p:sp>
      <p:pic>
        <p:nvPicPr>
          <p:cNvPr id="228" name="Google Shape;228;p30"/>
          <p:cNvPicPr preferRelativeResize="0"/>
          <p:nvPr/>
        </p:nvPicPr>
        <p:blipFill>
          <a:blip r:embed="rId5">
            <a:alphaModFix/>
          </a:blip>
          <a:stretch>
            <a:fillRect/>
          </a:stretch>
        </p:blipFill>
        <p:spPr>
          <a:xfrm>
            <a:off x="0" y="2302412"/>
            <a:ext cx="4542351" cy="2765774"/>
          </a:xfrm>
          <a:prstGeom prst="rect">
            <a:avLst/>
          </a:prstGeom>
          <a:noFill/>
          <a:ln>
            <a:noFill/>
          </a:ln>
        </p:spPr>
      </p:pic>
      <p:pic>
        <p:nvPicPr>
          <p:cNvPr id="229" name="Google Shape;229;p30"/>
          <p:cNvPicPr preferRelativeResize="0"/>
          <p:nvPr/>
        </p:nvPicPr>
        <p:blipFill>
          <a:blip r:embed="rId6">
            <a:alphaModFix/>
          </a:blip>
          <a:stretch>
            <a:fillRect/>
          </a:stretch>
        </p:blipFill>
        <p:spPr>
          <a:xfrm>
            <a:off x="4572000" y="2305742"/>
            <a:ext cx="4542351" cy="27591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235" name="Google Shape;235;p3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36" name="Google Shape;236;p31"/>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37" name="Google Shape;237;p31"/>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Preparazione dei dataset X</a:t>
            </a:r>
            <a:endParaRPr b="1" sz="1800"/>
          </a:p>
        </p:txBody>
      </p:sp>
      <p:sp>
        <p:nvSpPr>
          <p:cNvPr id="238" name="Google Shape;238;p31"/>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500"/>
              <a:t>Per il dataset destinato al primo training si è deciso di indicizzare in maniera diversa, in particolare si è deciso di creare per ogni riga un doppio indice, uno dedicato al tipo di stato di lavorazione e uno per il numero del ciclo di lavorazione, si ottiene quindi un dataframe con le due colonne delle nuove features (media delle correnti e deviazione standard) e doppio indice.</a:t>
            </a:r>
            <a:endParaRPr sz="1800"/>
          </a:p>
          <a:p>
            <a:pPr indent="0" lvl="0" marL="0" rtl="0" algn="l">
              <a:lnSpc>
                <a:spcPct val="115000"/>
              </a:lnSpc>
              <a:spcBef>
                <a:spcPts val="1200"/>
              </a:spcBef>
              <a:spcAft>
                <a:spcPts val="1200"/>
              </a:spcAft>
              <a:buNone/>
            </a:pPr>
            <a:r>
              <a:t/>
            </a:r>
            <a:endParaRPr sz="1800">
              <a:solidFill>
                <a:srgbClr val="595959"/>
              </a:solidFill>
            </a:endParaRPr>
          </a:p>
        </p:txBody>
      </p:sp>
      <p:pic>
        <p:nvPicPr>
          <p:cNvPr id="239" name="Google Shape;239;p31"/>
          <p:cNvPicPr preferRelativeResize="0"/>
          <p:nvPr/>
        </p:nvPicPr>
        <p:blipFill rotWithShape="1">
          <a:blip r:embed="rId5">
            <a:alphaModFix/>
          </a:blip>
          <a:srcRect b="19775" l="0" r="12280" t="0"/>
          <a:stretch/>
        </p:blipFill>
        <p:spPr>
          <a:xfrm>
            <a:off x="3098650" y="2995850"/>
            <a:ext cx="2572249" cy="708325"/>
          </a:xfrm>
          <a:prstGeom prst="rect">
            <a:avLst/>
          </a:prstGeom>
          <a:noFill/>
          <a:ln>
            <a:noFill/>
          </a:ln>
        </p:spPr>
      </p:pic>
      <p:pic>
        <p:nvPicPr>
          <p:cNvPr id="240" name="Google Shape;240;p31"/>
          <p:cNvPicPr preferRelativeResize="0"/>
          <p:nvPr/>
        </p:nvPicPr>
        <p:blipFill rotWithShape="1">
          <a:blip r:embed="rId6">
            <a:alphaModFix/>
          </a:blip>
          <a:srcRect b="29323" l="0" r="0" t="0"/>
          <a:stretch/>
        </p:blipFill>
        <p:spPr>
          <a:xfrm>
            <a:off x="3098650" y="3704174"/>
            <a:ext cx="2572249" cy="428288"/>
          </a:xfrm>
          <a:prstGeom prst="rect">
            <a:avLst/>
          </a:prstGeom>
          <a:noFill/>
          <a:ln>
            <a:noFill/>
          </a:ln>
        </p:spPr>
      </p:pic>
      <p:pic>
        <p:nvPicPr>
          <p:cNvPr id="241" name="Google Shape;241;p31"/>
          <p:cNvPicPr preferRelativeResize="0"/>
          <p:nvPr/>
        </p:nvPicPr>
        <p:blipFill rotWithShape="1">
          <a:blip r:embed="rId7">
            <a:alphaModFix/>
          </a:blip>
          <a:srcRect b="30357" l="0" r="0" t="0"/>
          <a:stretch/>
        </p:blipFill>
        <p:spPr>
          <a:xfrm>
            <a:off x="3098650" y="4132448"/>
            <a:ext cx="2572251" cy="428275"/>
          </a:xfrm>
          <a:prstGeom prst="rect">
            <a:avLst/>
          </a:prstGeom>
          <a:noFill/>
          <a:ln>
            <a:noFill/>
          </a:ln>
        </p:spPr>
      </p:pic>
      <p:pic>
        <p:nvPicPr>
          <p:cNvPr id="242" name="Google Shape;242;p31"/>
          <p:cNvPicPr preferRelativeResize="0"/>
          <p:nvPr/>
        </p:nvPicPr>
        <p:blipFill rotWithShape="1">
          <a:blip r:embed="rId8">
            <a:alphaModFix/>
          </a:blip>
          <a:srcRect b="27478" l="0" r="0" t="0"/>
          <a:stretch/>
        </p:blipFill>
        <p:spPr>
          <a:xfrm>
            <a:off x="3098650" y="4560724"/>
            <a:ext cx="2572249" cy="42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Presentazione problema</a:t>
            </a:r>
            <a:endParaRPr sz="2800">
              <a:solidFill>
                <a:srgbClr val="000000"/>
              </a:solidFill>
            </a:endParaRPr>
          </a:p>
        </p:txBody>
      </p:sp>
      <p:sp>
        <p:nvSpPr>
          <p:cNvPr id="63" name="Google Shape;63;p1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it" sz="1250"/>
              <a:t>Il Problema del robot è una sfida che si pone l'obiettivo di riconoscere lo stato di funzionamento di un robot in base alle sue prestazioni.</a:t>
            </a:r>
            <a:endParaRPr sz="1250"/>
          </a:p>
          <a:p>
            <a:pPr indent="0" lvl="0" marL="0" rtl="0" algn="l">
              <a:lnSpc>
                <a:spcPct val="100000"/>
              </a:lnSpc>
              <a:spcBef>
                <a:spcPts val="1200"/>
              </a:spcBef>
              <a:spcAft>
                <a:spcPts val="0"/>
              </a:spcAft>
              <a:buNone/>
            </a:pPr>
            <a:r>
              <a:rPr lang="it" sz="1250"/>
              <a:t>Il problema si basa sui dati provenienti dai robot che eseguono cicli di lavorazione. </a:t>
            </a:r>
            <a:endParaRPr sz="1250"/>
          </a:p>
          <a:p>
            <a:pPr indent="0" lvl="0" marL="0" rtl="0" algn="l">
              <a:lnSpc>
                <a:spcPct val="100000"/>
              </a:lnSpc>
              <a:spcBef>
                <a:spcPts val="1200"/>
              </a:spcBef>
              <a:spcAft>
                <a:spcPts val="0"/>
              </a:spcAft>
              <a:buClr>
                <a:schemeClr val="dk1"/>
              </a:buClr>
              <a:buSzPts val="1100"/>
              <a:buFont typeface="Arial"/>
              <a:buNone/>
            </a:pPr>
            <a:r>
              <a:rPr lang="it" sz="1250"/>
              <a:t>Consiste nel trovare un modo semplice e non supervisionato per distinguere i cicli in termini di stati di funzionamento e anomalie.</a:t>
            </a:r>
            <a:endParaRPr sz="1800"/>
          </a:p>
          <a:p>
            <a:pPr indent="0" lvl="0" marL="0" rtl="0" algn="ctr">
              <a:lnSpc>
                <a:spcPct val="115000"/>
              </a:lnSpc>
              <a:spcBef>
                <a:spcPts val="0"/>
              </a:spcBef>
              <a:spcAft>
                <a:spcPts val="1200"/>
              </a:spcAft>
              <a:buClr>
                <a:srgbClr val="000000"/>
              </a:buClr>
              <a:buSzPts val="1100"/>
              <a:buFont typeface="Arial"/>
              <a:buNone/>
            </a:pPr>
            <a:r>
              <a:t/>
            </a:r>
            <a:endParaRPr sz="1800">
              <a:solidFill>
                <a:srgbClr val="595959"/>
              </a:solidFill>
            </a:endParaRPr>
          </a:p>
        </p:txBody>
      </p:sp>
      <p:pic>
        <p:nvPicPr>
          <p:cNvPr id="64" name="Google Shape;64;p1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65" name="Google Shape;65;p14"/>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66" name="Google Shape;66;p14"/>
          <p:cNvPicPr preferRelativeResize="0"/>
          <p:nvPr/>
        </p:nvPicPr>
        <p:blipFill>
          <a:blip r:embed="rId5">
            <a:alphaModFix/>
          </a:blip>
          <a:stretch>
            <a:fillRect/>
          </a:stretch>
        </p:blipFill>
        <p:spPr>
          <a:xfrm>
            <a:off x="1223799" y="2369800"/>
            <a:ext cx="2209800" cy="2695275"/>
          </a:xfrm>
          <a:prstGeom prst="rect">
            <a:avLst/>
          </a:prstGeom>
          <a:noFill/>
          <a:ln>
            <a:noFill/>
          </a:ln>
        </p:spPr>
      </p:pic>
      <p:pic>
        <p:nvPicPr>
          <p:cNvPr id="67" name="Google Shape;67;p14"/>
          <p:cNvPicPr preferRelativeResize="0"/>
          <p:nvPr/>
        </p:nvPicPr>
        <p:blipFill>
          <a:blip r:embed="rId6">
            <a:alphaModFix/>
          </a:blip>
          <a:stretch>
            <a:fillRect/>
          </a:stretch>
        </p:blipFill>
        <p:spPr>
          <a:xfrm>
            <a:off x="4046700" y="2476987"/>
            <a:ext cx="3719500" cy="2480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Algoritmo</a:t>
            </a:r>
            <a:endParaRPr b="1" sz="1800"/>
          </a:p>
        </p:txBody>
      </p:sp>
      <p:sp>
        <p:nvSpPr>
          <p:cNvPr id="248" name="Google Shape;248;p3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249" name="Google Shape;249;p32"/>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50" name="Google Shape;250;p32"/>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51" name="Google Shape;251;p32"/>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600">
                <a:solidFill>
                  <a:schemeClr val="dk1"/>
                </a:solidFill>
              </a:rPr>
              <a:t>Per questo progetto è stato deciso di utilizzare come algoritmo il </a:t>
            </a:r>
            <a:r>
              <a:rPr b="1" lang="it" sz="1600">
                <a:solidFill>
                  <a:schemeClr val="dk1"/>
                </a:solidFill>
              </a:rPr>
              <a:t>K-means</a:t>
            </a:r>
            <a:r>
              <a:rPr lang="it" sz="1600">
                <a:solidFill>
                  <a:schemeClr val="dk1"/>
                </a:solidFill>
              </a:rPr>
              <a:t>. Il K-means spicca per la sua semplicità e robustezza, nel nostro caso permette di raggruppare in clusters insiemi di cicli di lavorazione (divenuti punti in uno spazio) in base alla loro somiglianza (distanza). </a:t>
            </a:r>
            <a:endParaRPr sz="1600">
              <a:solidFill>
                <a:schemeClr val="dk1"/>
              </a:solidFill>
            </a:endParaRPr>
          </a:p>
          <a:p>
            <a:pPr indent="0" lvl="0" marL="0" rtl="0" algn="l">
              <a:lnSpc>
                <a:spcPct val="115000"/>
              </a:lnSpc>
              <a:spcBef>
                <a:spcPts val="1200"/>
              </a:spcBef>
              <a:spcAft>
                <a:spcPts val="0"/>
              </a:spcAft>
              <a:buNone/>
            </a:pPr>
            <a:r>
              <a:rPr lang="it" sz="1600">
                <a:solidFill>
                  <a:schemeClr val="dk1"/>
                </a:solidFill>
              </a:rPr>
              <a:t>Questo ci permetterà di riconoscere opportunamente i cicli di lavorazione di diversi stati nei corrispettivi clusters. </a:t>
            </a:r>
            <a:endParaRPr sz="1600">
              <a:solidFill>
                <a:schemeClr val="dk1"/>
              </a:solidFill>
            </a:endParaRPr>
          </a:p>
          <a:p>
            <a:pPr indent="0" lvl="0" marL="0" rtl="0" algn="l">
              <a:lnSpc>
                <a:spcPct val="115000"/>
              </a:lnSpc>
              <a:spcBef>
                <a:spcPts val="1200"/>
              </a:spcBef>
              <a:spcAft>
                <a:spcPts val="1200"/>
              </a:spcAft>
              <a:buNone/>
            </a:pPr>
            <a:r>
              <a:rPr lang="it" sz="1600">
                <a:solidFill>
                  <a:schemeClr val="dk1"/>
                </a:solidFill>
              </a:rPr>
              <a:t>Una volta allenato il modello se gli viene fornito un nuovo ciclo di lavorazione quest’ultimo verrà associato al cluster più somigliante (vicino).</a:t>
            </a: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K-means</a:t>
            </a:r>
            <a:endParaRPr b="1" sz="1800"/>
          </a:p>
        </p:txBody>
      </p:sp>
      <p:sp>
        <p:nvSpPr>
          <p:cNvPr id="257" name="Google Shape;257;p3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258" name="Google Shape;258;p3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59" name="Google Shape;259;p33"/>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60" name="Google Shape;260;p33"/>
          <p:cNvSpPr txBox="1"/>
          <p:nvPr/>
        </p:nvSpPr>
        <p:spPr>
          <a:xfrm>
            <a:off x="311700" y="1655875"/>
            <a:ext cx="8520600" cy="31269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lang="it" sz="1600">
                <a:solidFill>
                  <a:schemeClr val="dk1"/>
                </a:solidFill>
              </a:rPr>
              <a:t>L'algoritmo K-Means è un metodo di clustering utilizzato per raggruppare dati in cluster basati sulla loro similarità. La sua logica si basa sull'idea di minimizzare la somma dei quadrati delle distanze tra i punti dati e i centroidi dei cluster a cui appartengono. Ecco come funziona l'algoritmo K-Means:</a:t>
            </a:r>
            <a:endParaRPr sz="1600">
              <a:solidFill>
                <a:schemeClr val="dk1"/>
              </a:solidFill>
            </a:endParaRPr>
          </a:p>
          <a:p>
            <a:pPr indent="-299720" lvl="0" marL="457200" rtl="0" algn="l">
              <a:lnSpc>
                <a:spcPct val="115000"/>
              </a:lnSpc>
              <a:spcBef>
                <a:spcPts val="1200"/>
              </a:spcBef>
              <a:spcAft>
                <a:spcPts val="0"/>
              </a:spcAft>
              <a:buClr>
                <a:schemeClr val="dk1"/>
              </a:buClr>
              <a:buSzPct val="100000"/>
              <a:buAutoNum type="arabicPeriod"/>
            </a:pPr>
            <a:r>
              <a:rPr b="1" lang="it" sz="1600">
                <a:solidFill>
                  <a:schemeClr val="dk1"/>
                </a:solidFill>
              </a:rPr>
              <a:t>Inizializzazione dei centroidi</a:t>
            </a:r>
            <a:r>
              <a:rPr lang="it" sz="1600">
                <a:solidFill>
                  <a:schemeClr val="dk1"/>
                </a:solidFill>
              </a:rPr>
              <a:t>: Si inizia scegliendo casualmente K (nel nostro caso 4, uno per ogni stato di lavoro del robot) centroidi iniziali, dove K è il numero di cluster desiderato</a:t>
            </a:r>
            <a:endParaRPr sz="1600">
              <a:solidFill>
                <a:schemeClr val="dk1"/>
              </a:solidFill>
            </a:endParaRPr>
          </a:p>
          <a:p>
            <a:pPr indent="-299720" lvl="0" marL="457200" rtl="0" algn="l">
              <a:lnSpc>
                <a:spcPct val="115000"/>
              </a:lnSpc>
              <a:spcBef>
                <a:spcPts val="0"/>
              </a:spcBef>
              <a:spcAft>
                <a:spcPts val="0"/>
              </a:spcAft>
              <a:buClr>
                <a:schemeClr val="dk1"/>
              </a:buClr>
              <a:buSzPct val="100000"/>
              <a:buAutoNum type="arabicPeriod"/>
            </a:pPr>
            <a:r>
              <a:rPr b="1" lang="it" sz="1600">
                <a:solidFill>
                  <a:schemeClr val="dk1"/>
                </a:solidFill>
              </a:rPr>
              <a:t>Assegnazione dei punti ai cluster</a:t>
            </a:r>
            <a:r>
              <a:rPr lang="it" sz="1600">
                <a:solidFill>
                  <a:schemeClr val="dk1"/>
                </a:solidFill>
              </a:rPr>
              <a:t>: Per ogni punto dati, si calcola la distanza rispetto a ciascun centroide e si assegna il punto al cluster il cui centroide è più vicino.</a:t>
            </a:r>
            <a:endParaRPr sz="1600">
              <a:solidFill>
                <a:schemeClr val="dk1"/>
              </a:solidFill>
            </a:endParaRPr>
          </a:p>
          <a:p>
            <a:pPr indent="-299720" lvl="0" marL="457200" rtl="0" algn="l">
              <a:lnSpc>
                <a:spcPct val="115000"/>
              </a:lnSpc>
              <a:spcBef>
                <a:spcPts val="0"/>
              </a:spcBef>
              <a:spcAft>
                <a:spcPts val="0"/>
              </a:spcAft>
              <a:buClr>
                <a:schemeClr val="dk1"/>
              </a:buClr>
              <a:buSzPct val="100000"/>
              <a:buAutoNum type="arabicPeriod"/>
            </a:pPr>
            <a:r>
              <a:rPr b="1" lang="it" sz="1600">
                <a:solidFill>
                  <a:schemeClr val="dk1"/>
                </a:solidFill>
              </a:rPr>
              <a:t>Aggiornamento dei centroidi</a:t>
            </a:r>
            <a:r>
              <a:rPr lang="it" sz="1600">
                <a:solidFill>
                  <a:schemeClr val="dk1"/>
                </a:solidFill>
              </a:rPr>
              <a:t>: Una volta che tutti i punti sono stati assegnati ai cluster, si ricalcolano i centroidi come la media di tutti i punti assegnati a ciascun cluster.</a:t>
            </a:r>
            <a:endParaRPr sz="1600">
              <a:solidFill>
                <a:schemeClr val="dk1"/>
              </a:solidFill>
            </a:endParaRPr>
          </a:p>
          <a:p>
            <a:pPr indent="-299720" lvl="0" marL="457200" rtl="0" algn="l">
              <a:lnSpc>
                <a:spcPct val="115000"/>
              </a:lnSpc>
              <a:spcBef>
                <a:spcPts val="0"/>
              </a:spcBef>
              <a:spcAft>
                <a:spcPts val="0"/>
              </a:spcAft>
              <a:buClr>
                <a:schemeClr val="dk1"/>
              </a:buClr>
              <a:buSzPct val="100000"/>
              <a:buAutoNum type="arabicPeriod"/>
            </a:pPr>
            <a:r>
              <a:rPr b="1" lang="it" sz="1600">
                <a:solidFill>
                  <a:schemeClr val="dk1"/>
                </a:solidFill>
              </a:rPr>
              <a:t>Riassegnazione dei punti ai cluster</a:t>
            </a:r>
            <a:r>
              <a:rPr lang="it" sz="1600">
                <a:solidFill>
                  <a:schemeClr val="dk1"/>
                </a:solidFill>
              </a:rPr>
              <a:t>: Si ripete il passaggio 2, riassegnando i punti ai cluster in base ai nuovi centroidi calcolati.</a:t>
            </a:r>
            <a:endParaRPr sz="1600">
              <a:solidFill>
                <a:schemeClr val="dk1"/>
              </a:solidFill>
            </a:endParaRPr>
          </a:p>
          <a:p>
            <a:pPr indent="-299720" lvl="0" marL="457200" rtl="0" algn="l">
              <a:lnSpc>
                <a:spcPct val="115000"/>
              </a:lnSpc>
              <a:spcBef>
                <a:spcPts val="0"/>
              </a:spcBef>
              <a:spcAft>
                <a:spcPts val="0"/>
              </a:spcAft>
              <a:buClr>
                <a:schemeClr val="dk1"/>
              </a:buClr>
              <a:buSzPct val="100000"/>
              <a:buAutoNum type="arabicPeriod"/>
            </a:pPr>
            <a:r>
              <a:rPr b="1" lang="it" sz="1600">
                <a:solidFill>
                  <a:schemeClr val="dk1"/>
                </a:solidFill>
              </a:rPr>
              <a:t>Convergenza</a:t>
            </a:r>
            <a:r>
              <a:rPr lang="it" sz="1600">
                <a:solidFill>
                  <a:schemeClr val="dk1"/>
                </a:solidFill>
              </a:rPr>
              <a:t>: Si ripetono i passaggi 3 e 4 fino a quando non si verifica una condizione di convergenza, ad esempio quando i centroidi non cambiano significativamente tra due iterazioni consecutive o quando il numero massimo di iterazioni è stato raggiunto.</a:t>
            </a:r>
            <a:endParaRPr sz="1600">
              <a:solidFill>
                <a:schemeClr val="dk1"/>
              </a:solidFill>
            </a:endParaRPr>
          </a:p>
          <a:p>
            <a:pPr indent="-299720" lvl="0" marL="457200" rtl="0" algn="l">
              <a:lnSpc>
                <a:spcPct val="115000"/>
              </a:lnSpc>
              <a:spcBef>
                <a:spcPts val="0"/>
              </a:spcBef>
              <a:spcAft>
                <a:spcPts val="0"/>
              </a:spcAft>
              <a:buClr>
                <a:schemeClr val="dk1"/>
              </a:buClr>
              <a:buSzPct val="100000"/>
              <a:buAutoNum type="arabicPeriod"/>
            </a:pPr>
            <a:r>
              <a:rPr b="1" lang="it" sz="1600">
                <a:solidFill>
                  <a:schemeClr val="dk1"/>
                </a:solidFill>
              </a:rPr>
              <a:t>Output</a:t>
            </a:r>
            <a:r>
              <a:rPr lang="it" sz="1600">
                <a:solidFill>
                  <a:schemeClr val="dk1"/>
                </a:solidFill>
              </a:rPr>
              <a:t>: Una volta che l'algoritmo converge, restituisce i centroidi finali e l'assegnazione dei punti ai rispettivi cluster.</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nvSpPr>
        <p:spPr>
          <a:xfrm>
            <a:off x="311700" y="101772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Training</a:t>
            </a:r>
            <a:endParaRPr b="1" sz="1800"/>
          </a:p>
        </p:txBody>
      </p:sp>
      <p:sp>
        <p:nvSpPr>
          <p:cNvPr id="266" name="Google Shape;266;p3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267" name="Google Shape;267;p3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68" name="Google Shape;268;p34"/>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69" name="Google Shape;269;p34"/>
          <p:cNvSpPr txBox="1"/>
          <p:nvPr/>
        </p:nvSpPr>
        <p:spPr>
          <a:xfrm>
            <a:off x="311700" y="1384650"/>
            <a:ext cx="8520600" cy="3759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it">
                <a:solidFill>
                  <a:schemeClr val="dk1"/>
                </a:solidFill>
              </a:rPr>
              <a:t>il training viene quindi effettuato su un modello di clustering K-means con 4 clusters (nominale, no payload, dry bearing e oil leakage) e sul dataframe finale X al quale viene anche applicato una tecnica di standardizzazione dei valori delle features chiamata StandardScaler:</a:t>
            </a:r>
            <a:endParaRPr>
              <a:solidFill>
                <a:schemeClr val="dk1"/>
              </a:solidFill>
            </a:endParaRPr>
          </a:p>
          <a:p>
            <a:pPr indent="0" lvl="0" marL="0" rtl="0" algn="l">
              <a:lnSpc>
                <a:spcPct val="115000"/>
              </a:lnSpc>
              <a:spcBef>
                <a:spcPts val="1200"/>
              </a:spcBef>
              <a:spcAft>
                <a:spcPts val="0"/>
              </a:spcAft>
              <a:buNone/>
            </a:pPr>
            <a:r>
              <a:rPr lang="it">
                <a:solidFill>
                  <a:schemeClr val="dk1"/>
                </a:solidFill>
              </a:rPr>
              <a:t>Lo StandardScaler è una tecnica di standardizzazione che normalizza le feature del dataset in modo che abbiano una media pari a 0 e una deviazione standard pari a 1. Questo processo di standardizzazione rende le feature comparabili tra loro, eliminando le differenze di scala che potrebbero influenzare negativamente l'efficacia degli algoritmi di apprendimento automatico</a:t>
            </a:r>
            <a:endParaRPr>
              <a:solidFill>
                <a:schemeClr val="dk1"/>
              </a:solidFill>
            </a:endParaRPr>
          </a:p>
          <a:p>
            <a:pPr indent="0" lvl="0" marL="0" rtl="0" algn="l">
              <a:lnSpc>
                <a:spcPct val="115000"/>
              </a:lnSpc>
              <a:spcBef>
                <a:spcPts val="1200"/>
              </a:spcBef>
              <a:spcAft>
                <a:spcPts val="0"/>
              </a:spcAft>
              <a:buNone/>
            </a:pPr>
            <a:r>
              <a:rPr b="1" lang="it">
                <a:solidFill>
                  <a:schemeClr val="dk1"/>
                </a:solidFill>
              </a:rPr>
              <a:t>Motivazioni per l'uso dello StandardScaler:</a:t>
            </a:r>
            <a:r>
              <a:rPr lang="it">
                <a:solidFill>
                  <a:schemeClr val="dk1"/>
                </a:solidFill>
              </a:rPr>
              <a:t> </a:t>
            </a:r>
            <a:endParaRPr>
              <a:solidFill>
                <a:schemeClr val="dk1"/>
              </a:solidFill>
            </a:endParaRPr>
          </a:p>
          <a:p>
            <a:pPr indent="-304165" lvl="0" marL="457200" rtl="0" algn="l">
              <a:lnSpc>
                <a:spcPct val="115000"/>
              </a:lnSpc>
              <a:spcBef>
                <a:spcPts val="1200"/>
              </a:spcBef>
              <a:spcAft>
                <a:spcPts val="0"/>
              </a:spcAft>
              <a:buClr>
                <a:schemeClr val="dk1"/>
              </a:buClr>
              <a:buSzPct val="100000"/>
              <a:buAutoNum type="arabicPeriod"/>
            </a:pPr>
            <a:r>
              <a:rPr b="1" lang="it">
                <a:solidFill>
                  <a:schemeClr val="dk1"/>
                </a:solidFill>
              </a:rPr>
              <a:t>Sensibilità del K-Means alla scala</a:t>
            </a:r>
            <a:r>
              <a:rPr lang="it">
                <a:solidFill>
                  <a:schemeClr val="dk1"/>
                </a:solidFill>
              </a:rPr>
              <a:t>: Il K-Means misura la similarità tra i punti basandosi sulla distanza euclidea. Se le feature hanno scale diverse, alcune feature potrebbero influire maggiormente sulla distanza rispetto ad altre, portando a una clusterizzazione distorta. </a:t>
            </a:r>
            <a:endParaRPr>
              <a:solidFill>
                <a:schemeClr val="dk1"/>
              </a:solidFill>
            </a:endParaRPr>
          </a:p>
          <a:p>
            <a:pPr indent="-304165" lvl="0" marL="457200" rtl="0" algn="l">
              <a:lnSpc>
                <a:spcPct val="115000"/>
              </a:lnSpc>
              <a:spcBef>
                <a:spcPts val="0"/>
              </a:spcBef>
              <a:spcAft>
                <a:spcPts val="0"/>
              </a:spcAft>
              <a:buClr>
                <a:schemeClr val="dk1"/>
              </a:buClr>
              <a:buSzPct val="100000"/>
              <a:buAutoNum type="arabicPeriod"/>
            </a:pPr>
            <a:r>
              <a:rPr b="1" lang="it">
                <a:solidFill>
                  <a:schemeClr val="dk1"/>
                </a:solidFill>
              </a:rPr>
              <a:t>Equità tra le feature</a:t>
            </a:r>
            <a:r>
              <a:rPr lang="it">
                <a:solidFill>
                  <a:schemeClr val="dk1"/>
                </a:solidFill>
              </a:rPr>
              <a:t>: L'uso dello StandardScaler garantisce che ogni feature contribuisca in modo equo al processo di clustering. Questo è particolarmente importante quando le feature rappresentano quantità diverse o hanno unità di misura diverse. </a:t>
            </a:r>
            <a:endParaRPr>
              <a:solidFill>
                <a:schemeClr val="dk1"/>
              </a:solidFill>
            </a:endParaRPr>
          </a:p>
          <a:p>
            <a:pPr indent="-304165" lvl="0" marL="457200" rtl="0" algn="l">
              <a:lnSpc>
                <a:spcPct val="115000"/>
              </a:lnSpc>
              <a:spcBef>
                <a:spcPts val="0"/>
              </a:spcBef>
              <a:spcAft>
                <a:spcPts val="0"/>
              </a:spcAft>
              <a:buClr>
                <a:schemeClr val="dk1"/>
              </a:buClr>
              <a:buSzPct val="100000"/>
              <a:buAutoNum type="arabicPeriod"/>
            </a:pPr>
            <a:r>
              <a:rPr b="1" lang="it">
                <a:solidFill>
                  <a:schemeClr val="dk1"/>
                </a:solidFill>
              </a:rPr>
              <a:t>Miglioramento della convergenza</a:t>
            </a:r>
            <a:r>
              <a:rPr lang="it">
                <a:solidFill>
                  <a:schemeClr val="dk1"/>
                </a:solidFill>
              </a:rPr>
              <a:t>: La standardizzazione accelera la convergenza del K-Means. Dato che l'algoritmo minimizza la somma delle distanze quadrate, una scala uniforme facilita la convergenza dell'algoritmo. </a:t>
            </a:r>
            <a:endParaRPr>
              <a:solidFill>
                <a:schemeClr val="dk1"/>
              </a:solidFill>
            </a:endParaRPr>
          </a:p>
          <a:p>
            <a:pPr indent="-304165" lvl="0" marL="457200" rtl="0" algn="l">
              <a:lnSpc>
                <a:spcPct val="115000"/>
              </a:lnSpc>
              <a:spcBef>
                <a:spcPts val="0"/>
              </a:spcBef>
              <a:spcAft>
                <a:spcPts val="0"/>
              </a:spcAft>
              <a:buClr>
                <a:schemeClr val="dk1"/>
              </a:buClr>
              <a:buSzPct val="100000"/>
              <a:buAutoNum type="arabicPeriod"/>
            </a:pPr>
            <a:r>
              <a:rPr b="1" lang="it">
                <a:solidFill>
                  <a:schemeClr val="dk1"/>
                </a:solidFill>
              </a:rPr>
              <a:t>Miglior interpretazione</a:t>
            </a:r>
            <a:r>
              <a:rPr lang="it">
                <a:solidFill>
                  <a:schemeClr val="dk1"/>
                </a:solidFill>
              </a:rPr>
              <a:t>: La standardizzazione dei dati semplifica l'interpretazione dei risultati. I centroidi dei cluster saranno più rappresentativi e significativi quando le feature sono sulla stessa scala.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5"/>
          <p:cNvPicPr preferRelativeResize="0"/>
          <p:nvPr/>
        </p:nvPicPr>
        <p:blipFill>
          <a:blip r:embed="rId3">
            <a:alphaModFix/>
          </a:blip>
          <a:stretch>
            <a:fillRect/>
          </a:stretch>
        </p:blipFill>
        <p:spPr>
          <a:xfrm>
            <a:off x="1348250" y="2746000"/>
            <a:ext cx="2884449" cy="681675"/>
          </a:xfrm>
          <a:prstGeom prst="rect">
            <a:avLst/>
          </a:prstGeom>
          <a:noFill/>
          <a:ln>
            <a:noFill/>
          </a:ln>
        </p:spPr>
      </p:pic>
      <p:pic>
        <p:nvPicPr>
          <p:cNvPr id="275" name="Google Shape;275;p35"/>
          <p:cNvPicPr preferRelativeResize="0"/>
          <p:nvPr/>
        </p:nvPicPr>
        <p:blipFill>
          <a:blip r:embed="rId4">
            <a:alphaModFix/>
          </a:blip>
          <a:stretch>
            <a:fillRect/>
          </a:stretch>
        </p:blipFill>
        <p:spPr>
          <a:xfrm>
            <a:off x="1348251" y="3427672"/>
            <a:ext cx="2884450" cy="418503"/>
          </a:xfrm>
          <a:prstGeom prst="rect">
            <a:avLst/>
          </a:prstGeom>
          <a:noFill/>
          <a:ln>
            <a:noFill/>
          </a:ln>
        </p:spPr>
      </p:pic>
      <p:pic>
        <p:nvPicPr>
          <p:cNvPr id="276" name="Google Shape;276;p35"/>
          <p:cNvPicPr preferRelativeResize="0"/>
          <p:nvPr/>
        </p:nvPicPr>
        <p:blipFill>
          <a:blip r:embed="rId5">
            <a:alphaModFix/>
          </a:blip>
          <a:stretch>
            <a:fillRect/>
          </a:stretch>
        </p:blipFill>
        <p:spPr>
          <a:xfrm>
            <a:off x="1348250" y="3846175"/>
            <a:ext cx="2884451" cy="423061"/>
          </a:xfrm>
          <a:prstGeom prst="rect">
            <a:avLst/>
          </a:prstGeom>
          <a:noFill/>
          <a:ln>
            <a:noFill/>
          </a:ln>
        </p:spPr>
      </p:pic>
      <p:pic>
        <p:nvPicPr>
          <p:cNvPr id="277" name="Google Shape;277;p35"/>
          <p:cNvPicPr preferRelativeResize="0"/>
          <p:nvPr/>
        </p:nvPicPr>
        <p:blipFill>
          <a:blip r:embed="rId6">
            <a:alphaModFix/>
          </a:blip>
          <a:stretch>
            <a:fillRect/>
          </a:stretch>
        </p:blipFill>
        <p:spPr>
          <a:xfrm>
            <a:off x="1348250" y="4263765"/>
            <a:ext cx="2884449" cy="428510"/>
          </a:xfrm>
          <a:prstGeom prst="rect">
            <a:avLst/>
          </a:prstGeom>
          <a:noFill/>
          <a:ln>
            <a:noFill/>
          </a:ln>
        </p:spPr>
      </p:pic>
      <p:sp>
        <p:nvSpPr>
          <p:cNvPr id="278" name="Google Shape;278;p35"/>
          <p:cNvSpPr txBox="1"/>
          <p:nvPr/>
        </p:nvSpPr>
        <p:spPr>
          <a:xfrm>
            <a:off x="1419925" y="4647850"/>
            <a:ext cx="28569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errata clusterizzazione</a:t>
            </a:r>
            <a:endParaRPr sz="1800">
              <a:solidFill>
                <a:schemeClr val="dk2"/>
              </a:solidFill>
            </a:endParaRPr>
          </a:p>
        </p:txBody>
      </p:sp>
      <p:pic>
        <p:nvPicPr>
          <p:cNvPr id="279" name="Google Shape;279;p35"/>
          <p:cNvPicPr preferRelativeResize="0"/>
          <p:nvPr/>
        </p:nvPicPr>
        <p:blipFill>
          <a:blip r:embed="rId7">
            <a:alphaModFix/>
          </a:blip>
          <a:stretch>
            <a:fillRect/>
          </a:stretch>
        </p:blipFill>
        <p:spPr>
          <a:xfrm>
            <a:off x="5222475" y="4263775"/>
            <a:ext cx="2884450" cy="400267"/>
          </a:xfrm>
          <a:prstGeom prst="rect">
            <a:avLst/>
          </a:prstGeom>
          <a:noFill/>
          <a:ln>
            <a:noFill/>
          </a:ln>
        </p:spPr>
      </p:pic>
      <p:pic>
        <p:nvPicPr>
          <p:cNvPr id="280" name="Google Shape;280;p35"/>
          <p:cNvPicPr preferRelativeResize="0"/>
          <p:nvPr/>
        </p:nvPicPr>
        <p:blipFill>
          <a:blip r:embed="rId3">
            <a:alphaModFix/>
          </a:blip>
          <a:stretch>
            <a:fillRect/>
          </a:stretch>
        </p:blipFill>
        <p:spPr>
          <a:xfrm>
            <a:off x="5222475" y="2746000"/>
            <a:ext cx="2884449" cy="681675"/>
          </a:xfrm>
          <a:prstGeom prst="rect">
            <a:avLst/>
          </a:prstGeom>
          <a:noFill/>
          <a:ln>
            <a:noFill/>
          </a:ln>
        </p:spPr>
      </p:pic>
      <p:pic>
        <p:nvPicPr>
          <p:cNvPr id="281" name="Google Shape;281;p35"/>
          <p:cNvPicPr preferRelativeResize="0"/>
          <p:nvPr/>
        </p:nvPicPr>
        <p:blipFill>
          <a:blip r:embed="rId4">
            <a:alphaModFix/>
          </a:blip>
          <a:stretch>
            <a:fillRect/>
          </a:stretch>
        </p:blipFill>
        <p:spPr>
          <a:xfrm>
            <a:off x="5222476" y="3427672"/>
            <a:ext cx="2884450" cy="418503"/>
          </a:xfrm>
          <a:prstGeom prst="rect">
            <a:avLst/>
          </a:prstGeom>
          <a:noFill/>
          <a:ln>
            <a:noFill/>
          </a:ln>
        </p:spPr>
      </p:pic>
      <p:pic>
        <p:nvPicPr>
          <p:cNvPr id="282" name="Google Shape;282;p35"/>
          <p:cNvPicPr preferRelativeResize="0"/>
          <p:nvPr/>
        </p:nvPicPr>
        <p:blipFill>
          <a:blip r:embed="rId5">
            <a:alphaModFix/>
          </a:blip>
          <a:stretch>
            <a:fillRect/>
          </a:stretch>
        </p:blipFill>
        <p:spPr>
          <a:xfrm>
            <a:off x="5222475" y="3846175"/>
            <a:ext cx="2884451" cy="423061"/>
          </a:xfrm>
          <a:prstGeom prst="rect">
            <a:avLst/>
          </a:prstGeom>
          <a:noFill/>
          <a:ln>
            <a:noFill/>
          </a:ln>
        </p:spPr>
      </p:pic>
      <p:sp>
        <p:nvSpPr>
          <p:cNvPr id="283" name="Google Shape;283;p35"/>
          <p:cNvSpPr txBox="1"/>
          <p:nvPr/>
        </p:nvSpPr>
        <p:spPr>
          <a:xfrm>
            <a:off x="5236250" y="4647850"/>
            <a:ext cx="28569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corretta clusterizzazione</a:t>
            </a:r>
            <a:endParaRPr sz="1800">
              <a:solidFill>
                <a:schemeClr val="dk2"/>
              </a:solidFill>
            </a:endParaRPr>
          </a:p>
        </p:txBody>
      </p:sp>
      <p:sp>
        <p:nvSpPr>
          <p:cNvPr id="284" name="Google Shape;284;p35"/>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Training</a:t>
            </a:r>
            <a:endParaRPr b="1" sz="1800"/>
          </a:p>
        </p:txBody>
      </p:sp>
      <p:sp>
        <p:nvSpPr>
          <p:cNvPr id="285" name="Google Shape;285;p3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286" name="Google Shape;286;p35"/>
          <p:cNvPicPr preferRelativeResize="0"/>
          <p:nvPr/>
        </p:nvPicPr>
        <p:blipFill>
          <a:blip r:embed="rId8">
            <a:alphaModFix/>
          </a:blip>
          <a:stretch>
            <a:fillRect/>
          </a:stretch>
        </p:blipFill>
        <p:spPr>
          <a:xfrm>
            <a:off x="152400" y="152400"/>
            <a:ext cx="745088" cy="882898"/>
          </a:xfrm>
          <a:prstGeom prst="rect">
            <a:avLst/>
          </a:prstGeom>
          <a:noFill/>
          <a:ln>
            <a:noFill/>
          </a:ln>
        </p:spPr>
      </p:pic>
      <p:pic>
        <p:nvPicPr>
          <p:cNvPr id="287" name="Google Shape;287;p35"/>
          <p:cNvPicPr preferRelativeResize="0"/>
          <p:nvPr/>
        </p:nvPicPr>
        <p:blipFill>
          <a:blip r:embed="rId9">
            <a:alphaModFix/>
          </a:blip>
          <a:stretch>
            <a:fillRect/>
          </a:stretch>
        </p:blipFill>
        <p:spPr>
          <a:xfrm>
            <a:off x="968063" y="152400"/>
            <a:ext cx="745087" cy="882900"/>
          </a:xfrm>
          <a:prstGeom prst="rect">
            <a:avLst/>
          </a:prstGeom>
          <a:noFill/>
          <a:ln>
            <a:noFill/>
          </a:ln>
        </p:spPr>
      </p:pic>
      <p:sp>
        <p:nvSpPr>
          <p:cNvPr id="288" name="Google Shape;288;p35"/>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t" sz="1600">
                <a:solidFill>
                  <a:schemeClr val="dk1"/>
                </a:solidFill>
              </a:rPr>
              <a:t>Il processo di addestramento ha una durata media di circa 1 secondo, tuttavia, non sempre riesce a effettuare una clusterizzazione accurata degli stati, evidenziando un significativo errore nella distinzione tra "No Payload" e "Dry Bearing".</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Predizioni sul dataset di testing</a:t>
            </a:r>
            <a:endParaRPr b="1" sz="1800"/>
          </a:p>
        </p:txBody>
      </p:sp>
      <p:sp>
        <p:nvSpPr>
          <p:cNvPr id="294" name="Google Shape;294;p3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295" name="Google Shape;295;p3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296" name="Google Shape;296;p36"/>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297" name="Google Shape;297;p36"/>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t" sz="1600">
                <a:solidFill>
                  <a:schemeClr val="dk1"/>
                </a:solidFill>
              </a:rPr>
              <a:t>il modello ottenuto nel caso di corretta clusterizzazione si è usato poi per provare a classificare i cicli di lavorazione forniti dal dataset di test ottenendo il seguente risultato</a:t>
            </a:r>
            <a:endParaRPr sz="1600">
              <a:solidFill>
                <a:schemeClr val="dk1"/>
              </a:solidFill>
            </a:endParaRPr>
          </a:p>
        </p:txBody>
      </p:sp>
      <p:sp>
        <p:nvSpPr>
          <p:cNvPr id="298" name="Google Shape;298;p36"/>
          <p:cNvSpPr txBox="1"/>
          <p:nvPr/>
        </p:nvSpPr>
        <p:spPr>
          <a:xfrm>
            <a:off x="4383275" y="2407700"/>
            <a:ext cx="4224600" cy="26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0 = No payload</a:t>
            </a:r>
            <a:endParaRPr sz="1800">
              <a:solidFill>
                <a:schemeClr val="dk2"/>
              </a:solidFill>
            </a:endParaRPr>
          </a:p>
          <a:p>
            <a:pPr indent="0" lvl="0" marL="0" rtl="0" algn="l">
              <a:spcBef>
                <a:spcPts val="0"/>
              </a:spcBef>
              <a:spcAft>
                <a:spcPts val="0"/>
              </a:spcAft>
              <a:buNone/>
            </a:pPr>
            <a:r>
              <a:rPr lang="it" sz="1800">
                <a:solidFill>
                  <a:schemeClr val="dk2"/>
                </a:solidFill>
              </a:rPr>
              <a:t>1 = Nominal</a:t>
            </a:r>
            <a:endParaRPr sz="1800">
              <a:solidFill>
                <a:schemeClr val="dk2"/>
              </a:solidFill>
            </a:endParaRPr>
          </a:p>
          <a:p>
            <a:pPr indent="0" lvl="0" marL="0" rtl="0" algn="l">
              <a:spcBef>
                <a:spcPts val="0"/>
              </a:spcBef>
              <a:spcAft>
                <a:spcPts val="0"/>
              </a:spcAft>
              <a:buNone/>
            </a:pPr>
            <a:r>
              <a:rPr lang="it" sz="1800">
                <a:solidFill>
                  <a:schemeClr val="dk2"/>
                </a:solidFill>
              </a:rPr>
              <a:t>2 = Oil Leakage</a:t>
            </a:r>
            <a:endParaRPr sz="1800">
              <a:solidFill>
                <a:schemeClr val="dk2"/>
              </a:solidFill>
            </a:endParaRPr>
          </a:p>
          <a:p>
            <a:pPr indent="0" lvl="0" marL="0" rtl="0" algn="l">
              <a:spcBef>
                <a:spcPts val="0"/>
              </a:spcBef>
              <a:spcAft>
                <a:spcPts val="0"/>
              </a:spcAft>
              <a:buNone/>
            </a:pPr>
            <a:r>
              <a:rPr lang="it" sz="1800">
                <a:solidFill>
                  <a:schemeClr val="dk2"/>
                </a:solidFill>
              </a:rPr>
              <a:t>3 = Dry Bearing </a:t>
            </a:r>
            <a:endParaRPr sz="1800">
              <a:solidFill>
                <a:schemeClr val="dk2"/>
              </a:solidFill>
            </a:endParaRPr>
          </a:p>
        </p:txBody>
      </p:sp>
      <p:pic>
        <p:nvPicPr>
          <p:cNvPr id="299" name="Google Shape;299;p36"/>
          <p:cNvPicPr preferRelativeResize="0"/>
          <p:nvPr/>
        </p:nvPicPr>
        <p:blipFill>
          <a:blip r:embed="rId5">
            <a:alphaModFix/>
          </a:blip>
          <a:stretch>
            <a:fillRect/>
          </a:stretch>
        </p:blipFill>
        <p:spPr>
          <a:xfrm>
            <a:off x="756400" y="2381779"/>
            <a:ext cx="3405125" cy="26942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Cross Validation</a:t>
            </a:r>
            <a:endParaRPr b="1" sz="1800"/>
          </a:p>
        </p:txBody>
      </p:sp>
      <p:sp>
        <p:nvSpPr>
          <p:cNvPr id="305" name="Google Shape;305;p3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06" name="Google Shape;306;p3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07" name="Google Shape;307;p37"/>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08" name="Google Shape;308;p37"/>
          <p:cNvSpPr txBox="1"/>
          <p:nvPr/>
        </p:nvSpPr>
        <p:spPr>
          <a:xfrm>
            <a:off x="311700" y="1655875"/>
            <a:ext cx="8520600" cy="31269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1200"/>
              </a:spcAft>
              <a:buNone/>
            </a:pPr>
            <a:r>
              <a:rPr lang="it" sz="1700">
                <a:solidFill>
                  <a:schemeClr val="dk1"/>
                </a:solidFill>
              </a:rPr>
              <a:t>Per validare il modello, abbiamo adottato l'approccio della cross-validation. In un numero fissato di iterazioni, nel nostro caso 5, abbiamo estratto stratificatamente N righe dal dataset originale, dove N è stato impostato a 3. La stratificazione è stata eseguita considerando i diversi stati di lavorazione, garantendo così una rappresentazione equa di ciascuna categoria. Le righe estratte durante questo processo hanno costituito il dataset di validazione, mentre il dataset completo, privato delle righe estratte, è stato utilizzato come dataset di training. Successivamente, abbiamo addestrato il modello utilizzando il dataset di training e lo abbiamo testato sulla previsione sia del dataset di validazione che del dataset di testing. Il criterio di successo per la validità del modello è stato valutato attraverso la coerenza nella clusterizzazione del dataset di validazione durante ciascuna iterazione. Se il modello è in grado di clusterizzare correttamente il dataset di validazione e produce risultati simili sul dataset di testing in ogni iterazione, possiamo concludere di aver ottenuto un modello valido e affidabile</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Risultati </a:t>
            </a:r>
            <a:r>
              <a:rPr b="1" lang="it" sz="1800"/>
              <a:t>Cross Validation</a:t>
            </a:r>
            <a:endParaRPr b="1" sz="1800"/>
          </a:p>
        </p:txBody>
      </p:sp>
      <p:sp>
        <p:nvSpPr>
          <p:cNvPr id="314" name="Google Shape;314;p3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15" name="Google Shape;315;p3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16" name="Google Shape;316;p38"/>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17" name="Google Shape;317;p38"/>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t" sz="1300">
                <a:solidFill>
                  <a:schemeClr val="dk1"/>
                </a:solidFill>
              </a:rPr>
              <a:t>Per questo primo tentativo, i risultati sono stati accettabili, con un'accuratezza </a:t>
            </a:r>
            <a:r>
              <a:rPr lang="it" sz="1300">
                <a:solidFill>
                  <a:schemeClr val="dk1"/>
                </a:solidFill>
              </a:rPr>
              <a:t>(media delle corrette clusterizzazioni del dataset di validazione) </a:t>
            </a:r>
            <a:r>
              <a:rPr lang="it" sz="1300">
                <a:solidFill>
                  <a:schemeClr val="dk1"/>
                </a:solidFill>
              </a:rPr>
              <a:t>che variava tra 0,75 e 0,95. Tuttavia, la clusterizzazione del dataset di testing è risultata essere instabile, mostrando risultati diversi ad ogni iterazione. Di conseguenza, il modello si è rivelato poco affidabile e, pertanto, non valido.</a:t>
            </a:r>
            <a:endParaRPr sz="1300">
              <a:solidFill>
                <a:schemeClr val="dk1"/>
              </a:solidFill>
            </a:endParaRPr>
          </a:p>
        </p:txBody>
      </p:sp>
      <p:pic>
        <p:nvPicPr>
          <p:cNvPr id="318" name="Google Shape;318;p38"/>
          <p:cNvPicPr preferRelativeResize="0"/>
          <p:nvPr/>
        </p:nvPicPr>
        <p:blipFill>
          <a:blip r:embed="rId5">
            <a:alphaModFix/>
          </a:blip>
          <a:stretch>
            <a:fillRect/>
          </a:stretch>
        </p:blipFill>
        <p:spPr>
          <a:xfrm>
            <a:off x="4086574" y="2470825"/>
            <a:ext cx="2783801" cy="2604750"/>
          </a:xfrm>
          <a:prstGeom prst="rect">
            <a:avLst/>
          </a:prstGeom>
          <a:noFill/>
          <a:ln>
            <a:noFill/>
          </a:ln>
        </p:spPr>
      </p:pic>
      <p:sp>
        <p:nvSpPr>
          <p:cNvPr id="319" name="Google Shape;319;p38"/>
          <p:cNvSpPr txBox="1"/>
          <p:nvPr/>
        </p:nvSpPr>
        <p:spPr>
          <a:xfrm>
            <a:off x="6870375" y="3307300"/>
            <a:ext cx="4559700" cy="7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Esempio di risultati </a:t>
            </a:r>
            <a:endParaRPr sz="1800">
              <a:solidFill>
                <a:schemeClr val="dk2"/>
              </a:solidFill>
            </a:endParaRPr>
          </a:p>
          <a:p>
            <a:pPr indent="0" lvl="0" marL="0" rtl="0" algn="l">
              <a:spcBef>
                <a:spcPts val="0"/>
              </a:spcBef>
              <a:spcAft>
                <a:spcPts val="0"/>
              </a:spcAft>
              <a:buNone/>
            </a:pPr>
            <a:r>
              <a:rPr lang="it" sz="1800">
                <a:solidFill>
                  <a:schemeClr val="dk2"/>
                </a:solidFill>
              </a:rPr>
              <a:t>della cross validation</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Seconda Prova</a:t>
            </a:r>
            <a:endParaRPr b="1" sz="1800"/>
          </a:p>
        </p:txBody>
      </p:sp>
      <p:sp>
        <p:nvSpPr>
          <p:cNvPr id="325" name="Google Shape;325;p3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26" name="Google Shape;326;p39"/>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27" name="Google Shape;327;p39"/>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28" name="Google Shape;328;p39"/>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300">
                <a:solidFill>
                  <a:schemeClr val="dk1"/>
                </a:solidFill>
              </a:rPr>
              <a:t>Per migliorare le prestazioni del modello e conferirgli maggiore affidabilità, abbiamo optato per l'aggiunta di ulteriori feature per la rappresentazione di ogni ciclo di lavorazione. Attraverso una nuova analisi dei dati statistici per ciascun ciclo, siamo andati alla ricerca di features che potessero facilitare la differenziazione tra No Payload e Dry Bearing e abbiamo identificato e distinto le seguenti features:</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it" sz="1300">
                <a:solidFill>
                  <a:schemeClr val="dk1"/>
                </a:solidFill>
              </a:rPr>
              <a:t>Range della colonna dedicata alla corrente del braccio 4</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it" sz="1300">
                <a:solidFill>
                  <a:schemeClr val="dk1"/>
                </a:solidFill>
              </a:rPr>
              <a:t>Skewness della colonna dedicata alla corrente del braccio 2</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it" sz="1300">
                <a:solidFill>
                  <a:schemeClr val="dk1"/>
                </a:solidFill>
              </a:rPr>
              <a:t>Kurtosis della colonna dedicata alla corrente del braccio 4</a:t>
            </a:r>
            <a:endParaRPr sz="1300">
              <a:solidFill>
                <a:schemeClr val="dk1"/>
              </a:solidFill>
            </a:endParaRPr>
          </a:p>
        </p:txBody>
      </p:sp>
      <p:pic>
        <p:nvPicPr>
          <p:cNvPr id="329" name="Google Shape;329;p39"/>
          <p:cNvPicPr preferRelativeResize="0"/>
          <p:nvPr/>
        </p:nvPicPr>
        <p:blipFill>
          <a:blip r:embed="rId5">
            <a:alphaModFix/>
          </a:blip>
          <a:stretch>
            <a:fillRect/>
          </a:stretch>
        </p:blipFill>
        <p:spPr>
          <a:xfrm>
            <a:off x="897488" y="3035650"/>
            <a:ext cx="2367636" cy="503400"/>
          </a:xfrm>
          <a:prstGeom prst="rect">
            <a:avLst/>
          </a:prstGeom>
          <a:noFill/>
          <a:ln>
            <a:noFill/>
          </a:ln>
        </p:spPr>
      </p:pic>
      <p:pic>
        <p:nvPicPr>
          <p:cNvPr id="330" name="Google Shape;330;p39"/>
          <p:cNvPicPr preferRelativeResize="0"/>
          <p:nvPr/>
        </p:nvPicPr>
        <p:blipFill>
          <a:blip r:embed="rId6">
            <a:alphaModFix/>
          </a:blip>
          <a:stretch>
            <a:fillRect/>
          </a:stretch>
        </p:blipFill>
        <p:spPr>
          <a:xfrm>
            <a:off x="919600" y="4556825"/>
            <a:ext cx="2323415" cy="503400"/>
          </a:xfrm>
          <a:prstGeom prst="rect">
            <a:avLst/>
          </a:prstGeom>
          <a:noFill/>
          <a:ln>
            <a:noFill/>
          </a:ln>
        </p:spPr>
      </p:pic>
      <p:pic>
        <p:nvPicPr>
          <p:cNvPr id="331" name="Google Shape;331;p39"/>
          <p:cNvPicPr preferRelativeResize="0"/>
          <p:nvPr/>
        </p:nvPicPr>
        <p:blipFill>
          <a:blip r:embed="rId7">
            <a:alphaModFix/>
          </a:blip>
          <a:stretch>
            <a:fillRect/>
          </a:stretch>
        </p:blipFill>
        <p:spPr>
          <a:xfrm>
            <a:off x="897498" y="3844972"/>
            <a:ext cx="2367625" cy="26677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Seconda Prova (training)</a:t>
            </a:r>
            <a:endParaRPr b="1" sz="1800"/>
          </a:p>
        </p:txBody>
      </p:sp>
      <p:sp>
        <p:nvSpPr>
          <p:cNvPr id="337" name="Google Shape;337;p4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38" name="Google Shape;338;p4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39" name="Google Shape;339;p40"/>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40" name="Google Shape;340;p40"/>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t" sz="1300">
                <a:solidFill>
                  <a:schemeClr val="dk1"/>
                </a:solidFill>
              </a:rPr>
              <a:t>Una volta preparato il nuovo dataset con le nuove feature nella stessa maniera come il precedente si avvia Il processo di addestramento e anche qui ha una durata media di circa 1 secondo, ma in questo caso riesce sempre a clusterizzare correttamente tutti i cicli di lavorazione.</a:t>
            </a:r>
            <a:endParaRPr sz="1300">
              <a:solidFill>
                <a:schemeClr val="dk1"/>
              </a:solidFill>
            </a:endParaRPr>
          </a:p>
        </p:txBody>
      </p:sp>
      <p:pic>
        <p:nvPicPr>
          <p:cNvPr id="341" name="Google Shape;341;p40"/>
          <p:cNvPicPr preferRelativeResize="0"/>
          <p:nvPr/>
        </p:nvPicPr>
        <p:blipFill>
          <a:blip r:embed="rId5">
            <a:alphaModFix/>
          </a:blip>
          <a:stretch>
            <a:fillRect/>
          </a:stretch>
        </p:blipFill>
        <p:spPr>
          <a:xfrm>
            <a:off x="2204850" y="2571750"/>
            <a:ext cx="4386774" cy="616975"/>
          </a:xfrm>
          <a:prstGeom prst="rect">
            <a:avLst/>
          </a:prstGeom>
          <a:noFill/>
          <a:ln>
            <a:noFill/>
          </a:ln>
        </p:spPr>
      </p:pic>
      <p:pic>
        <p:nvPicPr>
          <p:cNvPr id="342" name="Google Shape;342;p40"/>
          <p:cNvPicPr preferRelativeResize="0"/>
          <p:nvPr/>
        </p:nvPicPr>
        <p:blipFill>
          <a:blip r:embed="rId6">
            <a:alphaModFix/>
          </a:blip>
          <a:stretch>
            <a:fillRect/>
          </a:stretch>
        </p:blipFill>
        <p:spPr>
          <a:xfrm>
            <a:off x="2204852" y="3188725"/>
            <a:ext cx="4386773" cy="362926"/>
          </a:xfrm>
          <a:prstGeom prst="rect">
            <a:avLst/>
          </a:prstGeom>
          <a:noFill/>
          <a:ln>
            <a:noFill/>
          </a:ln>
        </p:spPr>
      </p:pic>
      <p:pic>
        <p:nvPicPr>
          <p:cNvPr id="343" name="Google Shape;343;p40"/>
          <p:cNvPicPr preferRelativeResize="0"/>
          <p:nvPr/>
        </p:nvPicPr>
        <p:blipFill>
          <a:blip r:embed="rId7">
            <a:alphaModFix/>
          </a:blip>
          <a:stretch>
            <a:fillRect/>
          </a:stretch>
        </p:blipFill>
        <p:spPr>
          <a:xfrm>
            <a:off x="2204850" y="3551650"/>
            <a:ext cx="4386773" cy="370866"/>
          </a:xfrm>
          <a:prstGeom prst="rect">
            <a:avLst/>
          </a:prstGeom>
          <a:noFill/>
          <a:ln>
            <a:noFill/>
          </a:ln>
        </p:spPr>
      </p:pic>
      <p:pic>
        <p:nvPicPr>
          <p:cNvPr id="344" name="Google Shape;344;p40"/>
          <p:cNvPicPr preferRelativeResize="0"/>
          <p:nvPr/>
        </p:nvPicPr>
        <p:blipFill>
          <a:blip r:embed="rId8">
            <a:alphaModFix/>
          </a:blip>
          <a:stretch>
            <a:fillRect/>
          </a:stretch>
        </p:blipFill>
        <p:spPr>
          <a:xfrm>
            <a:off x="2204851" y="3922535"/>
            <a:ext cx="4386777" cy="3572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Seconda Prova (</a:t>
            </a:r>
            <a:r>
              <a:rPr b="1" lang="it" sz="1800"/>
              <a:t>Predizioni sul dataset di testing)</a:t>
            </a:r>
            <a:endParaRPr b="1" sz="1800"/>
          </a:p>
        </p:txBody>
      </p:sp>
      <p:sp>
        <p:nvSpPr>
          <p:cNvPr id="350" name="Google Shape;350;p4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51" name="Google Shape;351;p4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52" name="Google Shape;352;p41"/>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53" name="Google Shape;353;p41"/>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600">
                <a:solidFill>
                  <a:schemeClr val="dk1"/>
                </a:solidFill>
              </a:rPr>
              <a:t>il modello ottenuto è stato usato poi per prevedere la clusterizzazione dei cicli di lavorazione forniti dal dataset di test, ottenendo i seguenti risultati:</a:t>
            </a:r>
            <a:endParaRPr sz="16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pic>
        <p:nvPicPr>
          <p:cNvPr id="354" name="Google Shape;354;p41"/>
          <p:cNvPicPr preferRelativeResize="0"/>
          <p:nvPr/>
        </p:nvPicPr>
        <p:blipFill>
          <a:blip r:embed="rId5">
            <a:alphaModFix/>
          </a:blip>
          <a:stretch>
            <a:fillRect/>
          </a:stretch>
        </p:blipFill>
        <p:spPr>
          <a:xfrm>
            <a:off x="311700" y="2342176"/>
            <a:ext cx="7323674" cy="2615599"/>
          </a:xfrm>
          <a:prstGeom prst="rect">
            <a:avLst/>
          </a:prstGeom>
          <a:noFill/>
          <a:ln>
            <a:noFill/>
          </a:ln>
        </p:spPr>
      </p:pic>
      <p:sp>
        <p:nvSpPr>
          <p:cNvPr id="355" name="Google Shape;355;p41"/>
          <p:cNvSpPr txBox="1"/>
          <p:nvPr/>
        </p:nvSpPr>
        <p:spPr>
          <a:xfrm>
            <a:off x="7699375" y="2345975"/>
            <a:ext cx="13407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1"/>
                </a:solidFill>
              </a:rPr>
              <a:t>0 = Nominale</a:t>
            </a:r>
            <a:endParaRPr sz="1200">
              <a:solidFill>
                <a:schemeClr val="dk1"/>
              </a:solidFill>
            </a:endParaRPr>
          </a:p>
          <a:p>
            <a:pPr indent="0" lvl="0" marL="0" rtl="0" algn="l">
              <a:spcBef>
                <a:spcPts val="0"/>
              </a:spcBef>
              <a:spcAft>
                <a:spcPts val="0"/>
              </a:spcAft>
              <a:buNone/>
            </a:pPr>
            <a:r>
              <a:rPr lang="it" sz="1200">
                <a:solidFill>
                  <a:schemeClr val="dk1"/>
                </a:solidFill>
              </a:rPr>
              <a:t>1 = Dry Bearing</a:t>
            </a:r>
            <a:endParaRPr sz="1200">
              <a:solidFill>
                <a:schemeClr val="dk1"/>
              </a:solidFill>
            </a:endParaRPr>
          </a:p>
          <a:p>
            <a:pPr indent="0" lvl="0" marL="0" rtl="0" algn="l">
              <a:spcBef>
                <a:spcPts val="0"/>
              </a:spcBef>
              <a:spcAft>
                <a:spcPts val="0"/>
              </a:spcAft>
              <a:buNone/>
            </a:pPr>
            <a:r>
              <a:rPr lang="it" sz="1200">
                <a:solidFill>
                  <a:schemeClr val="dk1"/>
                </a:solidFill>
              </a:rPr>
              <a:t>2 = Oil Leakage</a:t>
            </a:r>
            <a:endParaRPr sz="1200">
              <a:solidFill>
                <a:schemeClr val="dk1"/>
              </a:solidFill>
            </a:endParaRPr>
          </a:p>
          <a:p>
            <a:pPr indent="0" lvl="0" marL="0" rtl="0" algn="l">
              <a:spcBef>
                <a:spcPts val="0"/>
              </a:spcBef>
              <a:spcAft>
                <a:spcPts val="0"/>
              </a:spcAft>
              <a:buNone/>
            </a:pPr>
            <a:r>
              <a:rPr lang="it" sz="1200">
                <a:solidFill>
                  <a:schemeClr val="dk1"/>
                </a:solidFill>
              </a:rPr>
              <a:t>3 = No Payload</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Dataset</a:t>
            </a:r>
            <a:endParaRPr sz="2800">
              <a:solidFill>
                <a:srgbClr val="000000"/>
              </a:solidFill>
            </a:endParaRPr>
          </a:p>
        </p:txBody>
      </p:sp>
      <p:sp>
        <p:nvSpPr>
          <p:cNvPr id="73" name="Google Shape;73;p15"/>
          <p:cNvSpPr txBox="1"/>
          <p:nvPr/>
        </p:nvSpPr>
        <p:spPr>
          <a:xfrm>
            <a:off x="311700" y="1346725"/>
            <a:ext cx="8520600" cy="34164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Clr>
                <a:schemeClr val="dk1"/>
              </a:buClr>
              <a:buSzPct val="31932"/>
              <a:buFont typeface="Arial"/>
              <a:buNone/>
            </a:pPr>
            <a:r>
              <a:rPr lang="it" sz="3444"/>
              <a:t>I dati rappresentano il funzionamento di un robot che svolge cicli di lavoro.  Sono riportati i raw data di ciascun ciclo.</a:t>
            </a:r>
            <a:endParaRPr sz="3444"/>
          </a:p>
          <a:p>
            <a:pPr indent="0" lvl="0" marL="0" rtl="0" algn="l">
              <a:lnSpc>
                <a:spcPct val="100000"/>
              </a:lnSpc>
              <a:spcBef>
                <a:spcPts val="1200"/>
              </a:spcBef>
              <a:spcAft>
                <a:spcPts val="0"/>
              </a:spcAft>
              <a:buClr>
                <a:schemeClr val="dk1"/>
              </a:buClr>
              <a:buSzPct val="31932"/>
              <a:buFont typeface="Arial"/>
              <a:buNone/>
            </a:pPr>
            <a:r>
              <a:rPr lang="it" sz="3444"/>
              <a:t>Le prime sei colonne riportano i valori di corrente, un valore per ciascuno dei sei bracci. Le successive sei colonne riportano i valori di posizione, un valore per ciascun braccio.</a:t>
            </a:r>
            <a:endParaRPr sz="3444"/>
          </a:p>
          <a:p>
            <a:pPr indent="0" lvl="0" marL="0" rtl="0" algn="l">
              <a:lnSpc>
                <a:spcPct val="100000"/>
              </a:lnSpc>
              <a:spcBef>
                <a:spcPts val="1200"/>
              </a:spcBef>
              <a:spcAft>
                <a:spcPts val="0"/>
              </a:spcAft>
              <a:buClr>
                <a:schemeClr val="dk1"/>
              </a:buClr>
              <a:buSzPct val="31932"/>
              <a:buFont typeface="Arial"/>
              <a:buNone/>
            </a:pPr>
            <a:r>
              <a:rPr lang="it" sz="3444"/>
              <a:t>La colonna M contiene il tipo del di log</a:t>
            </a:r>
            <a:endParaRPr sz="3444"/>
          </a:p>
          <a:p>
            <a:pPr indent="0" lvl="0" marL="0" rtl="0" algn="l">
              <a:lnSpc>
                <a:spcPct val="100000"/>
              </a:lnSpc>
              <a:spcBef>
                <a:spcPts val="1200"/>
              </a:spcBef>
              <a:spcAft>
                <a:spcPts val="0"/>
              </a:spcAft>
              <a:buClr>
                <a:schemeClr val="dk1"/>
              </a:buClr>
              <a:buSzPct val="31932"/>
              <a:buFont typeface="Arial"/>
              <a:buNone/>
            </a:pPr>
            <a:r>
              <a:rPr lang="it" sz="3444"/>
              <a:t>La colonna N contiene il timestamp</a:t>
            </a:r>
            <a:endParaRPr sz="3444"/>
          </a:p>
          <a:p>
            <a:pPr indent="0" lvl="0" marL="0" rtl="0" algn="l">
              <a:lnSpc>
                <a:spcPct val="100000"/>
              </a:lnSpc>
              <a:spcBef>
                <a:spcPts val="1200"/>
              </a:spcBef>
              <a:spcAft>
                <a:spcPts val="0"/>
              </a:spcAft>
              <a:buClr>
                <a:schemeClr val="dk1"/>
              </a:buClr>
              <a:buSzPct val="31932"/>
              <a:buFont typeface="Arial"/>
              <a:buNone/>
            </a:pPr>
            <a:r>
              <a:rPr lang="it" sz="3444"/>
              <a:t>La colonna O contiene l'identificativo del ciclo di lavorazione</a:t>
            </a:r>
            <a:endParaRPr sz="3444"/>
          </a:p>
          <a:p>
            <a:pPr indent="0" lvl="0" marL="0" rtl="0" algn="l">
              <a:lnSpc>
                <a:spcPct val="100000"/>
              </a:lnSpc>
              <a:spcBef>
                <a:spcPts val="1200"/>
              </a:spcBef>
              <a:spcAft>
                <a:spcPts val="1200"/>
              </a:spcAft>
              <a:buNone/>
            </a:pPr>
            <a:r>
              <a:rPr lang="it" sz="3444"/>
              <a:t>I dataset (cicli di lavorazione) sono organizzati in cinque </a:t>
            </a:r>
            <a:r>
              <a:rPr lang="it" sz="3444"/>
              <a:t>gruppi e ogni gruppo di dati si trova nella rispettiva cartella</a:t>
            </a:r>
            <a:r>
              <a:rPr lang="it" sz="3444"/>
              <a:t>: uno per i file del robot generati in condizioni nominali (nominal),</a:t>
            </a:r>
            <a:r>
              <a:rPr lang="it" sz="3444"/>
              <a:t> gli altri tre per condizioni specifiche anomale</a:t>
            </a:r>
            <a:r>
              <a:rPr lang="it" sz="3444"/>
              <a:t>, un quarto di test.</a:t>
            </a:r>
            <a:endParaRPr sz="3444"/>
          </a:p>
        </p:txBody>
      </p:sp>
      <p:pic>
        <p:nvPicPr>
          <p:cNvPr id="74" name="Google Shape;74;p15"/>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75" name="Google Shape;75;p15"/>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Seconda prova (</a:t>
            </a:r>
            <a:r>
              <a:rPr b="1" lang="it" sz="1800"/>
              <a:t>Cross Validation)</a:t>
            </a:r>
            <a:endParaRPr b="1" sz="1800"/>
          </a:p>
        </p:txBody>
      </p:sp>
      <p:sp>
        <p:nvSpPr>
          <p:cNvPr id="361" name="Google Shape;361;p4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Classificazione</a:t>
            </a:r>
            <a:endParaRPr sz="2800">
              <a:solidFill>
                <a:srgbClr val="000000"/>
              </a:solidFill>
            </a:endParaRPr>
          </a:p>
        </p:txBody>
      </p:sp>
      <p:pic>
        <p:nvPicPr>
          <p:cNvPr id="362" name="Google Shape;362;p42"/>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63" name="Google Shape;363;p42"/>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64" name="Google Shape;364;p42"/>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600">
                <a:solidFill>
                  <a:schemeClr val="dk1"/>
                </a:solidFill>
              </a:rPr>
              <a:t>La cross-validation viene eseguita seguendo la stessa procedura descritta precedentemente, ma in questo caso i risultati hanno confermato la completa validazione e affidabilità del modello. L'accuratezza ha costantemente raggiunto il massimo (1), e la clusterizzazione sul dataset di testing ha prodotto sempre lo stesso risultato ad ogni iterazione.</a:t>
            </a:r>
            <a:endParaRPr sz="16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pic>
        <p:nvPicPr>
          <p:cNvPr id="365" name="Google Shape;365;p42"/>
          <p:cNvPicPr preferRelativeResize="0"/>
          <p:nvPr/>
        </p:nvPicPr>
        <p:blipFill>
          <a:blip r:embed="rId5">
            <a:alphaModFix/>
          </a:blip>
          <a:stretch>
            <a:fillRect/>
          </a:stretch>
        </p:blipFill>
        <p:spPr>
          <a:xfrm>
            <a:off x="2813401" y="2890100"/>
            <a:ext cx="2801650" cy="220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Conclusioni</a:t>
            </a:r>
            <a:endParaRPr sz="2800">
              <a:solidFill>
                <a:srgbClr val="000000"/>
              </a:solidFill>
            </a:endParaRPr>
          </a:p>
        </p:txBody>
      </p:sp>
      <p:pic>
        <p:nvPicPr>
          <p:cNvPr id="371" name="Google Shape;371;p4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72" name="Google Shape;372;p43"/>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73" name="Google Shape;373;p43"/>
          <p:cNvSpPr txBox="1"/>
          <p:nvPr/>
        </p:nvSpPr>
        <p:spPr>
          <a:xfrm>
            <a:off x="311700" y="1147050"/>
            <a:ext cx="8520600" cy="3709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it" sz="1800"/>
              <a:t>In conclusione, il presente progetto robot ha rappresentato un significativo passo avanti nella nostra comprensione e implementazione di progetti di machine learning. Attraverso l'analisi dettagliata dei cicli di lavorazione e l'applicazione di algoritmi di clustering, siamo riusciti a ottenere risultati promettenti.</a:t>
            </a:r>
            <a:endParaRPr sz="1800"/>
          </a:p>
          <a:p>
            <a:pPr indent="0" lvl="0" marL="0" rtl="0" algn="l">
              <a:lnSpc>
                <a:spcPct val="115000"/>
              </a:lnSpc>
              <a:spcBef>
                <a:spcPts val="1200"/>
              </a:spcBef>
              <a:spcAft>
                <a:spcPts val="1200"/>
              </a:spcAft>
              <a:buNone/>
            </a:pPr>
            <a:r>
              <a:rPr lang="it" sz="1800"/>
              <a:t>Durante il primo tentativo, l'affidabilità del modello è risultata non sufficientemente stabile, evidenziando problematiche nella clusterizzazione del dataset di testing, in particolare per quanto riguarda la distinzione tra gli stati "No Payload" e "Dry Bearing". Tuttavia, la successiva ottimizzazione del modello mediante l'aggiunta di nuove features ha comportato un netto miglioramento delle prestazioni. La scelta di implementare una cross-validation ha dimostrato la solidità del modello, con un'accuratezza costantemente massima (1) e risultati coerenti sulla clusterizzazione del dataset di testing ad ogni iterazione.</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Conclusioni</a:t>
            </a:r>
            <a:endParaRPr sz="2800">
              <a:solidFill>
                <a:srgbClr val="000000"/>
              </a:solidFill>
            </a:endParaRPr>
          </a:p>
        </p:txBody>
      </p:sp>
      <p:pic>
        <p:nvPicPr>
          <p:cNvPr id="379" name="Google Shape;379;p4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80" name="Google Shape;380;p44"/>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381" name="Google Shape;381;p44"/>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Possibili evoluzioni</a:t>
            </a:r>
            <a:endParaRPr b="1" sz="1800"/>
          </a:p>
        </p:txBody>
      </p:sp>
      <p:sp>
        <p:nvSpPr>
          <p:cNvPr id="382" name="Google Shape;382;p44"/>
          <p:cNvSpPr txBox="1"/>
          <p:nvPr/>
        </p:nvSpPr>
        <p:spPr>
          <a:xfrm>
            <a:off x="311700" y="1591100"/>
            <a:ext cx="8520600" cy="34599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it" sz="1800"/>
              <a:t>Le possibili evoluzioni del progetto offrono un terreno fertile per ulteriori miglioramenti e raffinamenti del sistema robotico. Un approccio potenzialmente fruttuoso consiste nell'espandere il set di features utilizzato per la rappresentazione di ciascun ciclo di lavorazione. </a:t>
            </a:r>
            <a:endParaRPr sz="1800"/>
          </a:p>
          <a:p>
            <a:pPr indent="0" lvl="0" marL="0" rtl="0" algn="l">
              <a:lnSpc>
                <a:spcPct val="150000"/>
              </a:lnSpc>
              <a:spcBef>
                <a:spcPts val="1200"/>
              </a:spcBef>
              <a:spcAft>
                <a:spcPts val="0"/>
              </a:spcAft>
              <a:buNone/>
            </a:pPr>
            <a:r>
              <a:rPr lang="it" sz="1800"/>
              <a:t>Un'altra direzione promettente riguarda l'ottimizzazione dell'algoritmo di clustering. L'aggiunta di funzionalità avanzate, come l'inizializzazione ciclica dei centroidi, potrebbe contribuire a migliorare la convergenza dell'algoritmo, favorendo risultati più consistenti e riducendo la sensibilità agli stati iniziali dei centroidi. Questa strategia mira a ottenere una somma di distanze più bassa, indicatore di una clusterizzazione più precisa e stabile. </a:t>
            </a:r>
            <a:endParaRPr sz="1800"/>
          </a:p>
          <a:p>
            <a:pPr indent="0" lvl="0" marL="0" rtl="0" algn="l">
              <a:lnSpc>
                <a:spcPct val="150000"/>
              </a:lnSpc>
              <a:spcBef>
                <a:spcPts val="1200"/>
              </a:spcBef>
              <a:spcAft>
                <a:spcPts val="1200"/>
              </a:spcAft>
              <a:buNone/>
            </a:pPr>
            <a:r>
              <a:rPr lang="it" sz="1800"/>
              <a:t>Inoltre, potrebbe essere interessante esplorare nuovi algoritmi di clustering che potrebbero offrire vantaggi specifici nel contesto del progetto robot. L'adozione di metodologie innovative potrebbe contribuire a superare eventuali limitazioni degli algoritmi attuali, portando a una maggiore precisione nella categorizzazione degli stati di lavorazione.</a:t>
            </a: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ctrTitle"/>
          </p:nvPr>
        </p:nvSpPr>
        <p:spPr>
          <a:xfrm>
            <a:off x="311700" y="1913700"/>
            <a:ext cx="8520600" cy="882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Non Intrusive Load Monitoring</a:t>
            </a:r>
            <a:endParaRPr/>
          </a:p>
          <a:p>
            <a:pPr indent="0" lvl="0" marL="0" rtl="0" algn="ctr">
              <a:spcBef>
                <a:spcPts val="0"/>
              </a:spcBef>
              <a:spcAft>
                <a:spcPts val="0"/>
              </a:spcAft>
              <a:buNone/>
            </a:pPr>
            <a:r>
              <a:rPr lang="it"/>
              <a:t>(NILM)</a:t>
            </a:r>
            <a:endParaRPr/>
          </a:p>
        </p:txBody>
      </p:sp>
      <p:sp>
        <p:nvSpPr>
          <p:cNvPr id="388" name="Google Shape;388;p45"/>
          <p:cNvSpPr txBox="1"/>
          <p:nvPr>
            <p:ph idx="1" type="subTitle"/>
          </p:nvPr>
        </p:nvSpPr>
        <p:spPr>
          <a:xfrm>
            <a:off x="311700" y="3083700"/>
            <a:ext cx="8520600" cy="13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Team Bravo</a:t>
            </a:r>
            <a:endParaRPr/>
          </a:p>
        </p:txBody>
      </p:sp>
      <p:pic>
        <p:nvPicPr>
          <p:cNvPr id="389" name="Google Shape;389;p45"/>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90" name="Google Shape;390;p45"/>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Presentazione problema</a:t>
            </a:r>
            <a:endParaRPr/>
          </a:p>
        </p:txBody>
      </p:sp>
      <p:sp>
        <p:nvSpPr>
          <p:cNvPr id="396" name="Google Shape;39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a:t>Il Non-Intrusive Load Monitoring (NILM) è una sfida che si pone l'obiettivo di disaggregare i singoli dispositivi elettrici da un segnale di consumo aggregato.</a:t>
            </a:r>
            <a:endParaRPr/>
          </a:p>
        </p:txBody>
      </p:sp>
      <p:pic>
        <p:nvPicPr>
          <p:cNvPr id="397" name="Google Shape;397;p4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398" name="Google Shape;398;p46"/>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399" name="Google Shape;399;p46"/>
          <p:cNvPicPr preferRelativeResize="0"/>
          <p:nvPr/>
        </p:nvPicPr>
        <p:blipFill>
          <a:blip r:embed="rId5">
            <a:alphaModFix/>
          </a:blip>
          <a:stretch>
            <a:fillRect/>
          </a:stretch>
        </p:blipFill>
        <p:spPr>
          <a:xfrm>
            <a:off x="279000" y="1916600"/>
            <a:ext cx="8585999" cy="3226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t"/>
              <a:t>Il NILM si sviluppa principalmente con l'obiettivo di evitare l'installazione di numerosi dispositivi di monitoraggio per ciascun apparato, contribuendo così a ridurre i costi associati al monitoraggio per proprietari di abitazioni o gestori di uffici.</a:t>
            </a:r>
            <a:endParaRPr/>
          </a:p>
          <a:p>
            <a:pPr indent="0" lvl="0" marL="0" rtl="0" algn="l">
              <a:spcBef>
                <a:spcPts val="1200"/>
              </a:spcBef>
              <a:spcAft>
                <a:spcPts val="0"/>
              </a:spcAft>
              <a:buNone/>
            </a:pPr>
            <a:r>
              <a:rPr lang="it"/>
              <a:t>Inizialmente complesso da utilizzare, il NILM è ora oggetto di interesse da parte di diverse società e gruppi di ricerca, dando luogo a dispositivi commerciali e numerose pubblicazioni scientifiche. Il progetto NILM mira ad analizzare i consumi energetici aggregati di un'utenza, identificando i dispositivi attivi e calcolando i consumi associati. Utilizzando un sensore sul contatore, il NILM registra i consumi in un database e, attraverso sofisticati algoritmi, riconosce le firme energetiche uniche di ciascun dispositivo installato, separandole dal consumo energetico totale.</a:t>
            </a:r>
            <a:endParaRPr/>
          </a:p>
          <a:p>
            <a:pPr indent="0" lvl="0" marL="0" rtl="0" algn="l">
              <a:spcBef>
                <a:spcPts val="1200"/>
              </a:spcBef>
              <a:spcAft>
                <a:spcPts val="0"/>
              </a:spcAft>
              <a:buNone/>
            </a:pPr>
            <a:r>
              <a:rPr lang="it"/>
              <a:t>Per le aziende, tali dati sono cruciali per comprendere il comportamento dei consumatori, migliorare la pianificazione energetica e offrire servizi personalizzati. </a:t>
            </a:r>
            <a:endParaRPr/>
          </a:p>
          <a:p>
            <a:pPr indent="0" lvl="0" marL="0" rtl="0" algn="l">
              <a:spcBef>
                <a:spcPts val="1200"/>
              </a:spcBef>
              <a:spcAft>
                <a:spcPts val="1200"/>
              </a:spcAft>
              <a:buNone/>
            </a:pPr>
            <a:r>
              <a:rPr lang="it"/>
              <a:t>Per gli utenti finali, l'utilità risiede nella capacità di monitorare e ottimizzare i consumi energetici dei propri dispositivi, identificando e gestendo quelli più inefficienti. Inoltre, l'accesso a informazioni dettagliate consente agli utenti di prendere decisioni più informate sulla sostituzione di dispositivi e di sfruttare tariffe energetiche variabili per ottimizzare i costi. Il tutto è reso visibile attraverso un cruscotto di sintesi, che fornisce sia una visione d'insieme che dettagli specifici a livello di singolo dispositivo.</a:t>
            </a:r>
            <a:endParaRPr/>
          </a:p>
        </p:txBody>
      </p:sp>
      <p:sp>
        <p:nvSpPr>
          <p:cNvPr id="405" name="Google Shape;405;p47"/>
          <p:cNvSpPr txBox="1"/>
          <p:nvPr>
            <p:ph type="title"/>
          </p:nvPr>
        </p:nvSpPr>
        <p:spPr>
          <a:xfrm>
            <a:off x="311700" y="307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Presentazione problema</a:t>
            </a:r>
            <a:endParaRPr/>
          </a:p>
        </p:txBody>
      </p:sp>
      <p:pic>
        <p:nvPicPr>
          <p:cNvPr id="406" name="Google Shape;406;p4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07" name="Google Shape;407;p47"/>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Dataset</a:t>
            </a:r>
            <a:endParaRPr/>
          </a:p>
        </p:txBody>
      </p:sp>
      <p:sp>
        <p:nvSpPr>
          <p:cNvPr id="413" name="Google Shape;413;p48"/>
          <p:cNvSpPr txBox="1"/>
          <p:nvPr>
            <p:ph idx="1" type="body"/>
          </p:nvPr>
        </p:nvSpPr>
        <p:spPr>
          <a:xfrm>
            <a:off x="311700" y="134672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it" sz="3444">
                <a:solidFill>
                  <a:srgbClr val="000000"/>
                </a:solidFill>
              </a:rPr>
              <a:t>Il NILM per una serie di fattori come la mancanza di labels, migliore flessibilità e generalizzazione andrebbe risolto in maniera non supervisionata, nel nostro caso però i dati vengono semplificati prevedendo anche delle colonne dedicate all’accensione dei dispositivi, ci viene quindi proposto di risolvere il problema in maniera supervisionata.</a:t>
            </a:r>
            <a:endParaRPr sz="3444">
              <a:solidFill>
                <a:srgbClr val="000000"/>
              </a:solidFill>
            </a:endParaRPr>
          </a:p>
          <a:p>
            <a:pPr indent="0" lvl="0" marL="0" rtl="0" algn="l">
              <a:spcBef>
                <a:spcPts val="1200"/>
              </a:spcBef>
              <a:spcAft>
                <a:spcPts val="0"/>
              </a:spcAft>
              <a:buNone/>
            </a:pPr>
            <a:r>
              <a:rPr lang="it" sz="3444">
                <a:solidFill>
                  <a:srgbClr val="000000"/>
                </a:solidFill>
              </a:rPr>
              <a:t>In particolare i dataset forniti rappresentano</a:t>
            </a:r>
            <a:r>
              <a:rPr lang="it" sz="3444"/>
              <a:t> </a:t>
            </a:r>
            <a:r>
              <a:rPr lang="it" sz="3244">
                <a:solidFill>
                  <a:schemeClr val="dk1"/>
                </a:solidFill>
                <a:latin typeface="Verdana"/>
                <a:ea typeface="Verdana"/>
                <a:cs typeface="Verdana"/>
                <a:sym typeface="Verdana"/>
              </a:rPr>
              <a:t>105 giorni di consumo effettivo registrati da un sensore installato in un appartamento.   Per ognuno dei giorni in esame vengono indicati, tramite opportune features:</a:t>
            </a:r>
            <a:endParaRPr sz="3244">
              <a:solidFill>
                <a:schemeClr val="dk1"/>
              </a:solidFill>
              <a:latin typeface="Verdana"/>
              <a:ea typeface="Verdana"/>
              <a:cs typeface="Verdana"/>
              <a:sym typeface="Verdana"/>
            </a:endParaRPr>
          </a:p>
          <a:p>
            <a:pPr indent="-326469" lvl="0" marL="457200" rtl="0" algn="l">
              <a:spcBef>
                <a:spcPts val="1200"/>
              </a:spcBef>
              <a:spcAft>
                <a:spcPts val="0"/>
              </a:spcAft>
              <a:buClr>
                <a:schemeClr val="dk1"/>
              </a:buClr>
              <a:buSzPct val="100000"/>
              <a:buFont typeface="Verdana"/>
              <a:buChar char="●"/>
            </a:pPr>
            <a:r>
              <a:rPr lang="it" sz="3244">
                <a:solidFill>
                  <a:schemeClr val="dk1"/>
                </a:solidFill>
                <a:latin typeface="Verdana"/>
                <a:ea typeface="Verdana"/>
                <a:cs typeface="Verdana"/>
                <a:sym typeface="Verdana"/>
              </a:rPr>
              <a:t>Le informazioni sui consumi nella loro totalità;</a:t>
            </a:r>
            <a:endParaRPr sz="3244">
              <a:solidFill>
                <a:schemeClr val="dk1"/>
              </a:solidFill>
              <a:latin typeface="Verdana"/>
              <a:ea typeface="Verdana"/>
              <a:cs typeface="Verdana"/>
              <a:sym typeface="Verdana"/>
            </a:endParaRPr>
          </a:p>
          <a:p>
            <a:pPr indent="-326469" lvl="0" marL="457200" rtl="0" algn="l">
              <a:spcBef>
                <a:spcPts val="0"/>
              </a:spcBef>
              <a:spcAft>
                <a:spcPts val="0"/>
              </a:spcAft>
              <a:buClr>
                <a:schemeClr val="dk1"/>
              </a:buClr>
              <a:buSzPct val="100000"/>
              <a:buFont typeface="Verdana"/>
              <a:buChar char="●"/>
            </a:pPr>
            <a:r>
              <a:rPr lang="it" sz="3244">
                <a:solidFill>
                  <a:schemeClr val="dk1"/>
                </a:solidFill>
                <a:latin typeface="Verdana"/>
                <a:ea typeface="Verdana"/>
                <a:cs typeface="Verdana"/>
                <a:sym typeface="Verdana"/>
              </a:rPr>
              <a:t>Il consumo specifico registrato relativamente a tre device: lavatrice, lavastoviglie e forno</a:t>
            </a:r>
            <a:r>
              <a:rPr lang="it" sz="2744">
                <a:solidFill>
                  <a:schemeClr val="dk1"/>
                </a:solidFill>
                <a:latin typeface="Verdana"/>
                <a:ea typeface="Verdana"/>
                <a:cs typeface="Verdana"/>
                <a:sym typeface="Verdana"/>
              </a:rPr>
              <a:t>.</a:t>
            </a:r>
            <a:endParaRPr sz="2744">
              <a:solidFill>
                <a:schemeClr val="dk1"/>
              </a:solidFill>
              <a:latin typeface="Verdana"/>
              <a:ea typeface="Verdana"/>
              <a:cs typeface="Verdana"/>
              <a:sym typeface="Verdana"/>
            </a:endParaRPr>
          </a:p>
          <a:p>
            <a:pPr indent="0" lvl="0" marL="0" rtl="0" algn="l">
              <a:spcBef>
                <a:spcPts val="1200"/>
              </a:spcBef>
              <a:spcAft>
                <a:spcPts val="1200"/>
              </a:spcAft>
              <a:buNone/>
            </a:pPr>
            <a:r>
              <a:t/>
            </a:r>
            <a:endParaRPr sz="1400"/>
          </a:p>
        </p:txBody>
      </p:sp>
      <p:pic>
        <p:nvPicPr>
          <p:cNvPr id="414" name="Google Shape;414;p4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15" name="Google Shape;415;p48"/>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500">
                <a:solidFill>
                  <a:schemeClr val="dk1"/>
                </a:solidFill>
                <a:latin typeface="Verdana"/>
                <a:ea typeface="Verdana"/>
                <a:cs typeface="Verdana"/>
                <a:sym typeface="Verdana"/>
              </a:rPr>
              <a:t>I dati sono campionati al secondo, quindi, per ogni giorno si hanno a disposizione </a:t>
            </a:r>
            <a:r>
              <a:rPr lang="it" sz="1300">
                <a:solidFill>
                  <a:srgbClr val="000000"/>
                </a:solidFill>
              </a:rPr>
              <a:t>86400 </a:t>
            </a:r>
            <a:r>
              <a:rPr lang="it" sz="1500">
                <a:solidFill>
                  <a:schemeClr val="dk1"/>
                </a:solidFill>
                <a:latin typeface="Verdana"/>
                <a:ea typeface="Verdana"/>
                <a:cs typeface="Verdana"/>
                <a:sym typeface="Verdana"/>
              </a:rPr>
              <a:t>record, relativi a tutti i secondi della giornata. Ogni riga del dataset, quindi, rappresenta le diverse ampiezze relative ai consumi energetici registrati dal sensore sull’intero appartamento e sui singoli dispositivi presi in esame.</a:t>
            </a:r>
            <a:endParaRPr sz="1500">
              <a:solidFill>
                <a:schemeClr val="dk1"/>
              </a:solidFill>
              <a:latin typeface="Verdana"/>
              <a:ea typeface="Verdana"/>
              <a:cs typeface="Verdana"/>
              <a:sym typeface="Verdana"/>
            </a:endParaRPr>
          </a:p>
          <a:p>
            <a:pPr indent="0" lvl="0" marL="0" rtl="0" algn="just">
              <a:spcBef>
                <a:spcPts val="800"/>
              </a:spcBef>
              <a:spcAft>
                <a:spcPts val="0"/>
              </a:spcAft>
              <a:buNone/>
            </a:pPr>
            <a:r>
              <a:t/>
            </a:r>
            <a:endParaRPr sz="1500">
              <a:solidFill>
                <a:schemeClr val="dk1"/>
              </a:solidFill>
              <a:latin typeface="Verdana"/>
              <a:ea typeface="Verdana"/>
              <a:cs typeface="Verdana"/>
              <a:sym typeface="Verdana"/>
            </a:endParaRPr>
          </a:p>
          <a:p>
            <a:pPr indent="0" lvl="0" marL="0" rtl="0" algn="just">
              <a:spcBef>
                <a:spcPts val="800"/>
              </a:spcBef>
              <a:spcAft>
                <a:spcPts val="0"/>
              </a:spcAft>
              <a:buClr>
                <a:schemeClr val="dk1"/>
              </a:buClr>
              <a:buSzPts val="1100"/>
              <a:buFont typeface="Arial"/>
              <a:buNone/>
            </a:pPr>
            <a:r>
              <a:t/>
            </a:r>
            <a:endParaRPr sz="1500">
              <a:solidFill>
                <a:schemeClr val="dk1"/>
              </a:solidFill>
              <a:latin typeface="Verdana"/>
              <a:ea typeface="Verdana"/>
              <a:cs typeface="Verdana"/>
              <a:sym typeface="Verdana"/>
            </a:endParaRPr>
          </a:p>
          <a:p>
            <a:pPr indent="0" lvl="0" marL="0" rtl="0" algn="l">
              <a:spcBef>
                <a:spcPts val="800"/>
              </a:spcBef>
              <a:spcAft>
                <a:spcPts val="1200"/>
              </a:spcAft>
              <a:buNone/>
            </a:pPr>
            <a:r>
              <a:t/>
            </a:r>
            <a:endParaRPr/>
          </a:p>
        </p:txBody>
      </p:sp>
      <p:sp>
        <p:nvSpPr>
          <p:cNvPr id="421" name="Google Shape;42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Record</a:t>
            </a:r>
            <a:endParaRPr/>
          </a:p>
        </p:txBody>
      </p:sp>
      <p:pic>
        <p:nvPicPr>
          <p:cNvPr id="422" name="Google Shape;422;p49"/>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23" name="Google Shape;423;p49"/>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424" name="Google Shape;424;p49"/>
          <p:cNvPicPr preferRelativeResize="0"/>
          <p:nvPr/>
        </p:nvPicPr>
        <p:blipFill>
          <a:blip r:embed="rId5">
            <a:alphaModFix/>
          </a:blip>
          <a:stretch>
            <a:fillRect/>
          </a:stretch>
        </p:blipFill>
        <p:spPr>
          <a:xfrm>
            <a:off x="76200" y="2488450"/>
            <a:ext cx="8991601" cy="21469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idx="1" type="body"/>
          </p:nvPr>
        </p:nvSpPr>
        <p:spPr>
          <a:xfrm>
            <a:off x="311700" y="1152475"/>
            <a:ext cx="8520600" cy="3528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it" sz="1191">
                <a:solidFill>
                  <a:schemeClr val="dk1"/>
                </a:solidFill>
                <a:latin typeface="Verdana"/>
                <a:ea typeface="Verdana"/>
                <a:cs typeface="Verdana"/>
                <a:sym typeface="Verdana"/>
              </a:rPr>
              <a:t>Le diverse features presenti nel dataset, che descrivono i consumi a livello sia totale che del singolo dispositivo considerato, sono:</a:t>
            </a:r>
            <a:endParaRPr sz="1191">
              <a:solidFill>
                <a:schemeClr val="dk1"/>
              </a:solidFill>
              <a:latin typeface="Verdana"/>
              <a:ea typeface="Verdana"/>
              <a:cs typeface="Verdana"/>
              <a:sym typeface="Verdana"/>
            </a:endParaRPr>
          </a:p>
          <a:p>
            <a:pPr indent="-304285" lvl="0" marL="457200" rtl="0" algn="just">
              <a:spcBef>
                <a:spcPts val="120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DateTime</a:t>
            </a:r>
            <a:r>
              <a:rPr lang="it" sz="1191">
                <a:solidFill>
                  <a:schemeClr val="dk1"/>
                </a:solidFill>
                <a:latin typeface="Verdana"/>
                <a:ea typeface="Verdana"/>
                <a:cs typeface="Verdana"/>
                <a:sym typeface="Verdana"/>
              </a:rPr>
              <a:t>: data e orario dell’evento, quindi l’istante cui fanno riferimento i dati raccolti;</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ActivePower</a:t>
            </a:r>
            <a:r>
              <a:rPr lang="it" sz="1191">
                <a:solidFill>
                  <a:schemeClr val="dk1"/>
                </a:solidFill>
                <a:latin typeface="Verdana"/>
                <a:ea typeface="Verdana"/>
                <a:cs typeface="Verdana"/>
                <a:sym typeface="Verdana"/>
              </a:rPr>
              <a:t>: potenza attiva consumata;</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ReactivePower</a:t>
            </a:r>
            <a:r>
              <a:rPr lang="it" sz="1191">
                <a:solidFill>
                  <a:schemeClr val="dk1"/>
                </a:solidFill>
                <a:latin typeface="Verdana"/>
                <a:ea typeface="Verdana"/>
                <a:cs typeface="Verdana"/>
                <a:sym typeface="Verdana"/>
              </a:rPr>
              <a:t>: potenza reattiva;</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Voltage</a:t>
            </a:r>
            <a:r>
              <a:rPr lang="it" sz="1191">
                <a:solidFill>
                  <a:schemeClr val="dk1"/>
                </a:solidFill>
                <a:latin typeface="Verdana"/>
                <a:ea typeface="Verdana"/>
                <a:cs typeface="Verdana"/>
                <a:sym typeface="Verdana"/>
              </a:rPr>
              <a:t>: tensione elettrica;</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Current</a:t>
            </a:r>
            <a:r>
              <a:rPr lang="it" sz="1191">
                <a:solidFill>
                  <a:schemeClr val="dk1"/>
                </a:solidFill>
                <a:latin typeface="Verdana"/>
                <a:ea typeface="Verdana"/>
                <a:cs typeface="Verdana"/>
                <a:sym typeface="Verdana"/>
              </a:rPr>
              <a:t>: corrente erogata;</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harmonic1_Real</a:t>
            </a:r>
            <a:r>
              <a:rPr lang="it" sz="1191">
                <a:solidFill>
                  <a:schemeClr val="dk1"/>
                </a:solidFill>
                <a:latin typeface="Verdana"/>
                <a:ea typeface="Verdana"/>
                <a:cs typeface="Verdana"/>
                <a:sym typeface="Verdana"/>
              </a:rPr>
              <a:t>: parte reale dell’armonica 1 registrata;</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harmonic1_Imaginary</a:t>
            </a:r>
            <a:r>
              <a:rPr lang="it" sz="1191">
                <a:solidFill>
                  <a:schemeClr val="dk1"/>
                </a:solidFill>
                <a:latin typeface="Verdana"/>
                <a:ea typeface="Verdana"/>
                <a:cs typeface="Verdana"/>
                <a:sym typeface="Verdana"/>
              </a:rPr>
              <a:t>: parte immaginaria dell’armonica 1 registrata;</a:t>
            </a:r>
            <a:endParaRPr sz="1191">
              <a:solidFill>
                <a:schemeClr val="dk1"/>
              </a:solidFill>
              <a:latin typeface="Verdana"/>
              <a:ea typeface="Verdana"/>
              <a:cs typeface="Verdana"/>
              <a:sym typeface="Verdana"/>
            </a:endParaRPr>
          </a:p>
          <a:p>
            <a:pPr indent="-304285" lvl="1" marL="914400" rtl="0" algn="just">
              <a:spcBef>
                <a:spcPts val="0"/>
              </a:spcBef>
              <a:spcAft>
                <a:spcPts val="0"/>
              </a:spcAft>
              <a:buClr>
                <a:schemeClr val="dk1"/>
              </a:buClr>
              <a:buSzPts val="1192"/>
              <a:buFont typeface="Verdana"/>
              <a:buChar char="●"/>
            </a:pPr>
            <a:r>
              <a:rPr lang="it" sz="1191">
                <a:solidFill>
                  <a:schemeClr val="dk1"/>
                </a:solidFill>
                <a:latin typeface="Verdana"/>
                <a:ea typeface="Verdana"/>
                <a:cs typeface="Verdana"/>
                <a:sym typeface="Verdana"/>
              </a:rPr>
              <a:t>tali informazioni sono presenti anche per le armoniche 3, 5 e 7</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washing_machine</a:t>
            </a:r>
            <a:r>
              <a:rPr lang="it" sz="1191">
                <a:solidFill>
                  <a:schemeClr val="dk1"/>
                </a:solidFill>
                <a:latin typeface="Verdana"/>
                <a:ea typeface="Verdana"/>
                <a:cs typeface="Verdana"/>
                <a:sym typeface="Verdana"/>
              </a:rPr>
              <a:t>: potenza attiva consumata dalla lavatrice in quell’istante di tempo;</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dishwasher</a:t>
            </a:r>
            <a:r>
              <a:rPr lang="it" sz="1191">
                <a:solidFill>
                  <a:schemeClr val="dk1"/>
                </a:solidFill>
                <a:latin typeface="Verdana"/>
                <a:ea typeface="Verdana"/>
                <a:cs typeface="Verdana"/>
                <a:sym typeface="Verdana"/>
              </a:rPr>
              <a:t>: potenza attiva consumata dalla lavastoviglie in quell’istante di tempo;</a:t>
            </a:r>
            <a:endParaRPr sz="1191">
              <a:solidFill>
                <a:schemeClr val="dk1"/>
              </a:solidFill>
              <a:latin typeface="Verdana"/>
              <a:ea typeface="Verdana"/>
              <a:cs typeface="Verdana"/>
              <a:sym typeface="Verdana"/>
            </a:endParaRPr>
          </a:p>
          <a:p>
            <a:pPr indent="-304285" lvl="0" marL="457200" rtl="0" algn="just">
              <a:spcBef>
                <a:spcPts val="0"/>
              </a:spcBef>
              <a:spcAft>
                <a:spcPts val="0"/>
              </a:spcAft>
              <a:buClr>
                <a:schemeClr val="dk1"/>
              </a:buClr>
              <a:buSzPts val="1192"/>
              <a:buFont typeface="Verdana"/>
              <a:buChar char="●"/>
            </a:pPr>
            <a:r>
              <a:rPr b="1" lang="it" sz="1191">
                <a:solidFill>
                  <a:schemeClr val="dk1"/>
                </a:solidFill>
                <a:latin typeface="Verdana"/>
                <a:ea typeface="Verdana"/>
                <a:cs typeface="Verdana"/>
                <a:sym typeface="Verdana"/>
              </a:rPr>
              <a:t>oven</a:t>
            </a:r>
            <a:r>
              <a:rPr lang="it" sz="1191">
                <a:solidFill>
                  <a:schemeClr val="dk1"/>
                </a:solidFill>
                <a:latin typeface="Verdana"/>
                <a:ea typeface="Verdana"/>
                <a:cs typeface="Verdana"/>
                <a:sym typeface="Verdana"/>
              </a:rPr>
              <a:t>: potenza attiva consumata dal forno nell’istante di tempo di riferimento.</a:t>
            </a:r>
            <a:endParaRPr sz="1191">
              <a:solidFill>
                <a:schemeClr val="dk1"/>
              </a:solidFill>
              <a:latin typeface="Verdana"/>
              <a:ea typeface="Verdana"/>
              <a:cs typeface="Verdana"/>
              <a:sym typeface="Verdana"/>
            </a:endParaRPr>
          </a:p>
          <a:p>
            <a:pPr indent="0" lvl="0" marL="0" rtl="0" algn="l">
              <a:spcBef>
                <a:spcPts val="2000"/>
              </a:spcBef>
              <a:spcAft>
                <a:spcPts val="1200"/>
              </a:spcAft>
              <a:buNone/>
            </a:pPr>
            <a:r>
              <a:t/>
            </a:r>
            <a:endParaRPr/>
          </a:p>
        </p:txBody>
      </p:sp>
      <p:sp>
        <p:nvSpPr>
          <p:cNvPr id="430" name="Google Shape;43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Features</a:t>
            </a:r>
            <a:endParaRPr/>
          </a:p>
        </p:txBody>
      </p:sp>
      <p:pic>
        <p:nvPicPr>
          <p:cNvPr id="431" name="Google Shape;431;p5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32" name="Google Shape;432;p50"/>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solidFill>
                  <a:srgbClr val="000000"/>
                </a:solidFill>
              </a:rPr>
              <a:t>Eliminare</a:t>
            </a:r>
            <a:r>
              <a:rPr lang="it"/>
              <a:t> campioni </a:t>
            </a:r>
            <a:r>
              <a:rPr b="1" lang="it">
                <a:solidFill>
                  <a:srgbClr val="000000"/>
                </a:solidFill>
              </a:rPr>
              <a:t>duplicati</a:t>
            </a:r>
            <a:r>
              <a:rPr lang="it"/>
              <a:t> controllando la presenza di righe con lo stesso timestamp e mantenendo solo una di esse.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t"/>
              <a:t>Verificare la presenza di </a:t>
            </a:r>
            <a:r>
              <a:rPr b="1" lang="it">
                <a:solidFill>
                  <a:srgbClr val="000000"/>
                </a:solidFill>
              </a:rPr>
              <a:t>lacune nel campionamento</a:t>
            </a:r>
            <a:r>
              <a:rPr lang="it"/>
              <a:t>. Per farlo, si confronta la data di inizio e fine campionamento con la lunghezza teorica del dataset senza lacune, considerando un tasso di campionamento di 1 secondo. Se vengono individuate lacune, queste vengono colmate attraverso </a:t>
            </a:r>
            <a:r>
              <a:rPr b="1" lang="it">
                <a:solidFill>
                  <a:srgbClr val="000000"/>
                </a:solidFill>
              </a:rPr>
              <a:t>l'interpolazione lineare</a:t>
            </a:r>
            <a:r>
              <a:rPr lang="it"/>
              <a:t>.</a:t>
            </a:r>
            <a:endParaRPr/>
          </a:p>
        </p:txBody>
      </p:sp>
      <p:sp>
        <p:nvSpPr>
          <p:cNvPr id="438" name="Google Shape;43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Preprocessamento dei dati</a:t>
            </a:r>
            <a:endParaRPr/>
          </a:p>
        </p:txBody>
      </p:sp>
      <p:pic>
        <p:nvPicPr>
          <p:cNvPr id="439" name="Google Shape;439;p5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40" name="Google Shape;440;p51"/>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311700" y="1126700"/>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it" sz="4244"/>
              <a:t>Le cartelle contenenti cicli di lavorazione anomali contengono le seguenti anomalie:</a:t>
            </a:r>
            <a:endParaRPr sz="4244"/>
          </a:p>
          <a:p>
            <a:pPr indent="-295985" lvl="0" marL="457200" rtl="0" algn="l">
              <a:lnSpc>
                <a:spcPct val="100000"/>
              </a:lnSpc>
              <a:spcBef>
                <a:spcPts val="1200"/>
              </a:spcBef>
              <a:spcAft>
                <a:spcPts val="0"/>
              </a:spcAft>
              <a:buSzPct val="100000"/>
              <a:buChar char="●"/>
            </a:pPr>
            <a:r>
              <a:rPr lang="it" sz="4244"/>
              <a:t>Mancanza di olio (Oil Leakage)</a:t>
            </a:r>
            <a:endParaRPr sz="4244"/>
          </a:p>
          <a:p>
            <a:pPr indent="-295985" lvl="0" marL="457200" rtl="0" algn="l">
              <a:lnSpc>
                <a:spcPct val="100000"/>
              </a:lnSpc>
              <a:spcBef>
                <a:spcPts val="0"/>
              </a:spcBef>
              <a:spcAft>
                <a:spcPts val="0"/>
              </a:spcAft>
              <a:buSzPct val="100000"/>
              <a:buChar char="●"/>
            </a:pPr>
            <a:r>
              <a:rPr lang="it" sz="4244"/>
              <a:t>Cuscinetto a secco (Dry Bearing)</a:t>
            </a:r>
            <a:endParaRPr sz="4244"/>
          </a:p>
          <a:p>
            <a:pPr indent="-295985" lvl="0" marL="457200" rtl="0" algn="l">
              <a:lnSpc>
                <a:spcPct val="100000"/>
              </a:lnSpc>
              <a:spcBef>
                <a:spcPts val="0"/>
              </a:spcBef>
              <a:spcAft>
                <a:spcPts val="0"/>
              </a:spcAft>
              <a:buSzPct val="100000"/>
              <a:buChar char="●"/>
            </a:pPr>
            <a:r>
              <a:rPr lang="it" sz="4244"/>
              <a:t>Assenza di carico (No Payload)</a:t>
            </a:r>
            <a:endParaRPr sz="4244"/>
          </a:p>
          <a:p>
            <a:pPr indent="0" lvl="0" marL="0" rtl="0" algn="l">
              <a:lnSpc>
                <a:spcPct val="115000"/>
              </a:lnSpc>
              <a:spcBef>
                <a:spcPts val="1200"/>
              </a:spcBef>
              <a:spcAft>
                <a:spcPts val="0"/>
              </a:spcAft>
              <a:buNone/>
            </a:pPr>
            <a:r>
              <a:rPr lang="it" sz="4150">
                <a:solidFill>
                  <a:srgbClr val="262938"/>
                </a:solidFill>
              </a:rPr>
              <a:t>Ogni dataset (ciclo di lavorazione) è in formato csv con punto e virgola come separatore di campo, punto come separatore decimale,</a:t>
            </a:r>
            <a:endParaRPr sz="4150">
              <a:solidFill>
                <a:srgbClr val="262938"/>
              </a:solidFill>
            </a:endParaRPr>
          </a:p>
          <a:p>
            <a:pPr indent="0" lvl="0" marL="0" rtl="0" algn="l">
              <a:lnSpc>
                <a:spcPct val="115000"/>
              </a:lnSpc>
              <a:spcBef>
                <a:spcPts val="0"/>
              </a:spcBef>
              <a:spcAft>
                <a:spcPts val="0"/>
              </a:spcAft>
              <a:buNone/>
            </a:pPr>
            <a:r>
              <a:rPr lang="it" sz="4150">
                <a:solidFill>
                  <a:srgbClr val="262938"/>
                </a:solidFill>
              </a:rPr>
              <a:t>senza intestazione.</a:t>
            </a:r>
            <a:endParaRPr sz="4150">
              <a:solidFill>
                <a:srgbClr val="262938"/>
              </a:solidFill>
            </a:endParaRPr>
          </a:p>
          <a:p>
            <a:pPr indent="0" lvl="0" marL="0" rtl="0" algn="l">
              <a:lnSpc>
                <a:spcPct val="115000"/>
              </a:lnSpc>
              <a:spcBef>
                <a:spcPts val="0"/>
              </a:spcBef>
              <a:spcAft>
                <a:spcPts val="0"/>
              </a:spcAft>
              <a:buNone/>
            </a:pPr>
            <a:r>
              <a:t/>
            </a:r>
            <a:endParaRPr sz="3350">
              <a:solidFill>
                <a:srgbClr val="262938"/>
              </a:solidFill>
            </a:endParaRPr>
          </a:p>
          <a:p>
            <a:pPr indent="0" lvl="0" marL="0" rtl="0" algn="l">
              <a:lnSpc>
                <a:spcPct val="115000"/>
              </a:lnSpc>
              <a:spcBef>
                <a:spcPts val="0"/>
              </a:spcBef>
              <a:spcAft>
                <a:spcPts val="0"/>
              </a:spcAft>
              <a:buClr>
                <a:schemeClr val="dk1"/>
              </a:buClr>
              <a:buSzPts val="275"/>
              <a:buFont typeface="Arial"/>
              <a:buNone/>
            </a:pPr>
            <a:r>
              <a:rPr b="1" lang="it" sz="4400">
                <a:solidFill>
                  <a:srgbClr val="262938"/>
                </a:solidFill>
              </a:rPr>
              <a:t>Layout dei record (variabili, valori di esempio):</a:t>
            </a:r>
            <a:endParaRPr b="1"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1: 0.1270;</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2: 4.4355;</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3: 3.3074;</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4: 0.3184;</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5: 0.0240;</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current arm 6: 0.1242;</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1: -43.8520;</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2: -28.7582;</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3: -55.5674;</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4: -42.6073;</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5: 65.3795;</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position arm 6: 19.5901;</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log type: 1;</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timestamp: 2016-11-29 12:04:35.032;</a:t>
            </a:r>
            <a:endParaRPr sz="4400">
              <a:solidFill>
                <a:srgbClr val="262938"/>
              </a:solidFill>
            </a:endParaRPr>
          </a:p>
          <a:p>
            <a:pPr indent="0" lvl="0" marL="0" rtl="0" algn="l">
              <a:lnSpc>
                <a:spcPct val="115000"/>
              </a:lnSpc>
              <a:spcBef>
                <a:spcPts val="0"/>
              </a:spcBef>
              <a:spcAft>
                <a:spcPts val="0"/>
              </a:spcAft>
              <a:buClr>
                <a:schemeClr val="dk1"/>
              </a:buClr>
              <a:buSzPts val="275"/>
              <a:buFont typeface="Arial"/>
              <a:buNone/>
            </a:pPr>
            <a:r>
              <a:rPr lang="it" sz="4400">
                <a:solidFill>
                  <a:srgbClr val="262938"/>
                </a:solidFill>
              </a:rPr>
              <a:t>processing cycle: 6</a:t>
            </a:r>
            <a:endParaRPr sz="4400">
              <a:solidFill>
                <a:srgbClr val="262938"/>
              </a:solidFill>
            </a:endParaRPr>
          </a:p>
          <a:p>
            <a:pPr indent="0" lvl="0" marL="0" rtl="0" algn="l">
              <a:lnSpc>
                <a:spcPct val="115000"/>
              </a:lnSpc>
              <a:spcBef>
                <a:spcPts val="0"/>
              </a:spcBef>
              <a:spcAft>
                <a:spcPts val="0"/>
              </a:spcAft>
              <a:buNone/>
            </a:pPr>
            <a:r>
              <a:t/>
            </a:r>
            <a:endParaRPr sz="3350">
              <a:solidFill>
                <a:srgbClr val="262938"/>
              </a:solidFill>
            </a:endParaRPr>
          </a:p>
        </p:txBody>
      </p:sp>
      <p:sp>
        <p:nvSpPr>
          <p:cNvPr id="81" name="Google Shape;81;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t>Dataset</a:t>
            </a:r>
            <a:endParaRPr sz="2800">
              <a:solidFill>
                <a:srgbClr val="000000"/>
              </a:solidFill>
            </a:endParaRPr>
          </a:p>
        </p:txBody>
      </p:sp>
      <p:pic>
        <p:nvPicPr>
          <p:cNvPr id="82" name="Google Shape;82;p1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83" name="Google Shape;83;p16"/>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84" name="Google Shape;84;p16"/>
          <p:cNvPicPr preferRelativeResize="0"/>
          <p:nvPr/>
        </p:nvPicPr>
        <p:blipFill>
          <a:blip r:embed="rId5">
            <a:alphaModFix/>
          </a:blip>
          <a:stretch>
            <a:fillRect/>
          </a:stretch>
        </p:blipFill>
        <p:spPr>
          <a:xfrm>
            <a:off x="4480276" y="2275450"/>
            <a:ext cx="2648300" cy="2769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Verificare </a:t>
            </a:r>
            <a:r>
              <a:rPr b="1" lang="it">
                <a:solidFill>
                  <a:schemeClr val="dk1"/>
                </a:solidFill>
              </a:rPr>
              <a:t>l'assenza di valori</a:t>
            </a:r>
            <a:r>
              <a:rPr b="1" lang="it"/>
              <a:t> </a:t>
            </a:r>
            <a:r>
              <a:rPr b="1" lang="it">
                <a:solidFill>
                  <a:schemeClr val="dk1"/>
                </a:solidFill>
              </a:rPr>
              <a:t>nulli</a:t>
            </a:r>
            <a:r>
              <a:rPr lang="it"/>
              <a:t> (NaN) nell'intero dataset; nel nostro caso, abbiamo constatato l'assenza totale di tali valori.</a:t>
            </a:r>
            <a:endParaRPr/>
          </a:p>
          <a:p>
            <a:pPr indent="-342900" lvl="0" marL="457200" rtl="0" algn="l">
              <a:spcBef>
                <a:spcPts val="0"/>
              </a:spcBef>
              <a:spcAft>
                <a:spcPts val="0"/>
              </a:spcAft>
              <a:buSzPts val="1800"/>
              <a:buChar char="-"/>
            </a:pPr>
            <a:r>
              <a:rPr b="1" lang="it">
                <a:solidFill>
                  <a:schemeClr val="dk1"/>
                </a:solidFill>
              </a:rPr>
              <a:t>Riorganizzazione degli indici</a:t>
            </a:r>
            <a:r>
              <a:rPr lang="it"/>
              <a:t> del dataset: per migliorare la leggibilità e la gestione del dataset, abbiamo scelto di sostituire gli indici delle righe con i relativi </a:t>
            </a:r>
            <a:r>
              <a:rPr lang="it">
                <a:solidFill>
                  <a:schemeClr val="dk1"/>
                </a:solidFill>
              </a:rPr>
              <a:t>timestamp</a:t>
            </a:r>
            <a:r>
              <a:rPr lang="it"/>
              <a:t>.</a:t>
            </a:r>
            <a:endParaRPr/>
          </a:p>
        </p:txBody>
      </p:sp>
      <p:sp>
        <p:nvSpPr>
          <p:cNvPr id="446" name="Google Shape;44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Preprocessamento dei dati</a:t>
            </a:r>
            <a:endParaRPr/>
          </a:p>
        </p:txBody>
      </p:sp>
      <p:pic>
        <p:nvPicPr>
          <p:cNvPr id="447" name="Google Shape;447;p52"/>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48" name="Google Shape;448;p52"/>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449" name="Google Shape;449;p52"/>
          <p:cNvPicPr preferRelativeResize="0"/>
          <p:nvPr/>
        </p:nvPicPr>
        <p:blipFill>
          <a:blip r:embed="rId5">
            <a:alphaModFix/>
          </a:blip>
          <a:stretch>
            <a:fillRect/>
          </a:stretch>
        </p:blipFill>
        <p:spPr>
          <a:xfrm>
            <a:off x="311700" y="2981625"/>
            <a:ext cx="8520602" cy="206356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3"/>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Estrazione nuove features</a:t>
            </a:r>
            <a:endParaRPr b="1">
              <a:solidFill>
                <a:srgbClr val="000000"/>
              </a:solidFill>
            </a:endParaRPr>
          </a:p>
        </p:txBody>
      </p:sp>
      <p:sp>
        <p:nvSpPr>
          <p:cNvPr id="455" name="Google Shape;45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Preprocessamento dei dati</a:t>
            </a:r>
            <a:endParaRPr/>
          </a:p>
        </p:txBody>
      </p:sp>
      <p:pic>
        <p:nvPicPr>
          <p:cNvPr id="456" name="Google Shape;456;p5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57" name="Google Shape;457;p53"/>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458" name="Google Shape;458;p53"/>
          <p:cNvSpPr txBox="1"/>
          <p:nvPr>
            <p:ph idx="1" type="body"/>
          </p:nvPr>
        </p:nvSpPr>
        <p:spPr>
          <a:xfrm>
            <a:off x="311700" y="1655875"/>
            <a:ext cx="8520600" cy="3126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t">
                <a:solidFill>
                  <a:srgbClr val="000000"/>
                </a:solidFill>
              </a:rPr>
              <a:t>Incrementare il numero di feature attraverso l'estrazione da quelle già esistenti può consentire di identificare nuovi comportamenti distintivi per ciascun dispositivo. In questo contesto, vengono estratte nuove feature temporali basate sul timestamp, tra cui:</a:t>
            </a:r>
            <a:endParaRPr>
              <a:solidFill>
                <a:srgbClr val="000000"/>
              </a:solidFill>
            </a:endParaRPr>
          </a:p>
          <a:p>
            <a:pPr indent="-317182" lvl="0" marL="457200" rtl="0" algn="l">
              <a:spcBef>
                <a:spcPts val="1200"/>
              </a:spcBef>
              <a:spcAft>
                <a:spcPts val="0"/>
              </a:spcAft>
              <a:buClr>
                <a:srgbClr val="000000"/>
              </a:buClr>
              <a:buSzPct val="100000"/>
              <a:buChar char="-"/>
            </a:pPr>
            <a:r>
              <a:rPr lang="it">
                <a:solidFill>
                  <a:srgbClr val="000000"/>
                </a:solidFill>
              </a:rPr>
              <a:t>giorno della settimana (dayofweek)</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giorno dell’anno (dayofyear)</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anno (year)</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mese (month)</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trimestre (quarter)</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ora (hour)</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settimana dell’anno (weekofyear)</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giorno del mese (dayofmonth)</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data (date)</a:t>
            </a:r>
            <a:endParaRPr>
              <a:solidFill>
                <a:srgbClr val="000000"/>
              </a:solidFill>
            </a:endParaRPr>
          </a:p>
          <a:p>
            <a:pPr indent="-317182" lvl="0" marL="457200" rtl="0" algn="l">
              <a:spcBef>
                <a:spcPts val="0"/>
              </a:spcBef>
              <a:spcAft>
                <a:spcPts val="0"/>
              </a:spcAft>
              <a:buClr>
                <a:srgbClr val="000000"/>
              </a:buClr>
              <a:buSzPct val="100000"/>
              <a:buChar char="-"/>
            </a:pPr>
            <a:r>
              <a:rPr lang="it">
                <a:solidFill>
                  <a:srgbClr val="000000"/>
                </a:solidFill>
              </a:rPr>
              <a:t>stagione (season)</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Preprocessamento dei dati</a:t>
            </a:r>
            <a:endParaRPr/>
          </a:p>
        </p:txBody>
      </p:sp>
      <p:pic>
        <p:nvPicPr>
          <p:cNvPr id="464" name="Google Shape;464;p5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65" name="Google Shape;465;p54"/>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466" name="Google Shape;466;p54"/>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Preparazione dei dataset X e Y</a:t>
            </a:r>
            <a:endParaRPr b="1">
              <a:solidFill>
                <a:srgbClr val="000000"/>
              </a:solidFill>
            </a:endParaRPr>
          </a:p>
        </p:txBody>
      </p:sp>
      <p:sp>
        <p:nvSpPr>
          <p:cNvPr id="467" name="Google Shape;467;p54"/>
          <p:cNvSpPr txBox="1"/>
          <p:nvPr>
            <p:ph idx="1" type="body"/>
          </p:nvPr>
        </p:nvSpPr>
        <p:spPr>
          <a:xfrm>
            <a:off x="311700" y="1655875"/>
            <a:ext cx="8520600" cy="31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Per la classificazione dei dispositivi, inizialmente si è scelto di convertire i valori di potenza attiva consumata dai singoli dispositivi in una variabile booleana. Di conseguenza, è stata creato un dataset (Y) con una colonna dedicata per ciascun dispositivo, in cui ogni dispositivo assume il valore 1 se la potenza attiva in quell'istante è superiore a 0, e 0 se la potenza attiva è pari a 0.</a:t>
            </a:r>
            <a:endParaRPr>
              <a:solidFill>
                <a:srgbClr val="000000"/>
              </a:solidFill>
            </a:endParaRPr>
          </a:p>
          <a:p>
            <a:pPr indent="0" lvl="0" marL="0" rtl="0" algn="l">
              <a:spcBef>
                <a:spcPts val="1200"/>
              </a:spcBef>
              <a:spcAft>
                <a:spcPts val="1200"/>
              </a:spcAft>
              <a:buNone/>
            </a:pPr>
            <a:r>
              <a:t/>
            </a:r>
            <a:endParaRPr/>
          </a:p>
        </p:txBody>
      </p:sp>
      <p:pic>
        <p:nvPicPr>
          <p:cNvPr id="468" name="Google Shape;468;p54"/>
          <p:cNvPicPr preferRelativeResize="0"/>
          <p:nvPr/>
        </p:nvPicPr>
        <p:blipFill>
          <a:blip r:embed="rId5">
            <a:alphaModFix/>
          </a:blip>
          <a:stretch>
            <a:fillRect/>
          </a:stretch>
        </p:blipFill>
        <p:spPr>
          <a:xfrm>
            <a:off x="2338600" y="3380800"/>
            <a:ext cx="4466800" cy="1621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Preprocessamento dei dati</a:t>
            </a:r>
            <a:endParaRPr/>
          </a:p>
        </p:txBody>
      </p:sp>
      <p:pic>
        <p:nvPicPr>
          <p:cNvPr id="474" name="Google Shape;474;p55"/>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75" name="Google Shape;475;p55"/>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476" name="Google Shape;476;p55"/>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Preparazione dei dataset X e Y</a:t>
            </a:r>
            <a:endParaRPr b="1">
              <a:solidFill>
                <a:srgbClr val="000000"/>
              </a:solidFill>
            </a:endParaRPr>
          </a:p>
        </p:txBody>
      </p:sp>
      <p:sp>
        <p:nvSpPr>
          <p:cNvPr id="477" name="Google Shape;477;p55"/>
          <p:cNvSpPr txBox="1"/>
          <p:nvPr>
            <p:ph idx="1" type="body"/>
          </p:nvPr>
        </p:nvSpPr>
        <p:spPr>
          <a:xfrm>
            <a:off x="311700" y="1655875"/>
            <a:ext cx="8520600" cy="31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solidFill>
                  <a:srgbClr val="000000"/>
                </a:solidFill>
              </a:rPr>
              <a:t>A questo punto, le combinazioni dei valori booleani nelle 3 colonne saranno tradotte in un valore unico nella colonna finale denominata "label". In particolare, tale valore sarà ottenuto mediante la conversione delle combinazioni di valori booleani, che possono corrispondere a un numero binario, in un valore decimale. Nel dataset X invece andranno tutte le colonne tranne le colonne dedicate al labelling e a cui verrà infine applicata la tecnica di standardizzazione StandardScaler. </a:t>
            </a:r>
            <a:endParaRPr sz="15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78" name="Google Shape;478;p55"/>
          <p:cNvPicPr preferRelativeResize="0"/>
          <p:nvPr/>
        </p:nvPicPr>
        <p:blipFill rotWithShape="1">
          <a:blip r:embed="rId5">
            <a:alphaModFix/>
          </a:blip>
          <a:srcRect b="0" l="0" r="11668" t="0"/>
          <a:stretch/>
        </p:blipFill>
        <p:spPr>
          <a:xfrm>
            <a:off x="311700" y="3309338"/>
            <a:ext cx="3712450" cy="1316125"/>
          </a:xfrm>
          <a:prstGeom prst="rect">
            <a:avLst/>
          </a:prstGeom>
          <a:noFill/>
          <a:ln>
            <a:noFill/>
          </a:ln>
        </p:spPr>
      </p:pic>
      <p:pic>
        <p:nvPicPr>
          <p:cNvPr id="479" name="Google Shape;479;p55"/>
          <p:cNvPicPr preferRelativeResize="0"/>
          <p:nvPr/>
        </p:nvPicPr>
        <p:blipFill>
          <a:blip r:embed="rId6">
            <a:alphaModFix/>
          </a:blip>
          <a:stretch>
            <a:fillRect/>
          </a:stretch>
        </p:blipFill>
        <p:spPr>
          <a:xfrm>
            <a:off x="5666650" y="3091712"/>
            <a:ext cx="2372075" cy="1751400"/>
          </a:xfrm>
          <a:prstGeom prst="rect">
            <a:avLst/>
          </a:prstGeom>
          <a:noFill/>
          <a:ln>
            <a:noFill/>
          </a:ln>
        </p:spPr>
      </p:pic>
      <p:sp>
        <p:nvSpPr>
          <p:cNvPr id="480" name="Google Shape;480;p55"/>
          <p:cNvSpPr/>
          <p:nvPr/>
        </p:nvSpPr>
        <p:spPr>
          <a:xfrm>
            <a:off x="4272838" y="3870200"/>
            <a:ext cx="1145100" cy="1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486" name="Google Shape;486;p5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487" name="Google Shape;487;p56"/>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488" name="Google Shape;488;p56"/>
          <p:cNvSpPr txBox="1"/>
          <p:nvPr>
            <p:ph idx="1" type="body"/>
          </p:nvPr>
        </p:nvSpPr>
        <p:spPr>
          <a:xfrm>
            <a:off x="311700" y="1230375"/>
            <a:ext cx="8520600" cy="355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solidFill>
                  <a:srgbClr val="000000"/>
                </a:solidFill>
              </a:rPr>
              <a:t>La colonna label rappresenta ogni stato di classificazione possibile:</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lang="it">
                <a:solidFill>
                  <a:srgbClr val="000000"/>
                </a:solidFill>
              </a:rPr>
              <a:t>0                     Tutto spento (AO)</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1                     Forno acceso (OW)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2                     Lavastoviglie acceso (DW)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3                     Lavastoviglie e Forno accesi (DW_OW)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4                     Lavatrice accesa (WM)</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5                     Lavatrice e Forno accesi (WM_OW)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6                     Lavatrice e Lavastoviglie accese (WM_DW)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it">
                <a:solidFill>
                  <a:srgbClr val="000000"/>
                </a:solidFill>
              </a:rPr>
              <a:t>7                     Tutto acceso (WM_DW_OW)</a:t>
            </a:r>
            <a:endParaRPr>
              <a:solidFill>
                <a:srgbClr val="000000"/>
              </a:solidFill>
            </a:endParaRPr>
          </a:p>
        </p:txBody>
      </p:sp>
      <p:sp>
        <p:nvSpPr>
          <p:cNvPr id="489" name="Google Shape;489;p56"/>
          <p:cNvSpPr/>
          <p:nvPr/>
        </p:nvSpPr>
        <p:spPr>
          <a:xfrm>
            <a:off x="1156375" y="1769013"/>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0" name="Google Shape;490;p56"/>
          <p:cNvSpPr/>
          <p:nvPr/>
        </p:nvSpPr>
        <p:spPr>
          <a:xfrm>
            <a:off x="1156375" y="211002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1" name="Google Shape;491;p56"/>
          <p:cNvSpPr/>
          <p:nvPr/>
        </p:nvSpPr>
        <p:spPr>
          <a:xfrm>
            <a:off x="1156375" y="2444613"/>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2" name="Google Shape;492;p56"/>
          <p:cNvSpPr/>
          <p:nvPr/>
        </p:nvSpPr>
        <p:spPr>
          <a:xfrm>
            <a:off x="1156375" y="282687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3" name="Google Shape;493;p56"/>
          <p:cNvSpPr/>
          <p:nvPr/>
        </p:nvSpPr>
        <p:spPr>
          <a:xfrm>
            <a:off x="1156375" y="316287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4" name="Google Shape;494;p56"/>
          <p:cNvSpPr/>
          <p:nvPr/>
        </p:nvSpPr>
        <p:spPr>
          <a:xfrm>
            <a:off x="1156375" y="354372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5" name="Google Shape;495;p56"/>
          <p:cNvSpPr/>
          <p:nvPr/>
        </p:nvSpPr>
        <p:spPr>
          <a:xfrm>
            <a:off x="1156375" y="388112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6" name="Google Shape;496;p56"/>
          <p:cNvSpPr/>
          <p:nvPr/>
        </p:nvSpPr>
        <p:spPr>
          <a:xfrm>
            <a:off x="1156375" y="4218525"/>
            <a:ext cx="10362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02" name="Google Shape;502;p5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03" name="Google Shape;503;p57"/>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04" name="Google Shape;504;p57"/>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Algoritmo</a:t>
            </a:r>
            <a:endParaRPr b="1">
              <a:solidFill>
                <a:srgbClr val="000000"/>
              </a:solidFill>
            </a:endParaRPr>
          </a:p>
        </p:txBody>
      </p:sp>
      <p:sp>
        <p:nvSpPr>
          <p:cNvPr id="505" name="Google Shape;505;p57"/>
          <p:cNvSpPr txBox="1"/>
          <p:nvPr>
            <p:ph idx="1" type="body"/>
          </p:nvPr>
        </p:nvSpPr>
        <p:spPr>
          <a:xfrm>
            <a:off x="311700" y="1655875"/>
            <a:ext cx="8520600" cy="312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sz="1500">
                <a:solidFill>
                  <a:schemeClr val="dk1"/>
                </a:solidFill>
              </a:rPr>
              <a:t>Per selezionare l'algoritmo di classificazione ottimale, abbiamo principalmente esaminato tre algoritmi:</a:t>
            </a:r>
            <a:endParaRPr sz="1500">
              <a:solidFill>
                <a:schemeClr val="dk1"/>
              </a:solidFill>
            </a:endParaRPr>
          </a:p>
          <a:p>
            <a:pPr indent="-323850" lvl="0" marL="457200" rtl="0" algn="l">
              <a:spcBef>
                <a:spcPts val="1200"/>
              </a:spcBef>
              <a:spcAft>
                <a:spcPts val="0"/>
              </a:spcAft>
              <a:buClr>
                <a:schemeClr val="dk1"/>
              </a:buClr>
              <a:buSzPts val="1500"/>
              <a:buChar char="-"/>
            </a:pPr>
            <a:r>
              <a:rPr b="1" lang="it" sz="1500">
                <a:solidFill>
                  <a:schemeClr val="dk1"/>
                </a:solidFill>
              </a:rPr>
              <a:t>KNN</a:t>
            </a:r>
            <a:endParaRPr b="1" sz="1500">
              <a:solidFill>
                <a:schemeClr val="dk1"/>
              </a:solidFill>
            </a:endParaRPr>
          </a:p>
          <a:p>
            <a:pPr indent="-323850" lvl="0" marL="457200" rtl="0" algn="l">
              <a:spcBef>
                <a:spcPts val="0"/>
              </a:spcBef>
              <a:spcAft>
                <a:spcPts val="0"/>
              </a:spcAft>
              <a:buClr>
                <a:schemeClr val="dk1"/>
              </a:buClr>
              <a:buSzPts val="1500"/>
              <a:buChar char="-"/>
            </a:pPr>
            <a:r>
              <a:rPr b="1" lang="it" sz="1500">
                <a:solidFill>
                  <a:schemeClr val="dk1"/>
                </a:solidFill>
              </a:rPr>
              <a:t>Random Forest Classifier</a:t>
            </a:r>
            <a:endParaRPr b="1" sz="1500">
              <a:solidFill>
                <a:schemeClr val="dk1"/>
              </a:solidFill>
            </a:endParaRPr>
          </a:p>
          <a:p>
            <a:pPr indent="-323850" lvl="0" marL="457200" rtl="0" algn="l">
              <a:spcBef>
                <a:spcPts val="0"/>
              </a:spcBef>
              <a:spcAft>
                <a:spcPts val="0"/>
              </a:spcAft>
              <a:buClr>
                <a:schemeClr val="dk1"/>
              </a:buClr>
              <a:buSzPts val="1500"/>
              <a:buChar char="-"/>
            </a:pPr>
            <a:r>
              <a:rPr b="1" lang="it" sz="1500">
                <a:solidFill>
                  <a:schemeClr val="dk1"/>
                </a:solidFill>
              </a:rPr>
              <a:t>SVN</a:t>
            </a:r>
            <a:endParaRPr b="1" sz="1500">
              <a:solidFill>
                <a:schemeClr val="dk1"/>
              </a:solidFill>
            </a:endParaRPr>
          </a:p>
          <a:p>
            <a:pPr indent="0" lvl="0" marL="0" rtl="0" algn="l">
              <a:spcBef>
                <a:spcPts val="1200"/>
              </a:spcBef>
              <a:spcAft>
                <a:spcPts val="0"/>
              </a:spcAft>
              <a:buNone/>
            </a:pPr>
            <a:r>
              <a:rPr lang="it" sz="1500">
                <a:solidFill>
                  <a:schemeClr val="dk1"/>
                </a:solidFill>
              </a:rPr>
              <a:t>Sui dati ricampionati ogni 10 secondi, il Random Forest Classifier ha dimostrato prestazioni superiori, pertanto abbiamo scelto di adottare questo approccio. Inoltre, il Random Forest Classifier presenta caratteristiche e funzionalità rilevanti per la risoluzione delle sfide legate al Non-Intrusive Load Monitoring (NILM).</a:t>
            </a:r>
            <a:endParaRPr sz="1500">
              <a:solidFill>
                <a:schemeClr val="dk1"/>
              </a:solidFill>
            </a:endParaRPr>
          </a:p>
          <a:p>
            <a:pPr indent="0" lvl="0" marL="0" rtl="0" algn="l">
              <a:spcBef>
                <a:spcPts val="1200"/>
              </a:spcBef>
              <a:spcAft>
                <a:spcPts val="1200"/>
              </a:spcAft>
              <a:buNone/>
            </a:pPr>
            <a:r>
              <a:rPr lang="it" sz="1500">
                <a:solidFill>
                  <a:schemeClr val="dk1"/>
                </a:solidFill>
              </a:rPr>
              <a:t>Le prestazioni dell’algoritmo sono state testate verificando l’accuracy, la recall, l’f1 score e la tabella di confusione ottenuti da ogni algoritmo.</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11" name="Google Shape;511;p5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12" name="Google Shape;512;p58"/>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13" name="Google Shape;513;p58"/>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Random Forest Classifier</a:t>
            </a:r>
            <a:endParaRPr b="1">
              <a:solidFill>
                <a:srgbClr val="000000"/>
              </a:solidFill>
            </a:endParaRPr>
          </a:p>
        </p:txBody>
      </p:sp>
      <p:sp>
        <p:nvSpPr>
          <p:cNvPr id="514" name="Google Shape;514;p58"/>
          <p:cNvSpPr txBox="1"/>
          <p:nvPr>
            <p:ph idx="1" type="body"/>
          </p:nvPr>
        </p:nvSpPr>
        <p:spPr>
          <a:xfrm>
            <a:off x="311700" y="1489350"/>
            <a:ext cx="8520600" cy="3126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t">
                <a:solidFill>
                  <a:schemeClr val="dk1"/>
                </a:solidFill>
              </a:rPr>
              <a:t>Il Random Forest Classifier è un potente algoritmo di apprendimento automatico che si basa sulla creazione di un insieme di alberi decisionali, noti come "forest". Ogni albero viene allenato su un sottoinsieme casuale dei dati di addestramento, e le predizioni finali sono ottenute mediante la votazione delle predizioni di ciascun albero.</a:t>
            </a:r>
            <a:endParaRPr>
              <a:solidFill>
                <a:schemeClr val="dk1"/>
              </a:solidFill>
            </a:endParaRPr>
          </a:p>
          <a:p>
            <a:pPr indent="0" lvl="0" marL="0" rtl="0" algn="l">
              <a:spcBef>
                <a:spcPts val="1200"/>
              </a:spcBef>
              <a:spcAft>
                <a:spcPts val="0"/>
              </a:spcAft>
              <a:buNone/>
            </a:pPr>
            <a:r>
              <a:rPr lang="it">
                <a:solidFill>
                  <a:schemeClr val="dk1"/>
                </a:solidFill>
              </a:rPr>
              <a:t>Questo approccio rende il Random Forest Classifier particolarmente efficace nel gestire complessità e rumore nei dati. Inoltre, l'algoritmo offre diverse caratteristiche che si rivelano vantaggiose nella risoluzione delle sfide associate al Non-Intrusive Load Monitoring (NILM). Una delle ragioni principali per la scelta del Random Forest Classifier nel contesto del NILM è la sua capacità di gestire un elevato numero di feature. Nel monitoraggio energetico, i dati sono spesso caratterizzati da una vasta gamma di variabili, e il Random Forest riesce a sfruttare questa eterogeneità per ottenere predizioni accurate.</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15" name="Google Shape;515;p58"/>
          <p:cNvPicPr preferRelativeResize="0"/>
          <p:nvPr/>
        </p:nvPicPr>
        <p:blipFill rotWithShape="1">
          <a:blip r:embed="rId5">
            <a:alphaModFix/>
          </a:blip>
          <a:srcRect b="8275" l="0" r="0" t="32911"/>
          <a:stretch/>
        </p:blipFill>
        <p:spPr>
          <a:xfrm>
            <a:off x="2065574" y="3413125"/>
            <a:ext cx="4895200" cy="16194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21" name="Google Shape;521;p59"/>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22" name="Google Shape;522;p59"/>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23" name="Google Shape;523;p59"/>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Random Forest Classifier</a:t>
            </a:r>
            <a:endParaRPr b="1">
              <a:solidFill>
                <a:srgbClr val="000000"/>
              </a:solidFill>
            </a:endParaRPr>
          </a:p>
        </p:txBody>
      </p:sp>
      <p:sp>
        <p:nvSpPr>
          <p:cNvPr id="524" name="Google Shape;524;p59"/>
          <p:cNvSpPr txBox="1"/>
          <p:nvPr>
            <p:ph idx="1" type="body"/>
          </p:nvPr>
        </p:nvSpPr>
        <p:spPr>
          <a:xfrm>
            <a:off x="311700" y="1591100"/>
            <a:ext cx="8520600" cy="3126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t">
                <a:solidFill>
                  <a:schemeClr val="dk1"/>
                </a:solidFill>
              </a:rPr>
              <a:t>la feature importance fornita dal Random Forest è cruciale. Questa metrica consente di valutare l'impatto di ciascuna feature sull'efficacia del modello, aiutando a identificare quali aspetti dei dati sono più rilevanti nella distinzione tra diversi dispositivi e i loro comportamenti energetici. </a:t>
            </a:r>
            <a:endParaRPr>
              <a:solidFill>
                <a:schemeClr val="dk1"/>
              </a:solidFill>
            </a:endParaRPr>
          </a:p>
          <a:p>
            <a:pPr indent="0" lvl="0" marL="0" rtl="0" algn="l">
              <a:spcBef>
                <a:spcPts val="1200"/>
              </a:spcBef>
              <a:spcAft>
                <a:spcPts val="0"/>
              </a:spcAft>
              <a:buNone/>
            </a:pPr>
            <a:r>
              <a:rPr lang="it">
                <a:solidFill>
                  <a:schemeClr val="dk1"/>
                </a:solidFill>
              </a:rPr>
              <a:t>Nel caso specifico del NILM, la gestione dei class weight rappresenta un ulteriore elemento chiave. Modificare i pesi delle classi consente di influenzare la fase di addestramento in modo da enfatizzare la rilevazione di situazioni meno frequenti ma altrettanto importanti. Ad esempio, assegnando un peso maggiore alle situazioni in cui tutti i dispositivi sono accesi rispetto a quelle in cui sono spenti, il modello sarà incentivato a prestare più attenzione a queste condizioni meno comuni ma significative.</a:t>
            </a:r>
            <a:endParaRPr>
              <a:solidFill>
                <a:schemeClr val="dk1"/>
              </a:solidFill>
            </a:endParaRPr>
          </a:p>
          <a:p>
            <a:pPr indent="0" lvl="0" marL="0" rtl="0" algn="l">
              <a:spcBef>
                <a:spcPts val="1200"/>
              </a:spcBef>
              <a:spcAft>
                <a:spcPts val="0"/>
              </a:spcAft>
              <a:buNone/>
            </a:pPr>
            <a:r>
              <a:rPr lang="it">
                <a:solidFill>
                  <a:schemeClr val="dk1"/>
                </a:solidFill>
              </a:rPr>
              <a:t>I pesi assegnati ad ogni classe sono i seguenti:</a:t>
            </a:r>
            <a:endParaRPr>
              <a:solidFill>
                <a:schemeClr val="dk1"/>
              </a:solidFill>
            </a:endParaRPr>
          </a:p>
          <a:p>
            <a:pPr indent="-317182" lvl="0" marL="457200" rtl="0" algn="l">
              <a:spcBef>
                <a:spcPts val="1200"/>
              </a:spcBef>
              <a:spcAft>
                <a:spcPts val="0"/>
              </a:spcAft>
              <a:buClr>
                <a:schemeClr val="dk1"/>
              </a:buClr>
              <a:buSzPct val="100000"/>
              <a:buChar char="-"/>
            </a:pPr>
            <a:r>
              <a:rPr lang="it">
                <a:solidFill>
                  <a:schemeClr val="dk1"/>
                </a:solidFill>
              </a:rPr>
              <a:t>AO = 0.3 </a:t>
            </a:r>
            <a:endParaRPr>
              <a:solidFill>
                <a:schemeClr val="dk1"/>
              </a:solidFill>
            </a:endParaRPr>
          </a:p>
          <a:p>
            <a:pPr indent="-317182" lvl="0" marL="457200" rtl="0" algn="l">
              <a:spcBef>
                <a:spcPts val="0"/>
              </a:spcBef>
              <a:spcAft>
                <a:spcPts val="0"/>
              </a:spcAft>
              <a:buClr>
                <a:schemeClr val="dk1"/>
              </a:buClr>
              <a:buSzPct val="100000"/>
              <a:buChar char="-"/>
            </a:pPr>
            <a:r>
              <a:rPr lang="it">
                <a:solidFill>
                  <a:schemeClr val="dk1"/>
                </a:solidFill>
              </a:rPr>
              <a:t>OW, DW, WM, DW_OW, WM_OW, DW_WM = 1</a:t>
            </a:r>
            <a:endParaRPr>
              <a:solidFill>
                <a:schemeClr val="dk1"/>
              </a:solidFill>
            </a:endParaRPr>
          </a:p>
          <a:p>
            <a:pPr indent="-317182" lvl="0" marL="457200" rtl="0" algn="l">
              <a:spcBef>
                <a:spcPts val="0"/>
              </a:spcBef>
              <a:spcAft>
                <a:spcPts val="0"/>
              </a:spcAft>
              <a:buClr>
                <a:schemeClr val="dk1"/>
              </a:buClr>
              <a:buSzPct val="100000"/>
              <a:buChar char="-"/>
            </a:pPr>
            <a:r>
              <a:rPr lang="it">
                <a:solidFill>
                  <a:schemeClr val="dk1"/>
                </a:solidFill>
              </a:rPr>
              <a:t>DW_WM_OW = 3</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30" name="Google Shape;530;p6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31" name="Google Shape;531;p60"/>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32" name="Google Shape;532;p60"/>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Prova Iniziale</a:t>
            </a:r>
            <a:endParaRPr b="1">
              <a:solidFill>
                <a:srgbClr val="000000"/>
              </a:solidFill>
            </a:endParaRPr>
          </a:p>
        </p:txBody>
      </p:sp>
      <p:sp>
        <p:nvSpPr>
          <p:cNvPr id="533" name="Google Shape;533;p60"/>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a:solidFill>
                  <a:schemeClr val="dk1"/>
                </a:solidFill>
              </a:rPr>
              <a:t>Inizialmente abbiamo trainato il modello con 100 alberi e attraverso un set di training e un set di test, il set di testing è stato ottenuto ricavando il 30% dei dati dal set originale, dunque il set di training è stato ottenuto rimuovendo i dati presenti dal set di testing.</a:t>
            </a:r>
            <a:endParaRPr>
              <a:solidFill>
                <a:schemeClr val="dk1"/>
              </a:solidFill>
            </a:endParaRPr>
          </a:p>
          <a:p>
            <a:pPr indent="0" lvl="0" marL="0" rtl="0" algn="l">
              <a:spcBef>
                <a:spcPts val="1200"/>
              </a:spcBef>
              <a:spcAft>
                <a:spcPts val="0"/>
              </a:spcAft>
              <a:buNone/>
            </a:pPr>
            <a:r>
              <a:rPr lang="it">
                <a:solidFill>
                  <a:schemeClr val="dk1"/>
                </a:solidFill>
              </a:rPr>
              <a:t>Inizialmente, abbiamo addestrato il nostro modello utilizzando un set di training e un set di test. Per creare il set di test, abbiamo estratto il 30% dei dati dal set originale, mentre il set di training è stato generato eliminando i dati presenti nel set di test. Nonostante il modello abbia raggiunto un'accuratezza molto elevata su tutte le classi, eccezion fatta per la classe in cui tutti i dispositivi sono accesi, dove l'accuratezza è stata massima (1), la recall era esattamente la metà (0,50). </a:t>
            </a:r>
            <a:endParaRPr>
              <a:solidFill>
                <a:schemeClr val="dk1"/>
              </a:solidFill>
            </a:endParaRPr>
          </a:p>
          <a:p>
            <a:pPr indent="0" lvl="0" marL="0" rtl="0" algn="l">
              <a:spcBef>
                <a:spcPts val="1200"/>
              </a:spcBef>
              <a:spcAft>
                <a:spcPts val="1200"/>
              </a:spcAft>
              <a:buNone/>
            </a:pPr>
            <a:r>
              <a:rPr lang="it">
                <a:solidFill>
                  <a:schemeClr val="dk1"/>
                </a:solidFill>
              </a:rPr>
              <a:t>Questa discrepanza è stata attribuita all'eterogeneità nell'estrazione dei dati, in cui specifici comportamenti durante l'accensione simultanea dei tre dispositivi erano stati completamente esclusi, influenzando le prestazioni del modello su quella particolare classe.</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39" name="Google Shape;539;p6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40" name="Google Shape;540;p61"/>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41" name="Google Shape;541;p61"/>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Seconda Prova</a:t>
            </a:r>
            <a:endParaRPr b="1">
              <a:solidFill>
                <a:srgbClr val="000000"/>
              </a:solidFill>
            </a:endParaRPr>
          </a:p>
        </p:txBody>
      </p:sp>
      <p:sp>
        <p:nvSpPr>
          <p:cNvPr id="542" name="Google Shape;542;p61"/>
          <p:cNvSpPr txBox="1"/>
          <p:nvPr>
            <p:ph idx="1" type="body"/>
          </p:nvPr>
        </p:nvSpPr>
        <p:spPr>
          <a:xfrm>
            <a:off x="311700" y="1591100"/>
            <a:ext cx="8520600" cy="345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solidFill>
                  <a:schemeClr val="dk1"/>
                </a:solidFill>
              </a:rPr>
              <a:t>Per migliorare le performance del modello, abbiamo deciso di aumentare il numero di alberi nel nostro Random Forest da 100 a 500. Questa scelta è motivata dalla capacità del Random Forest di migliorare la precisione e la stabilità del modello con l'aumentare del numero di alberi, consentendo una migliore generalizzazione ai dati di test. </a:t>
            </a:r>
            <a:endParaRPr>
              <a:solidFill>
                <a:schemeClr val="dk1"/>
              </a:solidFill>
            </a:endParaRPr>
          </a:p>
          <a:p>
            <a:pPr indent="0" lvl="0" marL="0" rtl="0" algn="l">
              <a:spcBef>
                <a:spcPts val="1200"/>
              </a:spcBef>
              <a:spcAft>
                <a:spcPts val="1200"/>
              </a:spcAft>
              <a:buNone/>
            </a:pPr>
            <a:r>
              <a:rPr lang="it">
                <a:solidFill>
                  <a:schemeClr val="dk1"/>
                </a:solidFill>
              </a:rPr>
              <a:t>Per ottimizzare l'estrazione dei dati e affrontare l'eterogeneità precedentemente riscontrata, abbiamo adottato un approccio stratificato. Abbiamo estratto il 20% dei valori da ogni classe in modo proporzionale alla distribuzione originale delle classi. Questo metodo assicura che ogni classe sia rappresentata in modo equo nei set di training e test, evitando squilibri che potrebbero compromettere l'addestramento del modello.</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it" sz="1500">
                <a:solidFill>
                  <a:srgbClr val="000000"/>
                </a:solidFill>
                <a:latin typeface="Verdana"/>
                <a:ea typeface="Verdana"/>
                <a:cs typeface="Verdana"/>
                <a:sym typeface="Verdana"/>
              </a:rPr>
              <a:t>I dati sono campionati per ogni ciclo di lavorazione ogni 2 millisecondi, i tempi non sono continui e quindi troveremo che tra i campionamenti di un ciclo di lavorazione e il suo successivo possano passare anche ore.</a:t>
            </a:r>
            <a:endParaRPr sz="1500">
              <a:solidFill>
                <a:srgbClr val="000000"/>
              </a:solidFill>
              <a:latin typeface="Verdana"/>
              <a:ea typeface="Verdana"/>
              <a:cs typeface="Verdana"/>
              <a:sym typeface="Verdana"/>
            </a:endParaRPr>
          </a:p>
          <a:p>
            <a:pPr indent="0" lvl="0" marL="0" rtl="0" algn="just">
              <a:lnSpc>
                <a:spcPct val="115000"/>
              </a:lnSpc>
              <a:spcBef>
                <a:spcPts val="800"/>
              </a:spcBef>
              <a:spcAft>
                <a:spcPts val="0"/>
              </a:spcAft>
              <a:buNone/>
            </a:pPr>
            <a:r>
              <a:t/>
            </a:r>
            <a:endParaRPr sz="1500">
              <a:solidFill>
                <a:srgbClr val="000000"/>
              </a:solidFill>
              <a:latin typeface="Verdana"/>
              <a:ea typeface="Verdana"/>
              <a:cs typeface="Verdana"/>
              <a:sym typeface="Verdana"/>
            </a:endParaRPr>
          </a:p>
          <a:p>
            <a:pPr indent="0" lvl="0" marL="0" rtl="0" algn="just">
              <a:lnSpc>
                <a:spcPct val="115000"/>
              </a:lnSpc>
              <a:spcBef>
                <a:spcPts val="800"/>
              </a:spcBef>
              <a:spcAft>
                <a:spcPts val="0"/>
              </a:spcAft>
              <a:buNone/>
            </a:pPr>
            <a:r>
              <a:t/>
            </a:r>
            <a:endParaRPr sz="1500">
              <a:solidFill>
                <a:srgbClr val="000000"/>
              </a:solidFill>
              <a:latin typeface="Verdana"/>
              <a:ea typeface="Verdana"/>
              <a:cs typeface="Verdana"/>
              <a:sym typeface="Verdana"/>
            </a:endParaRPr>
          </a:p>
          <a:p>
            <a:pPr indent="0" lvl="0" marL="0" rtl="0" algn="l">
              <a:lnSpc>
                <a:spcPct val="115000"/>
              </a:lnSpc>
              <a:spcBef>
                <a:spcPts val="800"/>
              </a:spcBef>
              <a:spcAft>
                <a:spcPts val="1200"/>
              </a:spcAft>
              <a:buNone/>
            </a:pPr>
            <a:r>
              <a:t/>
            </a:r>
            <a:endParaRPr sz="1800">
              <a:solidFill>
                <a:srgbClr val="595959"/>
              </a:solidFill>
            </a:endParaRPr>
          </a:p>
        </p:txBody>
      </p:sp>
      <p:sp>
        <p:nvSpPr>
          <p:cNvPr id="90" name="Google Shape;90;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Record</a:t>
            </a:r>
            <a:endParaRPr sz="2800">
              <a:solidFill>
                <a:srgbClr val="000000"/>
              </a:solidFill>
            </a:endParaRPr>
          </a:p>
        </p:txBody>
      </p:sp>
      <p:pic>
        <p:nvPicPr>
          <p:cNvPr id="91" name="Google Shape;91;p1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92" name="Google Shape;92;p17"/>
          <p:cNvPicPr preferRelativeResize="0"/>
          <p:nvPr/>
        </p:nvPicPr>
        <p:blipFill>
          <a:blip r:embed="rId4">
            <a:alphaModFix/>
          </a:blip>
          <a:stretch>
            <a:fillRect/>
          </a:stretch>
        </p:blipFill>
        <p:spPr>
          <a:xfrm>
            <a:off x="968063" y="152400"/>
            <a:ext cx="745087" cy="882900"/>
          </a:xfrm>
          <a:prstGeom prst="rect">
            <a:avLst/>
          </a:prstGeom>
          <a:noFill/>
          <a:ln>
            <a:noFill/>
          </a:ln>
        </p:spPr>
      </p:pic>
      <p:pic>
        <p:nvPicPr>
          <p:cNvPr id="93" name="Google Shape;93;p17"/>
          <p:cNvPicPr preferRelativeResize="0"/>
          <p:nvPr/>
        </p:nvPicPr>
        <p:blipFill>
          <a:blip r:embed="rId5">
            <a:alphaModFix/>
          </a:blip>
          <a:stretch>
            <a:fillRect/>
          </a:stretch>
        </p:blipFill>
        <p:spPr>
          <a:xfrm>
            <a:off x="122513" y="2363550"/>
            <a:ext cx="6987628" cy="1500200"/>
          </a:xfrm>
          <a:prstGeom prst="rect">
            <a:avLst/>
          </a:prstGeom>
          <a:noFill/>
          <a:ln>
            <a:noFill/>
          </a:ln>
        </p:spPr>
      </p:pic>
      <p:pic>
        <p:nvPicPr>
          <p:cNvPr id="94" name="Google Shape;94;p17"/>
          <p:cNvPicPr preferRelativeResize="0"/>
          <p:nvPr/>
        </p:nvPicPr>
        <p:blipFill>
          <a:blip r:embed="rId6">
            <a:alphaModFix/>
          </a:blip>
          <a:stretch>
            <a:fillRect/>
          </a:stretch>
        </p:blipFill>
        <p:spPr>
          <a:xfrm>
            <a:off x="7110149" y="2363549"/>
            <a:ext cx="1911338" cy="1500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48" name="Google Shape;548;p62"/>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49" name="Google Shape;549;p62"/>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50" name="Google Shape;550;p62"/>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Risultati Seconda Prova</a:t>
            </a:r>
            <a:endParaRPr b="1">
              <a:solidFill>
                <a:srgbClr val="000000"/>
              </a:solidFill>
            </a:endParaRPr>
          </a:p>
        </p:txBody>
      </p:sp>
      <p:sp>
        <p:nvSpPr>
          <p:cNvPr id="551" name="Google Shape;551;p62"/>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a:solidFill>
                  <a:schemeClr val="dk1"/>
                </a:solidFill>
              </a:rPr>
              <a:t>I risultati ottenuti dopo i suddetti cambiamenti hanno portato ad un grande miglioramento soprattutto riguardo la classe Tutti accesi con una baseline accuracy di 0.9988</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52" name="Google Shape;552;p62"/>
          <p:cNvPicPr preferRelativeResize="0"/>
          <p:nvPr/>
        </p:nvPicPr>
        <p:blipFill>
          <a:blip r:embed="rId5">
            <a:alphaModFix/>
          </a:blip>
          <a:stretch>
            <a:fillRect/>
          </a:stretch>
        </p:blipFill>
        <p:spPr>
          <a:xfrm>
            <a:off x="311702" y="2368250"/>
            <a:ext cx="3176026" cy="2182550"/>
          </a:xfrm>
          <a:prstGeom prst="rect">
            <a:avLst/>
          </a:prstGeom>
          <a:noFill/>
          <a:ln>
            <a:noFill/>
          </a:ln>
        </p:spPr>
      </p:pic>
      <p:sp>
        <p:nvSpPr>
          <p:cNvPr id="553" name="Google Shape;553;p62"/>
          <p:cNvSpPr txBox="1"/>
          <p:nvPr/>
        </p:nvSpPr>
        <p:spPr>
          <a:xfrm>
            <a:off x="342275" y="4653200"/>
            <a:ext cx="3145500" cy="26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it" sz="985">
                <a:solidFill>
                  <a:schemeClr val="dk1"/>
                </a:solidFill>
              </a:rPr>
              <a:t>Classification report su un predict su tutto il dataset</a:t>
            </a:r>
            <a:endParaRPr sz="920">
              <a:solidFill>
                <a:schemeClr val="dk1"/>
              </a:solidFill>
            </a:endParaRPr>
          </a:p>
        </p:txBody>
      </p:sp>
      <p:pic>
        <p:nvPicPr>
          <p:cNvPr id="554" name="Google Shape;554;p62"/>
          <p:cNvPicPr preferRelativeResize="0"/>
          <p:nvPr/>
        </p:nvPicPr>
        <p:blipFill>
          <a:blip r:embed="rId6">
            <a:alphaModFix/>
          </a:blip>
          <a:stretch>
            <a:fillRect/>
          </a:stretch>
        </p:blipFill>
        <p:spPr>
          <a:xfrm>
            <a:off x="4309678" y="2368250"/>
            <a:ext cx="3405273" cy="2182550"/>
          </a:xfrm>
          <a:prstGeom prst="rect">
            <a:avLst/>
          </a:prstGeom>
          <a:noFill/>
          <a:ln>
            <a:noFill/>
          </a:ln>
        </p:spPr>
      </p:pic>
      <p:sp>
        <p:nvSpPr>
          <p:cNvPr id="555" name="Google Shape;555;p62"/>
          <p:cNvSpPr txBox="1"/>
          <p:nvPr/>
        </p:nvSpPr>
        <p:spPr>
          <a:xfrm>
            <a:off x="4361550" y="4653200"/>
            <a:ext cx="3575700" cy="26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it" sz="985">
                <a:solidFill>
                  <a:schemeClr val="dk1"/>
                </a:solidFill>
              </a:rPr>
              <a:t>Classification report su un predict sul dataset di testing</a:t>
            </a:r>
            <a:endParaRPr sz="92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61" name="Google Shape;561;p63"/>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62" name="Google Shape;562;p63"/>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63" name="Google Shape;563;p63"/>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Risultati Seconda Prova</a:t>
            </a:r>
            <a:endParaRPr b="1">
              <a:solidFill>
                <a:srgbClr val="000000"/>
              </a:solidFill>
            </a:endParaRPr>
          </a:p>
        </p:txBody>
      </p:sp>
      <p:sp>
        <p:nvSpPr>
          <p:cNvPr id="564" name="Google Shape;564;p63"/>
          <p:cNvSpPr txBox="1"/>
          <p:nvPr/>
        </p:nvSpPr>
        <p:spPr>
          <a:xfrm>
            <a:off x="1639500" y="4246000"/>
            <a:ext cx="58650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dk1"/>
                </a:solidFill>
              </a:rPr>
              <a:t>matrice di confusione sul predict su tutto il dataset</a:t>
            </a:r>
            <a:endParaRPr sz="1600">
              <a:solidFill>
                <a:schemeClr val="dk1"/>
              </a:solidFill>
            </a:endParaRPr>
          </a:p>
        </p:txBody>
      </p:sp>
      <p:pic>
        <p:nvPicPr>
          <p:cNvPr id="565" name="Google Shape;565;p63"/>
          <p:cNvPicPr preferRelativeResize="0"/>
          <p:nvPr/>
        </p:nvPicPr>
        <p:blipFill>
          <a:blip r:embed="rId5">
            <a:alphaModFix/>
          </a:blip>
          <a:stretch>
            <a:fillRect/>
          </a:stretch>
        </p:blipFill>
        <p:spPr>
          <a:xfrm>
            <a:off x="1189905" y="1790625"/>
            <a:ext cx="6677643" cy="21256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71" name="Google Shape;571;p64"/>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72" name="Google Shape;572;p64"/>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73" name="Google Shape;573;p64"/>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Terza Prova</a:t>
            </a:r>
            <a:endParaRPr b="1">
              <a:solidFill>
                <a:srgbClr val="000000"/>
              </a:solidFill>
            </a:endParaRPr>
          </a:p>
        </p:txBody>
      </p:sp>
      <p:sp>
        <p:nvSpPr>
          <p:cNvPr id="574" name="Google Shape;574;p64"/>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a:solidFill>
                  <a:schemeClr val="dk1"/>
                </a:solidFill>
              </a:rPr>
              <a:t>Per ulteriormente migliorare le performance del nostro modello, abbiamo inizialmente eliminato le feature poco rilevanti grazie alla feature importance (anno year) e successivamente abbiamo intrapreso due ulteriori strategie. Innanzitutto, abbiamo introdotto un filtro per mitigare l'impatto dei rumori, concentrandoci specificamente sul filtro di media. Questa scelta è stata fatta per ridurre le variazioni casuali nei dati e stabilizzare le informazioni, permettendo al modello di apprendere da pattern più consistenti e rilevanti.</a:t>
            </a:r>
            <a:endParaRPr>
              <a:solidFill>
                <a:schemeClr val="dk1"/>
              </a:solidFill>
            </a:endParaRPr>
          </a:p>
          <a:p>
            <a:pPr indent="0" lvl="0" marL="0" rtl="0" algn="l">
              <a:spcBef>
                <a:spcPts val="1200"/>
              </a:spcBef>
              <a:spcAft>
                <a:spcPts val="1200"/>
              </a:spcAft>
              <a:buNone/>
            </a:pPr>
            <a:r>
              <a:rPr lang="it">
                <a:solidFill>
                  <a:schemeClr val="dk1"/>
                </a:solidFill>
              </a:rPr>
              <a:t>Inoltre, per ampliare la capacità del modello di individuare comportamenti specifici dei dispositivi, abbiamo introdotto nuove features. Queste nuove variabili sono state selezionate per fornire al modello ulteriori informazioni e pattern distintivi, consentendogli di affinare ulteriormente la sua capacità di classificazione. L'obiettivo è quello di catturare aspetti specifici dei dati che potrebbero essere stati precedentemente trascurati, migliorando così la comprensione complessiva del comportamento dei dispositivi.</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80" name="Google Shape;580;p65"/>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81" name="Google Shape;581;p65"/>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82" name="Google Shape;582;p65"/>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Filtro di media</a:t>
            </a:r>
            <a:endParaRPr b="1">
              <a:solidFill>
                <a:srgbClr val="000000"/>
              </a:solidFill>
            </a:endParaRPr>
          </a:p>
        </p:txBody>
      </p:sp>
      <p:sp>
        <p:nvSpPr>
          <p:cNvPr id="583" name="Google Shape;583;p65"/>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it">
                <a:solidFill>
                  <a:schemeClr val="dk1"/>
                </a:solidFill>
              </a:rPr>
              <a:t>L'aggiunta di un filtro di mediana contribuisce a "lisciare" la serie temporale dei dati, riducendo la presenza di fluttuazioni indesiderate e rendendo il segnale complessivo più coerente. Questo può essere particolarmente benefico nel contesto del Non-Intrusive Load Monitoring (NILM), dove la precisione nella rilevazione dei comportamenti energetici dei dispositivi è cruciale e dove c’è bisogno di distinguere lo steady state.</a:t>
            </a:r>
            <a:endParaRPr>
              <a:solidFill>
                <a:schemeClr val="dk1"/>
              </a:solidFill>
            </a:endParaRPr>
          </a:p>
          <a:p>
            <a:pPr indent="0" lvl="0" marL="0" rtl="0" algn="l">
              <a:spcBef>
                <a:spcPts val="1200"/>
              </a:spcBef>
              <a:spcAft>
                <a:spcPts val="0"/>
              </a:spcAft>
              <a:buNone/>
            </a:pPr>
            <a:r>
              <a:rPr lang="it">
                <a:solidFill>
                  <a:schemeClr val="dk1"/>
                </a:solidFill>
              </a:rPr>
              <a:t>Il filtro di mediana è una tecnica di filtraggio che mira a ridurre il rumore in un segnale o una serie temporale mantenendo al contempo le caratteristiche salienti del segnale. Questo tipo di filtro opera sostituendo ogni valore nel segnale con la mediana dei valori presenti in una finestra di dimensioni specifiche centrata su di esso. Ho utilizzato una finestra di dimensioni 5 per il filtro di mediana. Ciò significa che, per ogni punto dati nella serie temporale, il valore sarà sostituito con la mediana dei cinque valori circostanti: due valori prima, il valore stesso, e due valori successivi.</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584" name="Google Shape;584;p65"/>
          <p:cNvPicPr preferRelativeResize="0"/>
          <p:nvPr/>
        </p:nvPicPr>
        <p:blipFill>
          <a:blip r:embed="rId5">
            <a:alphaModFix/>
          </a:blip>
          <a:stretch>
            <a:fillRect/>
          </a:stretch>
        </p:blipFill>
        <p:spPr>
          <a:xfrm>
            <a:off x="397800" y="2954425"/>
            <a:ext cx="5193851" cy="2096574"/>
          </a:xfrm>
          <a:prstGeom prst="rect">
            <a:avLst/>
          </a:prstGeom>
          <a:noFill/>
          <a:ln>
            <a:noFill/>
          </a:ln>
        </p:spPr>
      </p:pic>
      <p:sp>
        <p:nvSpPr>
          <p:cNvPr id="585" name="Google Shape;585;p65"/>
          <p:cNvSpPr txBox="1"/>
          <p:nvPr/>
        </p:nvSpPr>
        <p:spPr>
          <a:xfrm>
            <a:off x="5689275" y="3968888"/>
            <a:ext cx="2914200" cy="10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Esempio</a:t>
            </a:r>
            <a:endParaRPr sz="1800">
              <a:solidFill>
                <a:schemeClr val="dk1"/>
              </a:solidFill>
            </a:endParaRPr>
          </a:p>
          <a:p>
            <a:pPr indent="0" lvl="0" marL="0" rtl="0" algn="l">
              <a:spcBef>
                <a:spcPts val="0"/>
              </a:spcBef>
              <a:spcAft>
                <a:spcPts val="0"/>
              </a:spcAft>
              <a:buNone/>
            </a:pPr>
            <a:r>
              <a:rPr lang="it" sz="1800">
                <a:solidFill>
                  <a:schemeClr val="dk1"/>
                </a:solidFill>
              </a:rPr>
              <a:t>di Filtraggio</a:t>
            </a:r>
            <a:endParaRPr sz="1800">
              <a:solidFill>
                <a:schemeClr val="dk1"/>
              </a:solidFill>
            </a:endParaRPr>
          </a:p>
          <a:p>
            <a:pPr indent="0" lvl="0" marL="0" rtl="0" algn="l">
              <a:spcBef>
                <a:spcPts val="0"/>
              </a:spcBef>
              <a:spcAft>
                <a:spcPts val="0"/>
              </a:spcAft>
              <a:buNone/>
            </a:pPr>
            <a:r>
              <a:rPr lang="it" sz="1800">
                <a:solidFill>
                  <a:schemeClr val="dk1"/>
                </a:solidFill>
              </a:rPr>
              <a:t>sull’Active Power</a:t>
            </a:r>
            <a:endParaRPr sz="1800">
              <a:solidFill>
                <a:schemeClr val="dk1"/>
              </a:solidFill>
            </a:endParaRPr>
          </a:p>
        </p:txBody>
      </p:sp>
      <p:sp>
        <p:nvSpPr>
          <p:cNvPr id="586" name="Google Shape;586;p65"/>
          <p:cNvSpPr/>
          <p:nvPr/>
        </p:nvSpPr>
        <p:spPr>
          <a:xfrm>
            <a:off x="5726300" y="2997300"/>
            <a:ext cx="120300" cy="1296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65"/>
          <p:cNvSpPr txBox="1"/>
          <p:nvPr/>
        </p:nvSpPr>
        <p:spPr>
          <a:xfrm>
            <a:off x="5846600" y="2932650"/>
            <a:ext cx="2914200" cy="258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it" sz="1085">
                <a:solidFill>
                  <a:schemeClr val="dk1"/>
                </a:solidFill>
              </a:rPr>
              <a:t>Segnale di ingresso</a:t>
            </a:r>
            <a:endParaRPr sz="1085">
              <a:solidFill>
                <a:schemeClr val="dk1"/>
              </a:solidFill>
            </a:endParaRPr>
          </a:p>
        </p:txBody>
      </p:sp>
      <p:sp>
        <p:nvSpPr>
          <p:cNvPr id="588" name="Google Shape;588;p65"/>
          <p:cNvSpPr/>
          <p:nvPr/>
        </p:nvSpPr>
        <p:spPr>
          <a:xfrm>
            <a:off x="5726300" y="3353200"/>
            <a:ext cx="120300" cy="129600"/>
          </a:xfrm>
          <a:prstGeom prst="ellipse">
            <a:avLst/>
          </a:prstGeom>
          <a:solidFill>
            <a:srgbClr val="FF00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65"/>
          <p:cNvSpPr txBox="1"/>
          <p:nvPr/>
        </p:nvSpPr>
        <p:spPr>
          <a:xfrm>
            <a:off x="5846600" y="3288550"/>
            <a:ext cx="2914200" cy="258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it" sz="1085">
                <a:solidFill>
                  <a:schemeClr val="dk1"/>
                </a:solidFill>
              </a:rPr>
              <a:t>Segnale di uscita (filtrato)</a:t>
            </a:r>
            <a:endParaRPr sz="1085">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595" name="Google Shape;595;p66"/>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596" name="Google Shape;596;p66"/>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597" name="Google Shape;597;p66"/>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Feature extraction</a:t>
            </a:r>
            <a:endParaRPr b="1">
              <a:solidFill>
                <a:srgbClr val="000000"/>
              </a:solidFill>
            </a:endParaRPr>
          </a:p>
        </p:txBody>
      </p:sp>
      <p:sp>
        <p:nvSpPr>
          <p:cNvPr id="598" name="Google Shape;598;p66"/>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Char char="●"/>
            </a:pPr>
            <a:r>
              <a:rPr b="1" lang="it">
                <a:solidFill>
                  <a:schemeClr val="dk1"/>
                </a:solidFill>
              </a:rPr>
              <a:t>Instant Power</a:t>
            </a:r>
            <a:r>
              <a:rPr lang="it">
                <a:solidFill>
                  <a:schemeClr val="dk1"/>
                </a:solidFill>
              </a:rPr>
              <a:t> (Potenza istantanea) : La potenza istantanea può essere calcolata come il prodotto della tensione istantanea e la corrente istantanea in un dato istante di tempo. </a:t>
            </a:r>
            <a:endParaRPr>
              <a:solidFill>
                <a:schemeClr val="dk1"/>
              </a:solidFill>
            </a:endParaRPr>
          </a:p>
          <a:p>
            <a:pPr indent="-325755" lvl="0" marL="457200" rtl="0" algn="l">
              <a:spcBef>
                <a:spcPts val="0"/>
              </a:spcBef>
              <a:spcAft>
                <a:spcPts val="0"/>
              </a:spcAft>
              <a:buClr>
                <a:schemeClr val="dk1"/>
              </a:buClr>
              <a:buSzPct val="100000"/>
              <a:buChar char="●"/>
            </a:pPr>
            <a:r>
              <a:rPr b="1" lang="it">
                <a:solidFill>
                  <a:schemeClr val="dk1"/>
                </a:solidFill>
              </a:rPr>
              <a:t>Apparent Power</a:t>
            </a:r>
            <a:r>
              <a:rPr lang="it">
                <a:solidFill>
                  <a:schemeClr val="dk1"/>
                </a:solidFill>
              </a:rPr>
              <a:t> (Potenza Apparente): La potenza apparente è la magnitudine complessa del vettore della potenza istantanea. Può essere calcolata come la radice quadrata della somma dei quadrati della potenza attiva e la potenza reattiva</a:t>
            </a:r>
            <a:endParaRPr>
              <a:solidFill>
                <a:schemeClr val="dk1"/>
              </a:solidFill>
            </a:endParaRPr>
          </a:p>
          <a:p>
            <a:pPr indent="-325755" lvl="0" marL="457200" rtl="0" algn="l">
              <a:spcBef>
                <a:spcPts val="0"/>
              </a:spcBef>
              <a:spcAft>
                <a:spcPts val="0"/>
              </a:spcAft>
              <a:buClr>
                <a:schemeClr val="dk1"/>
              </a:buClr>
              <a:buSzPct val="100000"/>
              <a:buChar char="●"/>
            </a:pPr>
            <a:r>
              <a:rPr b="1" lang="it">
                <a:solidFill>
                  <a:schemeClr val="dk1"/>
                </a:solidFill>
              </a:rPr>
              <a:t>Power Factor</a:t>
            </a:r>
            <a:r>
              <a:rPr lang="it">
                <a:solidFill>
                  <a:schemeClr val="dk1"/>
                </a:solidFill>
              </a:rPr>
              <a:t> (Fattore di Potenza): Il fattore di potenza è il coseno dell'angolo tra la potenza attiva e la potenza apparente. Può essere calcolato come potenza attiva fratto potenza apparente</a:t>
            </a:r>
            <a:endParaRPr>
              <a:solidFill>
                <a:schemeClr val="dk1"/>
              </a:solidFill>
            </a:endParaRPr>
          </a:p>
          <a:p>
            <a:pPr indent="-325755" lvl="0" marL="457200" rtl="0" algn="l">
              <a:spcBef>
                <a:spcPts val="0"/>
              </a:spcBef>
              <a:spcAft>
                <a:spcPts val="0"/>
              </a:spcAft>
              <a:buClr>
                <a:schemeClr val="dk1"/>
              </a:buClr>
              <a:buSzPct val="100000"/>
              <a:buChar char="●"/>
            </a:pPr>
            <a:r>
              <a:rPr b="1" lang="it">
                <a:solidFill>
                  <a:schemeClr val="dk1"/>
                </a:solidFill>
              </a:rPr>
              <a:t>Power Fluctuation</a:t>
            </a:r>
            <a:r>
              <a:rPr lang="it">
                <a:solidFill>
                  <a:schemeClr val="dk1"/>
                </a:solidFill>
              </a:rPr>
              <a:t> (Fluttuazione di Potenza): le fluttuazioni di potenza in un sistema elettrico si calcolano attraverso la differenza tra le letture di potenza attiva in istanti di tempo consecutivi. </a:t>
            </a:r>
            <a:endParaRPr>
              <a:solidFill>
                <a:schemeClr val="dk1"/>
              </a:solidFill>
            </a:endParaRPr>
          </a:p>
          <a:p>
            <a:pPr indent="-325755" lvl="0" marL="457200" rtl="0" algn="l">
              <a:spcBef>
                <a:spcPts val="0"/>
              </a:spcBef>
              <a:spcAft>
                <a:spcPts val="0"/>
              </a:spcAft>
              <a:buClr>
                <a:schemeClr val="dk1"/>
              </a:buClr>
              <a:buSzPct val="100000"/>
              <a:buChar char="●"/>
            </a:pPr>
            <a:r>
              <a:rPr b="1" lang="it">
                <a:solidFill>
                  <a:schemeClr val="dk1"/>
                </a:solidFill>
              </a:rPr>
              <a:t>Resistance</a:t>
            </a:r>
            <a:r>
              <a:rPr lang="it">
                <a:solidFill>
                  <a:schemeClr val="dk1"/>
                </a:solidFill>
              </a:rPr>
              <a:t> (Resistenza): La resistenza può essere stimata utilizzando la legge di Ohm e quindi attraverso tensione fratto corrente</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604" name="Google Shape;604;p67"/>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605" name="Google Shape;605;p67"/>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606" name="Google Shape;606;p67"/>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Risultati Terza Prova</a:t>
            </a:r>
            <a:endParaRPr b="1">
              <a:solidFill>
                <a:srgbClr val="000000"/>
              </a:solidFill>
            </a:endParaRPr>
          </a:p>
        </p:txBody>
      </p:sp>
      <p:sp>
        <p:nvSpPr>
          <p:cNvPr id="607" name="Google Shape;607;p67"/>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a:solidFill>
                  <a:schemeClr val="dk1"/>
                </a:solidFill>
              </a:rPr>
              <a:t>A questo punto grazie a queste migliorie si è notato che il modello è più preciso ad individuare le classi ma con un leggero peggioramento sulla lavatrice con una baseline accuracy di 0.9989</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08" name="Google Shape;608;p67"/>
          <p:cNvPicPr preferRelativeResize="0"/>
          <p:nvPr/>
        </p:nvPicPr>
        <p:blipFill>
          <a:blip r:embed="rId5">
            <a:alphaModFix/>
          </a:blip>
          <a:stretch>
            <a:fillRect/>
          </a:stretch>
        </p:blipFill>
        <p:spPr>
          <a:xfrm>
            <a:off x="311702" y="2368250"/>
            <a:ext cx="3176026" cy="2182550"/>
          </a:xfrm>
          <a:prstGeom prst="rect">
            <a:avLst/>
          </a:prstGeom>
          <a:noFill/>
          <a:ln>
            <a:noFill/>
          </a:ln>
        </p:spPr>
      </p:pic>
      <p:sp>
        <p:nvSpPr>
          <p:cNvPr id="609" name="Google Shape;609;p67"/>
          <p:cNvSpPr txBox="1"/>
          <p:nvPr/>
        </p:nvSpPr>
        <p:spPr>
          <a:xfrm>
            <a:off x="342275" y="4653200"/>
            <a:ext cx="3145500" cy="26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it" sz="985">
                <a:solidFill>
                  <a:schemeClr val="dk1"/>
                </a:solidFill>
              </a:rPr>
              <a:t>Classification report su un predict su tutto il dataset</a:t>
            </a:r>
            <a:endParaRPr sz="920">
              <a:solidFill>
                <a:schemeClr val="dk1"/>
              </a:solidFill>
            </a:endParaRPr>
          </a:p>
        </p:txBody>
      </p:sp>
      <p:pic>
        <p:nvPicPr>
          <p:cNvPr id="610" name="Google Shape;610;p67"/>
          <p:cNvPicPr preferRelativeResize="0"/>
          <p:nvPr/>
        </p:nvPicPr>
        <p:blipFill>
          <a:blip r:embed="rId6">
            <a:alphaModFix/>
          </a:blip>
          <a:stretch>
            <a:fillRect/>
          </a:stretch>
        </p:blipFill>
        <p:spPr>
          <a:xfrm>
            <a:off x="4309678" y="2368250"/>
            <a:ext cx="3405273" cy="2182550"/>
          </a:xfrm>
          <a:prstGeom prst="rect">
            <a:avLst/>
          </a:prstGeom>
          <a:noFill/>
          <a:ln>
            <a:noFill/>
          </a:ln>
        </p:spPr>
      </p:pic>
      <p:sp>
        <p:nvSpPr>
          <p:cNvPr id="611" name="Google Shape;611;p67"/>
          <p:cNvSpPr txBox="1"/>
          <p:nvPr/>
        </p:nvSpPr>
        <p:spPr>
          <a:xfrm>
            <a:off x="4361550" y="4653200"/>
            <a:ext cx="3575700" cy="26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it" sz="985">
                <a:solidFill>
                  <a:schemeClr val="dk1"/>
                </a:solidFill>
              </a:rPr>
              <a:t>Classification report su un predict sul dataset di testing</a:t>
            </a:r>
            <a:endParaRPr sz="92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Classificazione</a:t>
            </a:r>
            <a:endParaRPr/>
          </a:p>
        </p:txBody>
      </p:sp>
      <p:pic>
        <p:nvPicPr>
          <p:cNvPr id="617" name="Google Shape;617;p6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618" name="Google Shape;618;p68"/>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619" name="Google Shape;619;p68"/>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Risultati Terza Prova</a:t>
            </a:r>
            <a:endParaRPr b="1">
              <a:solidFill>
                <a:srgbClr val="000000"/>
              </a:solidFill>
            </a:endParaRPr>
          </a:p>
        </p:txBody>
      </p:sp>
      <p:pic>
        <p:nvPicPr>
          <p:cNvPr id="620" name="Google Shape;620;p68"/>
          <p:cNvPicPr preferRelativeResize="0"/>
          <p:nvPr/>
        </p:nvPicPr>
        <p:blipFill>
          <a:blip r:embed="rId5">
            <a:alphaModFix/>
          </a:blip>
          <a:stretch>
            <a:fillRect/>
          </a:stretch>
        </p:blipFill>
        <p:spPr>
          <a:xfrm>
            <a:off x="897503" y="1798563"/>
            <a:ext cx="7096375" cy="2304900"/>
          </a:xfrm>
          <a:prstGeom prst="rect">
            <a:avLst/>
          </a:prstGeom>
          <a:noFill/>
          <a:ln>
            <a:noFill/>
          </a:ln>
        </p:spPr>
      </p:pic>
      <p:sp>
        <p:nvSpPr>
          <p:cNvPr id="621" name="Google Shape;621;p68"/>
          <p:cNvSpPr txBox="1"/>
          <p:nvPr/>
        </p:nvSpPr>
        <p:spPr>
          <a:xfrm>
            <a:off x="1639500" y="4246150"/>
            <a:ext cx="58650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dk1"/>
                </a:solidFill>
              </a:rPr>
              <a:t>matrice di confusione sul predict su tutto il dataset</a:t>
            </a:r>
            <a:endParaRPr sz="16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9"/>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Conclusioni</a:t>
            </a:r>
            <a:endParaRPr/>
          </a:p>
        </p:txBody>
      </p:sp>
      <p:pic>
        <p:nvPicPr>
          <p:cNvPr id="627" name="Google Shape;627;p69"/>
          <p:cNvPicPr preferRelativeResize="0"/>
          <p:nvPr/>
        </p:nvPicPr>
        <p:blipFill>
          <a:blip r:embed="rId3">
            <a:alphaModFix/>
          </a:blip>
          <a:stretch>
            <a:fillRect/>
          </a:stretch>
        </p:blipFill>
        <p:spPr>
          <a:xfrm>
            <a:off x="152400" y="228600"/>
            <a:ext cx="745088" cy="882898"/>
          </a:xfrm>
          <a:prstGeom prst="rect">
            <a:avLst/>
          </a:prstGeom>
          <a:noFill/>
          <a:ln>
            <a:noFill/>
          </a:ln>
        </p:spPr>
      </p:pic>
      <p:pic>
        <p:nvPicPr>
          <p:cNvPr id="628" name="Google Shape;628;p69"/>
          <p:cNvPicPr preferRelativeResize="0"/>
          <p:nvPr/>
        </p:nvPicPr>
        <p:blipFill>
          <a:blip r:embed="rId4">
            <a:alphaModFix/>
          </a:blip>
          <a:stretch>
            <a:fillRect/>
          </a:stretch>
        </p:blipFill>
        <p:spPr>
          <a:xfrm>
            <a:off x="968063" y="228600"/>
            <a:ext cx="745087" cy="882900"/>
          </a:xfrm>
          <a:prstGeom prst="rect">
            <a:avLst/>
          </a:prstGeom>
          <a:noFill/>
          <a:ln>
            <a:noFill/>
          </a:ln>
        </p:spPr>
      </p:pic>
      <p:sp>
        <p:nvSpPr>
          <p:cNvPr id="629" name="Google Shape;629;p69"/>
          <p:cNvSpPr txBox="1"/>
          <p:nvPr>
            <p:ph idx="1" type="body"/>
          </p:nvPr>
        </p:nvSpPr>
        <p:spPr>
          <a:xfrm>
            <a:off x="311700" y="1223250"/>
            <a:ext cx="8520600" cy="37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chemeClr val="dk1"/>
                </a:solidFill>
              </a:rPr>
              <a:t>Nel complesso, i risultati ottenuti nel progetto sono promettenti, indicando un'elevata performance del modello proposto. Tuttavia, per confermare in modo più robusto l'effettivo successo del modello e la sua capacità di generalizzazione su dati non visti, sarebbe ottimale applicare una procedura di cross validation. Questo consentirebbe di valutare la stabilità delle prestazioni del modello su diverse partizioni del dataset e di rilevare eventuali problemi di overfitting o underfitting. È importante sottolineare che il processo di training dei modelli ha richiesto mediamente circa 200 minuti. Questo aspetto va considerato nell'ottica di eventuali implementazioni pratiche del modello, poiché il tempo di addestramento può influenzare la fattibilità e l'efficienza dell'applicazione del modello in ambienti operativi.</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Conclusioni</a:t>
            </a:r>
            <a:endParaRPr/>
          </a:p>
        </p:txBody>
      </p:sp>
      <p:pic>
        <p:nvPicPr>
          <p:cNvPr id="635" name="Google Shape;635;p7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636" name="Google Shape;636;p70"/>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637" name="Google Shape;637;p70"/>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Possibili evoluzioni</a:t>
            </a:r>
            <a:endParaRPr b="1">
              <a:solidFill>
                <a:srgbClr val="000000"/>
              </a:solidFill>
            </a:endParaRPr>
          </a:p>
        </p:txBody>
      </p:sp>
      <p:sp>
        <p:nvSpPr>
          <p:cNvPr id="638" name="Google Shape;638;p70"/>
          <p:cNvSpPr txBox="1"/>
          <p:nvPr>
            <p:ph idx="1" type="body"/>
          </p:nvPr>
        </p:nvSpPr>
        <p:spPr>
          <a:xfrm>
            <a:off x="311700" y="1591100"/>
            <a:ext cx="8520600" cy="3459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it">
                <a:solidFill>
                  <a:schemeClr val="dk1"/>
                </a:solidFill>
              </a:rPr>
              <a:t>Le future evoluzioni del progetto potrebbero concentrarsi su diverse direzioni per affinare ulteriormente la precisione e l'applicabilità pratica del modello di Non-Intrusive Load Monitoring (NILM). </a:t>
            </a:r>
            <a:endParaRPr>
              <a:solidFill>
                <a:schemeClr val="dk1"/>
              </a:solidFill>
            </a:endParaRPr>
          </a:p>
          <a:p>
            <a:pPr indent="-300037" lvl="0" marL="457200" rtl="0" algn="l">
              <a:lnSpc>
                <a:spcPct val="150000"/>
              </a:lnSpc>
              <a:spcBef>
                <a:spcPts val="1200"/>
              </a:spcBef>
              <a:spcAft>
                <a:spcPts val="0"/>
              </a:spcAft>
              <a:buClr>
                <a:schemeClr val="dk1"/>
              </a:buClr>
              <a:buSzPct val="100000"/>
              <a:buChar char="●"/>
            </a:pPr>
            <a:r>
              <a:rPr b="1" lang="it">
                <a:solidFill>
                  <a:schemeClr val="dk1"/>
                </a:solidFill>
              </a:rPr>
              <a:t>Applicazione di Filtri Avanzati</a:t>
            </a:r>
            <a:r>
              <a:rPr lang="it">
                <a:solidFill>
                  <a:schemeClr val="dk1"/>
                </a:solidFill>
              </a:rPr>
              <a:t>: Integrare filtri avanzati come il filtro di Kalman potrebbe essere una strategia interessante. Questo consentirebbe di distinguere non solo tra gli stati transitori e stabili, ma anche di catturare in modo più accurato le transizioni di stato, contribuendo a una migliore comprensione delle dinamiche di consumo energetico dei dispositivi. </a:t>
            </a:r>
            <a:endParaRPr>
              <a:solidFill>
                <a:schemeClr val="dk1"/>
              </a:solidFill>
            </a:endParaRPr>
          </a:p>
          <a:p>
            <a:pPr indent="-300037" lvl="0" marL="457200" rtl="0" algn="l">
              <a:lnSpc>
                <a:spcPct val="150000"/>
              </a:lnSpc>
              <a:spcBef>
                <a:spcPts val="0"/>
              </a:spcBef>
              <a:spcAft>
                <a:spcPts val="0"/>
              </a:spcAft>
              <a:buClr>
                <a:schemeClr val="dk1"/>
              </a:buClr>
              <a:buSzPct val="100000"/>
              <a:buChar char="●"/>
            </a:pPr>
            <a:r>
              <a:rPr b="1" lang="it">
                <a:solidFill>
                  <a:schemeClr val="dk1"/>
                </a:solidFill>
              </a:rPr>
              <a:t>Estrazione di Feature Specifiche per Ogni Stato</a:t>
            </a:r>
            <a:r>
              <a:rPr lang="it">
                <a:solidFill>
                  <a:schemeClr val="dk1"/>
                </a:solidFill>
              </a:rPr>
              <a:t>: Considerare l'estrazione di feature specifiche per ciascun stato (transiente o stabile) potrebbe migliorare la capacità del modello di distinguere comportamenti sottili e fornire informazioni dettagliate su come i dispositivi si comportano in diverse condizioni. Ciò potrebbe essere ottenuto identificando estraendo feature rilevanti per ciascun stato. </a:t>
            </a:r>
            <a:endParaRPr>
              <a:solidFill>
                <a:schemeClr val="dk1"/>
              </a:solidFill>
            </a:endParaRPr>
          </a:p>
          <a:p>
            <a:pPr indent="-300037" lvl="0" marL="457200" rtl="0" algn="l">
              <a:lnSpc>
                <a:spcPct val="150000"/>
              </a:lnSpc>
              <a:spcBef>
                <a:spcPts val="0"/>
              </a:spcBef>
              <a:spcAft>
                <a:spcPts val="0"/>
              </a:spcAft>
              <a:buClr>
                <a:schemeClr val="dk1"/>
              </a:buClr>
              <a:buSzPct val="100000"/>
              <a:buChar char="●"/>
            </a:pPr>
            <a:r>
              <a:rPr b="1" lang="it">
                <a:solidFill>
                  <a:schemeClr val="dk1"/>
                </a:solidFill>
              </a:rPr>
              <a:t>Esplorare Modelli di Classificazione Alternativi</a:t>
            </a:r>
            <a:r>
              <a:rPr lang="it">
                <a:solidFill>
                  <a:schemeClr val="dk1"/>
                </a:solidFill>
              </a:rPr>
              <a:t>: Esplorare modelli di classificazione alternativi potrebbe rappresentare un'evoluzione significativa. Adottare un modello più leggero e veloce potrebbe rendere il processo di training più efficiente e l'applicazione in tempo reale più praticabile. Algoritmi come le reti neurali leggere o gli algoritmi basati su alberi decisionali potrebbero essere opzioni da esplorare in questa prospettiva.</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Conclusioni</a:t>
            </a:r>
            <a:endParaRPr/>
          </a:p>
        </p:txBody>
      </p:sp>
      <p:pic>
        <p:nvPicPr>
          <p:cNvPr id="644" name="Google Shape;644;p7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645" name="Google Shape;645;p71"/>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646" name="Google Shape;646;p71"/>
          <p:cNvSpPr txBox="1"/>
          <p:nvPr>
            <p:ph idx="1" type="body"/>
          </p:nvPr>
        </p:nvSpPr>
        <p:spPr>
          <a:xfrm>
            <a:off x="311700" y="1152475"/>
            <a:ext cx="8520600" cy="50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it">
                <a:solidFill>
                  <a:srgbClr val="000000"/>
                </a:solidFill>
              </a:rPr>
              <a:t>Progetto Svolto dal Team Bravo</a:t>
            </a:r>
            <a:endParaRPr b="1">
              <a:solidFill>
                <a:srgbClr val="000000"/>
              </a:solidFill>
            </a:endParaRPr>
          </a:p>
        </p:txBody>
      </p:sp>
      <p:sp>
        <p:nvSpPr>
          <p:cNvPr id="647" name="Google Shape;647;p71"/>
          <p:cNvSpPr txBox="1"/>
          <p:nvPr>
            <p:ph idx="1" type="body"/>
          </p:nvPr>
        </p:nvSpPr>
        <p:spPr>
          <a:xfrm>
            <a:off x="311700" y="1591100"/>
            <a:ext cx="8520600" cy="3459900"/>
          </a:xfrm>
          <a:prstGeom prst="rect">
            <a:avLst/>
          </a:prstGeom>
        </p:spPr>
        <p:txBody>
          <a:bodyPr anchorCtr="0" anchor="ctr" bIns="91425" lIns="91425" spcFirstLastPara="1" rIns="91425" wrap="square" tIns="91425">
            <a:normAutofit/>
          </a:bodyPr>
          <a:lstStyle/>
          <a:p>
            <a:pPr indent="0" lvl="0" marL="457200" rtl="0" algn="ctr">
              <a:lnSpc>
                <a:spcPct val="150000"/>
              </a:lnSpc>
              <a:spcBef>
                <a:spcPts val="0"/>
              </a:spcBef>
              <a:spcAft>
                <a:spcPts val="0"/>
              </a:spcAft>
              <a:buNone/>
            </a:pPr>
            <a:r>
              <a:rPr lang="it">
                <a:solidFill>
                  <a:schemeClr val="dk1"/>
                </a:solidFill>
              </a:rPr>
              <a:t>Manuele Longo</a:t>
            </a:r>
            <a:endParaRPr>
              <a:solidFill>
                <a:schemeClr val="dk1"/>
              </a:solidFill>
            </a:endParaRPr>
          </a:p>
          <a:p>
            <a:pPr indent="0" lvl="0" marL="457200" rtl="0" algn="ctr">
              <a:lnSpc>
                <a:spcPct val="150000"/>
              </a:lnSpc>
              <a:spcBef>
                <a:spcPts val="1200"/>
              </a:spcBef>
              <a:spcAft>
                <a:spcPts val="0"/>
              </a:spcAft>
              <a:buNone/>
            </a:pPr>
            <a:r>
              <a:rPr lang="it">
                <a:solidFill>
                  <a:schemeClr val="dk1"/>
                </a:solidFill>
              </a:rPr>
              <a:t>Davide Cologgi </a:t>
            </a:r>
            <a:endParaRPr>
              <a:solidFill>
                <a:schemeClr val="dk1"/>
              </a:solidFill>
            </a:endParaRPr>
          </a:p>
          <a:p>
            <a:pPr indent="0" lvl="0" marL="457200" rtl="0" algn="ctr">
              <a:lnSpc>
                <a:spcPct val="150000"/>
              </a:lnSpc>
              <a:spcBef>
                <a:spcPts val="1200"/>
              </a:spcBef>
              <a:spcAft>
                <a:spcPts val="1200"/>
              </a:spcAft>
              <a:buNone/>
            </a:pPr>
            <a:r>
              <a:rPr lang="it">
                <a:solidFill>
                  <a:schemeClr val="dk1"/>
                </a:solidFill>
              </a:rPr>
              <a:t>Lorenzo Nicotera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311700" y="1152475"/>
            <a:ext cx="8684100" cy="35286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it" sz="1391">
                <a:solidFill>
                  <a:srgbClr val="000000"/>
                </a:solidFill>
                <a:latin typeface="Verdana"/>
                <a:ea typeface="Verdana"/>
                <a:cs typeface="Verdana"/>
                <a:sym typeface="Verdana"/>
              </a:rPr>
              <a:t>Le diverse features presenti nel dataset, che descrivono</a:t>
            </a:r>
            <a:r>
              <a:rPr lang="it" sz="1391">
                <a:latin typeface="Verdana"/>
                <a:ea typeface="Verdana"/>
                <a:cs typeface="Verdana"/>
                <a:sym typeface="Verdana"/>
              </a:rPr>
              <a:t> le correnti e le posizioni delle 6 braccia del robot e dati riguardo al ciclo di lavorazione attuale</a:t>
            </a:r>
            <a:r>
              <a:rPr lang="it" sz="1391">
                <a:solidFill>
                  <a:srgbClr val="000000"/>
                </a:solidFill>
                <a:latin typeface="Verdana"/>
                <a:ea typeface="Verdana"/>
                <a:cs typeface="Verdana"/>
                <a:sym typeface="Verdana"/>
              </a:rPr>
              <a:t>, sono:</a:t>
            </a:r>
            <a:endParaRPr sz="1391">
              <a:solidFill>
                <a:srgbClr val="000000"/>
              </a:solidFill>
              <a:latin typeface="Verdana"/>
              <a:ea typeface="Verdana"/>
              <a:cs typeface="Verdana"/>
              <a:sym typeface="Verdana"/>
            </a:endParaRPr>
          </a:p>
          <a:p>
            <a:pPr indent="-316985" lvl="0" marL="457200" rtl="0" algn="just">
              <a:lnSpc>
                <a:spcPct val="115000"/>
              </a:lnSpc>
              <a:spcBef>
                <a:spcPts val="900"/>
              </a:spcBef>
              <a:spcAft>
                <a:spcPts val="0"/>
              </a:spcAft>
              <a:buSzPts val="1392"/>
              <a:buFont typeface="Verdana"/>
              <a:buChar char="●"/>
            </a:pPr>
            <a:r>
              <a:rPr b="1" lang="it" sz="1391">
                <a:latin typeface="Verdana"/>
                <a:ea typeface="Verdana"/>
                <a:cs typeface="Verdana"/>
                <a:sym typeface="Verdana"/>
              </a:rPr>
              <a:t>Current_arm1, </a:t>
            </a:r>
            <a:r>
              <a:rPr b="1" lang="it" sz="1391">
                <a:solidFill>
                  <a:schemeClr val="dk1"/>
                </a:solidFill>
                <a:latin typeface="Verdana"/>
                <a:ea typeface="Verdana"/>
                <a:cs typeface="Verdana"/>
                <a:sym typeface="Verdana"/>
              </a:rPr>
              <a:t>Current_arm2, Current_arm3, Current_arm4, Current_arm5, Current_arm6 : </a:t>
            </a:r>
            <a:r>
              <a:rPr lang="it" sz="1391">
                <a:solidFill>
                  <a:schemeClr val="dk1"/>
                </a:solidFill>
                <a:latin typeface="Verdana"/>
                <a:ea typeface="Verdana"/>
                <a:cs typeface="Verdana"/>
                <a:sym typeface="Verdana"/>
              </a:rPr>
              <a:t>descrivono il valore della corrente in Ampere singolarmente per ogni braccio del robot.</a:t>
            </a:r>
            <a:r>
              <a:rPr b="1" lang="it" sz="1391">
                <a:solidFill>
                  <a:schemeClr val="dk1"/>
                </a:solidFill>
                <a:latin typeface="Verdana"/>
                <a:ea typeface="Verdana"/>
                <a:cs typeface="Verdana"/>
                <a:sym typeface="Verdana"/>
              </a:rPr>
              <a:t> </a:t>
            </a:r>
            <a:endParaRPr b="1" sz="1391">
              <a:solidFill>
                <a:schemeClr val="dk1"/>
              </a:solidFill>
              <a:latin typeface="Verdana"/>
              <a:ea typeface="Verdana"/>
              <a:cs typeface="Verdana"/>
              <a:sym typeface="Verdana"/>
            </a:endParaRPr>
          </a:p>
          <a:p>
            <a:pPr indent="-316985" lvl="0" marL="457200" rtl="0" algn="just">
              <a:lnSpc>
                <a:spcPct val="115000"/>
              </a:lnSpc>
              <a:spcBef>
                <a:spcPts val="0"/>
              </a:spcBef>
              <a:spcAft>
                <a:spcPts val="0"/>
              </a:spcAft>
              <a:buClr>
                <a:schemeClr val="dk1"/>
              </a:buClr>
              <a:buSzPts val="1392"/>
              <a:buFont typeface="Verdana"/>
              <a:buChar char="●"/>
            </a:pPr>
            <a:r>
              <a:rPr b="1" lang="it" sz="1391">
                <a:solidFill>
                  <a:schemeClr val="dk1"/>
                </a:solidFill>
                <a:latin typeface="Verdana"/>
                <a:ea typeface="Verdana"/>
                <a:cs typeface="Verdana"/>
                <a:sym typeface="Verdana"/>
              </a:rPr>
              <a:t>Position_arm1,Position_arm2,Position_arm3, Position_arm4, Position_arm5, Position_arm6 : </a:t>
            </a:r>
            <a:r>
              <a:rPr lang="it" sz="1391">
                <a:solidFill>
                  <a:schemeClr val="dk1"/>
                </a:solidFill>
                <a:latin typeface="Verdana"/>
                <a:ea typeface="Verdana"/>
                <a:cs typeface="Verdana"/>
                <a:sym typeface="Verdana"/>
              </a:rPr>
              <a:t>descrivono il valore della posizione in gradi singolarmente per ogni braccio.</a:t>
            </a:r>
            <a:endParaRPr sz="1391">
              <a:solidFill>
                <a:schemeClr val="dk1"/>
              </a:solidFill>
              <a:latin typeface="Verdana"/>
              <a:ea typeface="Verdana"/>
              <a:cs typeface="Verdana"/>
              <a:sym typeface="Verdana"/>
            </a:endParaRPr>
          </a:p>
          <a:p>
            <a:pPr indent="-316985" lvl="0" marL="457200" rtl="0" algn="just">
              <a:lnSpc>
                <a:spcPct val="115000"/>
              </a:lnSpc>
              <a:spcBef>
                <a:spcPts val="0"/>
              </a:spcBef>
              <a:spcAft>
                <a:spcPts val="0"/>
              </a:spcAft>
              <a:buClr>
                <a:schemeClr val="dk1"/>
              </a:buClr>
              <a:buSzPts val="1392"/>
              <a:buFont typeface="Verdana"/>
              <a:buChar char="●"/>
            </a:pPr>
            <a:r>
              <a:rPr b="1" lang="it" sz="1391">
                <a:solidFill>
                  <a:schemeClr val="dk1"/>
                </a:solidFill>
                <a:latin typeface="Verdana"/>
                <a:ea typeface="Verdana"/>
                <a:cs typeface="Verdana"/>
                <a:sym typeface="Verdana"/>
              </a:rPr>
              <a:t>Log_type : </a:t>
            </a:r>
            <a:r>
              <a:rPr lang="it" sz="1391">
                <a:solidFill>
                  <a:schemeClr val="dk1"/>
                </a:solidFill>
                <a:latin typeface="Verdana"/>
                <a:ea typeface="Verdana"/>
                <a:cs typeface="Verdana"/>
                <a:sym typeface="Verdana"/>
              </a:rPr>
              <a:t>descrive attraverso un numero identificativo con che tipo di log ci troviamo davanti</a:t>
            </a:r>
            <a:endParaRPr sz="1391">
              <a:solidFill>
                <a:schemeClr val="dk1"/>
              </a:solidFill>
              <a:latin typeface="Verdana"/>
              <a:ea typeface="Verdana"/>
              <a:cs typeface="Verdana"/>
              <a:sym typeface="Verdana"/>
            </a:endParaRPr>
          </a:p>
          <a:p>
            <a:pPr indent="-316985" lvl="0" marL="457200" rtl="0" algn="just">
              <a:lnSpc>
                <a:spcPct val="115000"/>
              </a:lnSpc>
              <a:spcBef>
                <a:spcPts val="0"/>
              </a:spcBef>
              <a:spcAft>
                <a:spcPts val="0"/>
              </a:spcAft>
              <a:buClr>
                <a:schemeClr val="dk1"/>
              </a:buClr>
              <a:buSzPts val="1392"/>
              <a:buFont typeface="Verdana"/>
              <a:buChar char="●"/>
            </a:pPr>
            <a:r>
              <a:rPr b="1" lang="it" sz="1391">
                <a:solidFill>
                  <a:schemeClr val="dk1"/>
                </a:solidFill>
                <a:latin typeface="Verdana"/>
                <a:ea typeface="Verdana"/>
                <a:cs typeface="Verdana"/>
                <a:sym typeface="Verdana"/>
              </a:rPr>
              <a:t>Timestamp : </a:t>
            </a:r>
            <a:r>
              <a:rPr lang="it" sz="1391">
                <a:solidFill>
                  <a:schemeClr val="dk1"/>
                </a:solidFill>
                <a:latin typeface="Verdana"/>
                <a:ea typeface="Verdana"/>
                <a:cs typeface="Verdana"/>
                <a:sym typeface="Verdana"/>
              </a:rPr>
              <a:t>descrive l’istante di tempo in cui è stato effettuato il campionamento</a:t>
            </a:r>
            <a:endParaRPr sz="1391">
              <a:solidFill>
                <a:schemeClr val="dk1"/>
              </a:solidFill>
              <a:latin typeface="Verdana"/>
              <a:ea typeface="Verdana"/>
              <a:cs typeface="Verdana"/>
              <a:sym typeface="Verdana"/>
            </a:endParaRPr>
          </a:p>
          <a:p>
            <a:pPr indent="-316985" lvl="0" marL="457200" rtl="0" algn="just">
              <a:lnSpc>
                <a:spcPct val="115000"/>
              </a:lnSpc>
              <a:spcBef>
                <a:spcPts val="0"/>
              </a:spcBef>
              <a:spcAft>
                <a:spcPts val="0"/>
              </a:spcAft>
              <a:buClr>
                <a:schemeClr val="dk1"/>
              </a:buClr>
              <a:buSzPts val="1392"/>
              <a:buFont typeface="Verdana"/>
              <a:buChar char="●"/>
            </a:pPr>
            <a:r>
              <a:rPr b="1" lang="it" sz="1391">
                <a:solidFill>
                  <a:schemeClr val="dk1"/>
                </a:solidFill>
                <a:latin typeface="Verdana"/>
                <a:ea typeface="Verdana"/>
                <a:cs typeface="Verdana"/>
                <a:sym typeface="Verdana"/>
              </a:rPr>
              <a:t>Working_cycle : </a:t>
            </a:r>
            <a:r>
              <a:rPr lang="it" sz="1391">
                <a:solidFill>
                  <a:schemeClr val="dk1"/>
                </a:solidFill>
                <a:latin typeface="Verdana"/>
                <a:ea typeface="Verdana"/>
                <a:cs typeface="Verdana"/>
                <a:sym typeface="Verdana"/>
              </a:rPr>
              <a:t>descrive con un numero identificativo a quale ciclo di lavorazione appartiene il campionamento</a:t>
            </a:r>
            <a:endParaRPr sz="1391">
              <a:solidFill>
                <a:schemeClr val="dk1"/>
              </a:solidFill>
              <a:latin typeface="Verdana"/>
              <a:ea typeface="Verdana"/>
              <a:cs typeface="Verdana"/>
              <a:sym typeface="Verdana"/>
            </a:endParaRPr>
          </a:p>
        </p:txBody>
      </p:sp>
      <p:sp>
        <p:nvSpPr>
          <p:cNvPr id="100" name="Google Shape;100;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Features</a:t>
            </a:r>
            <a:endParaRPr sz="2800">
              <a:solidFill>
                <a:srgbClr val="000000"/>
              </a:solidFill>
            </a:endParaRPr>
          </a:p>
        </p:txBody>
      </p:sp>
      <p:pic>
        <p:nvPicPr>
          <p:cNvPr id="101" name="Google Shape;101;p18"/>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02" name="Google Shape;102;p18"/>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311700" y="1090725"/>
            <a:ext cx="8520600" cy="3416400"/>
          </a:xfrm>
          <a:prstGeom prst="rect">
            <a:avLst/>
          </a:prstGeom>
          <a:noFill/>
          <a:ln>
            <a:noFill/>
          </a:ln>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Clr>
                <a:srgbClr val="595959"/>
              </a:buClr>
              <a:buSzPts val="2000"/>
              <a:buChar char="●"/>
            </a:pPr>
            <a:r>
              <a:rPr lang="it" sz="2000"/>
              <a:t>si importano i dataset in questo modo: si concatenano i dataset di ogni cartella in singoli dataframe ottenendo così 4 dataframe ognuno per ogni caso specifico di lavorazione</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Clr>
                <a:srgbClr val="595959"/>
              </a:buClr>
              <a:buSzPts val="2000"/>
              <a:buChar char="●"/>
            </a:pPr>
            <a:r>
              <a:rPr lang="it" sz="2000"/>
              <a:t>Si è appurato che i campionamenti siano effettuati in maniera continua per ogni ciclo di lavorazione senza lacune</a:t>
            </a:r>
            <a:endParaRPr sz="2000"/>
          </a:p>
          <a:p>
            <a:pPr indent="0" lvl="0" marL="0" rtl="0" algn="l">
              <a:lnSpc>
                <a:spcPct val="115000"/>
              </a:lnSpc>
              <a:spcBef>
                <a:spcPts val="1200"/>
              </a:spcBef>
              <a:spcAft>
                <a:spcPts val="0"/>
              </a:spcAft>
              <a:buNone/>
            </a:pPr>
            <a:r>
              <a:t/>
            </a:r>
            <a:endParaRPr sz="2000"/>
          </a:p>
          <a:p>
            <a:pPr indent="-342900" lvl="0" marL="457200" rtl="0" algn="l">
              <a:lnSpc>
                <a:spcPct val="115000"/>
              </a:lnSpc>
              <a:spcBef>
                <a:spcPts val="1200"/>
              </a:spcBef>
              <a:spcAft>
                <a:spcPts val="0"/>
              </a:spcAft>
              <a:buClr>
                <a:srgbClr val="595959"/>
              </a:buClr>
              <a:buSzPts val="1800"/>
              <a:buChar char="●"/>
            </a:pPr>
            <a:r>
              <a:rPr lang="it" sz="2000"/>
              <a:t>Si è appurato che non ci siano valori nulli (nan) all’interno dei dataset</a:t>
            </a:r>
            <a:r>
              <a:rPr lang="it" sz="1800"/>
              <a:t> </a:t>
            </a:r>
            <a:endParaRPr sz="1800"/>
          </a:p>
        </p:txBody>
      </p:sp>
      <p:sp>
        <p:nvSpPr>
          <p:cNvPr id="108" name="Google Shape;108;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09" name="Google Shape;109;p19"/>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10" name="Google Shape;110;p19"/>
          <p:cNvPicPr preferRelativeResize="0"/>
          <p:nvPr/>
        </p:nvPicPr>
        <p:blipFill>
          <a:blip r:embed="rId4">
            <a:alphaModFix/>
          </a:blip>
          <a:stretch>
            <a:fillRect/>
          </a:stretch>
        </p:blipFill>
        <p:spPr>
          <a:xfrm>
            <a:off x="968063" y="152400"/>
            <a:ext cx="745087" cy="88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16" name="Google Shape;116;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17" name="Google Shape;117;p20"/>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18" name="Google Shape;118;p20"/>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19" name="Google Shape;119;p20"/>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800"/>
              <a:t>Per adesso i dataframe ottenuti contengono tutte le righe di ogni ciclo di lavorazione, quindi per poter </a:t>
            </a:r>
            <a:r>
              <a:rPr lang="it" sz="1800"/>
              <a:t>identificare ogni ciclo si è deciso di ipotizzare le features più importanti per ogni ciclo di lavorazione in maniera tale da poterlo rappresentare con una sola riga e quindi in uno spazio.</a:t>
            </a:r>
            <a:endParaRPr sz="1800"/>
          </a:p>
          <a:p>
            <a:pPr indent="0" lvl="0" marL="0" rtl="0" algn="l">
              <a:lnSpc>
                <a:spcPct val="115000"/>
              </a:lnSpc>
              <a:spcBef>
                <a:spcPts val="1200"/>
              </a:spcBef>
              <a:spcAft>
                <a:spcPts val="0"/>
              </a:spcAft>
              <a:buNone/>
            </a:pPr>
            <a:r>
              <a:rPr lang="it" sz="1800"/>
              <a:t>Per features più importanti si intendono quelle features che permettano una netta distinzione tra cicli di lavorazione di diverso tipo (nominali e anomali).</a:t>
            </a:r>
            <a:endParaRPr sz="1800"/>
          </a:p>
          <a:p>
            <a:pPr indent="0" lvl="0" marL="0" rtl="0" algn="l">
              <a:lnSpc>
                <a:spcPct val="115000"/>
              </a:lnSpc>
              <a:spcBef>
                <a:spcPts val="1200"/>
              </a:spcBef>
              <a:spcAft>
                <a:spcPts val="1200"/>
              </a:spcAft>
              <a:buNone/>
            </a:pPr>
            <a:r>
              <a:rPr lang="it" sz="1800"/>
              <a:t>Quindi per riconoscere le features più importanti si è deciso di confrontare i dati statistici ricavati dai cicli di lavorazione di diverso tipo.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311700" y="1152475"/>
            <a:ext cx="8520600" cy="503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it" sz="1800"/>
              <a:t>Estrazione nuove features</a:t>
            </a:r>
            <a:endParaRPr b="1" sz="1800"/>
          </a:p>
        </p:txBody>
      </p:sp>
      <p:sp>
        <p:nvSpPr>
          <p:cNvPr id="125" name="Google Shape;125;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sz="2800">
                <a:solidFill>
                  <a:srgbClr val="000000"/>
                </a:solidFill>
              </a:rPr>
              <a:t>Preprocessamento dei dati</a:t>
            </a:r>
            <a:endParaRPr sz="2800">
              <a:solidFill>
                <a:srgbClr val="000000"/>
              </a:solidFill>
            </a:endParaRPr>
          </a:p>
        </p:txBody>
      </p:sp>
      <p:pic>
        <p:nvPicPr>
          <p:cNvPr id="126" name="Google Shape;126;p21"/>
          <p:cNvPicPr preferRelativeResize="0"/>
          <p:nvPr/>
        </p:nvPicPr>
        <p:blipFill>
          <a:blip r:embed="rId3">
            <a:alphaModFix/>
          </a:blip>
          <a:stretch>
            <a:fillRect/>
          </a:stretch>
        </p:blipFill>
        <p:spPr>
          <a:xfrm>
            <a:off x="152400" y="152400"/>
            <a:ext cx="745088" cy="882898"/>
          </a:xfrm>
          <a:prstGeom prst="rect">
            <a:avLst/>
          </a:prstGeom>
          <a:noFill/>
          <a:ln>
            <a:noFill/>
          </a:ln>
        </p:spPr>
      </p:pic>
      <p:pic>
        <p:nvPicPr>
          <p:cNvPr id="127" name="Google Shape;127;p21"/>
          <p:cNvPicPr preferRelativeResize="0"/>
          <p:nvPr/>
        </p:nvPicPr>
        <p:blipFill>
          <a:blip r:embed="rId4">
            <a:alphaModFix/>
          </a:blip>
          <a:stretch>
            <a:fillRect/>
          </a:stretch>
        </p:blipFill>
        <p:spPr>
          <a:xfrm>
            <a:off x="968063" y="152400"/>
            <a:ext cx="745087" cy="882900"/>
          </a:xfrm>
          <a:prstGeom prst="rect">
            <a:avLst/>
          </a:prstGeom>
          <a:noFill/>
          <a:ln>
            <a:noFill/>
          </a:ln>
        </p:spPr>
      </p:pic>
      <p:sp>
        <p:nvSpPr>
          <p:cNvPr id="128" name="Google Shape;128;p21"/>
          <p:cNvSpPr txBox="1"/>
          <p:nvPr/>
        </p:nvSpPr>
        <p:spPr>
          <a:xfrm>
            <a:off x="311700" y="1655875"/>
            <a:ext cx="8520600" cy="31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1800"/>
              <a:t>i dati statistici confrontati sono i seguenti :</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342900" lvl="0" marL="457200" rtl="0" algn="l">
              <a:lnSpc>
                <a:spcPct val="115000"/>
              </a:lnSpc>
              <a:spcBef>
                <a:spcPts val="1200"/>
              </a:spcBef>
              <a:spcAft>
                <a:spcPts val="0"/>
              </a:spcAft>
              <a:buSzPts val="1800"/>
              <a:buChar char="-"/>
            </a:pPr>
            <a:r>
              <a:rPr lang="it" sz="1800"/>
              <a:t>media per ogni colonna</a:t>
            </a:r>
            <a:endParaRPr sz="1800"/>
          </a:p>
          <a:p>
            <a:pPr indent="0" lvl="0" marL="0" rtl="0" algn="l">
              <a:lnSpc>
                <a:spcPct val="115000"/>
              </a:lnSpc>
              <a:spcBef>
                <a:spcPts val="1200"/>
              </a:spcBef>
              <a:spcAft>
                <a:spcPts val="1200"/>
              </a:spcAft>
              <a:buNone/>
            </a:pPr>
            <a:r>
              <a:t/>
            </a:r>
            <a:endParaRPr sz="1800"/>
          </a:p>
        </p:txBody>
      </p:sp>
      <p:pic>
        <p:nvPicPr>
          <p:cNvPr id="129" name="Google Shape;129;p21"/>
          <p:cNvPicPr preferRelativeResize="0"/>
          <p:nvPr/>
        </p:nvPicPr>
        <p:blipFill>
          <a:blip r:embed="rId5">
            <a:alphaModFix/>
          </a:blip>
          <a:stretch>
            <a:fillRect/>
          </a:stretch>
        </p:blipFill>
        <p:spPr>
          <a:xfrm>
            <a:off x="3386650" y="2151887"/>
            <a:ext cx="3500326" cy="2860026"/>
          </a:xfrm>
          <a:prstGeom prst="rect">
            <a:avLst/>
          </a:prstGeom>
          <a:noFill/>
          <a:ln>
            <a:noFill/>
          </a:ln>
        </p:spPr>
      </p:pic>
      <p:sp>
        <p:nvSpPr>
          <p:cNvPr id="130" name="Google Shape;130;p21"/>
          <p:cNvSpPr txBox="1"/>
          <p:nvPr/>
        </p:nvSpPr>
        <p:spPr>
          <a:xfrm>
            <a:off x="7046750" y="2151950"/>
            <a:ext cx="20109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df = nominal</a:t>
            </a:r>
            <a:endParaRPr sz="1800">
              <a:solidFill>
                <a:schemeClr val="dk1"/>
              </a:solidFill>
            </a:endParaRPr>
          </a:p>
          <a:p>
            <a:pPr indent="0" lvl="0" marL="0" rtl="0" algn="l">
              <a:spcBef>
                <a:spcPts val="0"/>
              </a:spcBef>
              <a:spcAft>
                <a:spcPts val="0"/>
              </a:spcAft>
              <a:buNone/>
            </a:pPr>
            <a:r>
              <a:rPr lang="it" sz="1800">
                <a:solidFill>
                  <a:schemeClr val="dk1"/>
                </a:solidFill>
              </a:rPr>
              <a:t>df1 = Oil Leakage</a:t>
            </a:r>
            <a:endParaRPr sz="1800">
              <a:solidFill>
                <a:schemeClr val="dk1"/>
              </a:solidFill>
            </a:endParaRPr>
          </a:p>
          <a:p>
            <a:pPr indent="0" lvl="0" marL="0" rtl="0" algn="l">
              <a:spcBef>
                <a:spcPts val="0"/>
              </a:spcBef>
              <a:spcAft>
                <a:spcPts val="0"/>
              </a:spcAft>
              <a:buNone/>
            </a:pPr>
            <a:r>
              <a:rPr lang="it" sz="1800">
                <a:solidFill>
                  <a:schemeClr val="dk1"/>
                </a:solidFill>
              </a:rPr>
              <a:t>df2 = No Payload</a:t>
            </a:r>
            <a:endParaRPr sz="1800">
              <a:solidFill>
                <a:schemeClr val="dk1"/>
              </a:solidFill>
            </a:endParaRPr>
          </a:p>
          <a:p>
            <a:pPr indent="0" lvl="0" marL="0" rtl="0" algn="l">
              <a:spcBef>
                <a:spcPts val="0"/>
              </a:spcBef>
              <a:spcAft>
                <a:spcPts val="0"/>
              </a:spcAft>
              <a:buNone/>
            </a:pPr>
            <a:r>
              <a:rPr lang="it" sz="1800">
                <a:solidFill>
                  <a:schemeClr val="dk1"/>
                </a:solidFill>
              </a:rPr>
              <a:t>df3 = Dry bearing</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