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Lst>
  <p:sldSz cy="6858000" cx="9144000"/>
  <p:notesSz cx="6797675" cy="992662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46400" cy="496887"/>
          </a:xfrm>
          <a:prstGeom prst="rect">
            <a:avLst/>
          </a:prstGeom>
          <a:noFill/>
          <a:ln>
            <a:noFill/>
          </a:ln>
        </p:spPr>
        <p:txBody>
          <a:bodyPr anchorCtr="0" anchor="t" bIns="91425" lIns="91425" spcFirstLastPara="1" rIns="91425" wrap="square" tIns="91425">
            <a:noAutofit/>
          </a:bodyPr>
          <a:lstStyle>
            <a:lvl1pPr indent="-88900" lvl="0" marL="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1pPr>
            <a:lvl2pPr indent="-88900" lvl="1" marL="4572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2pPr>
            <a:lvl3pPr indent="-88900" lvl="2" marL="9144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3pPr>
            <a:lvl4pPr indent="-88900" lvl="3" marL="13716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4pPr>
            <a:lvl5pPr indent="-88900" lvl="4" marL="18288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5pPr>
            <a:lvl6pPr indent="-88900" lvl="5" marL="22860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6pPr>
            <a:lvl7pPr indent="-88900" lvl="6" marL="32004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7pPr>
            <a:lvl8pPr indent="-88900" lvl="7" marL="45720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8pPr>
            <a:lvl9pPr indent="-88900" lvl="8" marL="64008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49687" y="0"/>
            <a:ext cx="2946400" cy="496887"/>
          </a:xfrm>
          <a:prstGeom prst="rect">
            <a:avLst/>
          </a:prstGeom>
          <a:noFill/>
          <a:ln>
            <a:noFill/>
          </a:ln>
        </p:spPr>
        <p:txBody>
          <a:bodyPr anchorCtr="0" anchor="t" bIns="91425" lIns="91425" spcFirstLastPara="1" rIns="91425" wrap="square" tIns="91425">
            <a:noAutofit/>
          </a:bodyPr>
          <a:lstStyle>
            <a:lvl1pPr indent="-88900" lvl="0" marL="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1pPr>
            <a:lvl2pPr indent="-88900" lvl="1" marL="4572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2pPr>
            <a:lvl3pPr indent="-88900" lvl="2" marL="9144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3pPr>
            <a:lvl4pPr indent="-88900" lvl="3" marL="13716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4pPr>
            <a:lvl5pPr indent="-88900" lvl="4" marL="18288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5pPr>
            <a:lvl6pPr indent="-88900" lvl="5" marL="22860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6pPr>
            <a:lvl7pPr indent="-88900" lvl="6" marL="32004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7pPr>
            <a:lvl8pPr indent="-88900" lvl="7" marL="45720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8pPr>
            <a:lvl9pPr indent="-88900" lvl="8" marL="64008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917575" y="744537"/>
            <a:ext cx="4964112"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6" name="Google Shape;6;n"/>
          <p:cNvSpPr txBox="1"/>
          <p:nvPr>
            <p:ph idx="1" type="body"/>
          </p:nvPr>
        </p:nvSpPr>
        <p:spPr>
          <a:xfrm>
            <a:off x="681037" y="4714875"/>
            <a:ext cx="5435600" cy="4467225"/>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7" name="Google Shape;7;n"/>
          <p:cNvSpPr txBox="1"/>
          <p:nvPr>
            <p:ph idx="11" type="ftr"/>
          </p:nvPr>
        </p:nvSpPr>
        <p:spPr>
          <a:xfrm>
            <a:off x="0" y="9428162"/>
            <a:ext cx="2946400" cy="496887"/>
          </a:xfrm>
          <a:prstGeom prst="rect">
            <a:avLst/>
          </a:prstGeom>
          <a:noFill/>
          <a:ln>
            <a:noFill/>
          </a:ln>
        </p:spPr>
        <p:txBody>
          <a:bodyPr anchorCtr="0" anchor="b" bIns="91425" lIns="91425" spcFirstLastPara="1" rIns="91425" wrap="square" tIns="91425">
            <a:noAutofit/>
          </a:bodyPr>
          <a:lstStyle>
            <a:lvl1pPr indent="-88900" lvl="0" marL="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1pPr>
            <a:lvl2pPr indent="-88900" lvl="1" marL="4572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2pPr>
            <a:lvl3pPr indent="-88900" lvl="2" marL="9144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3pPr>
            <a:lvl4pPr indent="-88900" lvl="3" marL="13716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4pPr>
            <a:lvl5pPr indent="-88900" lvl="4" marL="18288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5pPr>
            <a:lvl6pPr indent="-88900" lvl="5" marL="22860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6pPr>
            <a:lvl7pPr indent="-88900" lvl="6" marL="32004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7pPr>
            <a:lvl8pPr indent="-88900" lvl="7" marL="45720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8pPr>
            <a:lvl9pPr indent="-88900" lvl="8" marL="64008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49687" y="9428162"/>
            <a:ext cx="2946400" cy="496887"/>
          </a:xfrm>
          <a:prstGeom prst="rect">
            <a:avLst/>
          </a:prstGeom>
          <a:noFill/>
          <a:ln>
            <a:noFill/>
          </a:ln>
        </p:spPr>
        <p:txBody>
          <a:bodyPr anchorCtr="0" anchor="b" bIns="46350" lIns="92700" spcFirstLastPara="1" rIns="92700" wrap="square" tIns="4635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 name="Shape 30"/>
        <p:cNvGrpSpPr/>
        <p:nvPr/>
      </p:nvGrpSpPr>
      <p:grpSpPr>
        <a:xfrm>
          <a:off x="0" y="0"/>
          <a:ext cx="0" cy="0"/>
          <a:chOff x="0" y="0"/>
          <a:chExt cx="0" cy="0"/>
        </a:xfrm>
      </p:grpSpPr>
      <p:sp>
        <p:nvSpPr>
          <p:cNvPr id="31" name="Google Shape;31;p4:notes"/>
          <p:cNvSpPr txBox="1"/>
          <p:nvPr>
            <p:ph idx="1" type="body"/>
          </p:nvPr>
        </p:nvSpPr>
        <p:spPr>
          <a:xfrm>
            <a:off x="681037" y="4714875"/>
            <a:ext cx="5435600" cy="4467225"/>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notes"/>
          <p:cNvSpPr/>
          <p:nvPr>
            <p:ph idx="2" type="sldImg"/>
          </p:nvPr>
        </p:nvSpPr>
        <p:spPr>
          <a:xfrm>
            <a:off x="917575"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2880f7c704_0_60: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g32880f7c704_0_60: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2880f7c704_0_65: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g32880f7c704_0_65: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2880f7c704_0_38: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g32880f7c704_0_38: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2880f7c704_0_75: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g32880f7c704_0_75: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2880f7c704_0_80: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g32880f7c704_0_80: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d7838d52d4_0_0: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g2d7838d52d4_0_0: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d7838d52d4_0_10: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g2d7838d52d4_0_10: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d7838d52d4_0_5: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g2d7838d52d4_0_5: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d7838d52d4_0_38: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g2d7838d52d4_0_38: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d7838d52d4_0_31: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2d7838d52d4_0_31: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 name="Shape 36"/>
        <p:cNvGrpSpPr/>
        <p:nvPr/>
      </p:nvGrpSpPr>
      <p:grpSpPr>
        <a:xfrm>
          <a:off x="0" y="0"/>
          <a:ext cx="0" cy="0"/>
          <a:chOff x="0" y="0"/>
          <a:chExt cx="0" cy="0"/>
        </a:xfrm>
      </p:grpSpPr>
      <p:sp>
        <p:nvSpPr>
          <p:cNvPr id="37" name="Google Shape;37;p6:notes"/>
          <p:cNvSpPr txBox="1"/>
          <p:nvPr>
            <p:ph idx="1" type="body"/>
          </p:nvPr>
        </p:nvSpPr>
        <p:spPr>
          <a:xfrm>
            <a:off x="681037" y="4714875"/>
            <a:ext cx="5435600" cy="4467225"/>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6:notes"/>
          <p:cNvSpPr/>
          <p:nvPr>
            <p:ph idx="2" type="sldImg"/>
          </p:nvPr>
        </p:nvSpPr>
        <p:spPr>
          <a:xfrm>
            <a:off x="917575"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d7838d52d4_0_45: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g2d7838d52d4_0_45: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2880f7c704_0_70: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32880f7c704_0_70: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2880f7c704_0_43: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32880f7c704_0_43: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d7838d52d4_0_50: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g2d7838d52d4_0_50: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d7838d52d4_0_82: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g2d7838d52d4_0_82: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d7838d52d4_0_99: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g2d7838d52d4_0_99: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d7838d52d4_0_107: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g2d7838d52d4_0_107: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d7838d52d4_0_115: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g2d7838d52d4_0_115: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d7838d52d4_0_123: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g2d7838d52d4_0_123: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d7838d52d4_0_131: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g2d7838d52d4_0_131: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gea61d2f6a_0_6: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gea61d2f6a_0_6: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d7838d52d4_0_139: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g2d7838d52d4_0_139: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d7838d52d4_0_147: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g2d7838d52d4_0_147: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d7838d52d4_0_155: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g2d7838d52d4_0_155: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d7838d52d4_0_163: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g2d7838d52d4_0_163: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d7838d52d4_0_171: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g2d7838d52d4_0_171: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d7838d52d4_0_178: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g2d7838d52d4_0_178: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d7838d52d4_0_186: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g2d7838d52d4_0_186: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d7838d52d4_0_58: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g2d7838d52d4_0_58: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d7838d52d4_0_63: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g2d7838d52d4_0_63: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d7838d52d4_0_211: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g2d7838d52d4_0_211: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2880f7c704_0_12: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g32880f7c704_0_12: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d7838d52d4_0_205: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g2d7838d52d4_0_205: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d7838d52d4_0_217: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g2d7838d52d4_0_217: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d7838d52d4_0_223: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g2d7838d52d4_0_223: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d7838d52d4_0_229: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g2d7838d52d4_0_229: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d7838d52d4_0_242: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g2d7838d52d4_0_242: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d7838d52d4_0_249: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g2d7838d52d4_0_249: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d7838d52d4_0_256: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g2d7838d52d4_0_256: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d7838d52d4_0_68: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g2d7838d52d4_0_68: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d7838d52d4_0_274: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g2d7838d52d4_0_274: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d7838d52d4_0_279: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g2d7838d52d4_0_279: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2880f7c704_0_20: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g32880f7c704_0_20: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d7838d52d4_0_284: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g2d7838d52d4_0_284: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d7838d52d4_0_290: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g2d7838d52d4_0_290: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d7838d52d4_0_297: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g2d7838d52d4_0_297: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d7838d52d4_0_302: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g2d7838d52d4_0_302: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8:notes"/>
          <p:cNvSpPr txBox="1"/>
          <p:nvPr>
            <p:ph idx="1" type="body"/>
          </p:nvPr>
        </p:nvSpPr>
        <p:spPr>
          <a:xfrm>
            <a:off x="681037" y="4714875"/>
            <a:ext cx="5435600" cy="4467225"/>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8:notes"/>
          <p:cNvSpPr/>
          <p:nvPr>
            <p:ph idx="2" type="sldImg"/>
          </p:nvPr>
        </p:nvSpPr>
        <p:spPr>
          <a:xfrm>
            <a:off x="917575"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2880f7c704_0_27: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g32880f7c704_0_27: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2880f7c704_0_32: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g32880f7c704_0_32: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2880f7c704_0_49: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g32880f7c704_0_49: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2880f7c704_0_55: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g32880f7c704_0_55: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685800" y="2130425"/>
            <a:ext cx="7772400" cy="1470025"/>
          </a:xfrm>
          <a:prstGeom prst="rect">
            <a:avLst/>
          </a:prstGeom>
          <a:noFill/>
          <a:ln>
            <a:noFill/>
          </a:ln>
        </p:spPr>
        <p:txBody>
          <a:bodyPr anchorCtr="0" anchor="t" bIns="91425" lIns="91425" spcFirstLastPara="1" rIns="91425" wrap="square" tIns="91425">
            <a:noAutofit/>
          </a:bodyPr>
          <a:lstStyle>
            <a:lvl1pPr indent="-88900" lvl="0" marL="0" marR="0" rtl="0" algn="ctr">
              <a:spcBef>
                <a:spcPts val="0"/>
              </a:spcBef>
              <a:spcAft>
                <a:spcPts val="0"/>
              </a:spcAft>
              <a:buSzPts val="1400"/>
              <a:buChar char="●"/>
              <a:defRPr b="0" i="0" sz="4400" u="none" cap="none" strike="noStrike">
                <a:solidFill>
                  <a:schemeClr val="dk2"/>
                </a:solidFill>
                <a:latin typeface="Arial"/>
                <a:ea typeface="Arial"/>
                <a:cs typeface="Arial"/>
                <a:sym typeface="Arial"/>
              </a:defRPr>
            </a:lvl1pPr>
            <a:lvl2pPr indent="-88900" lvl="1" marL="0" marR="0" rtl="0" algn="ctr">
              <a:spcBef>
                <a:spcPts val="0"/>
              </a:spcBef>
              <a:spcAft>
                <a:spcPts val="0"/>
              </a:spcAft>
              <a:buSzPts val="1400"/>
              <a:buChar char="○"/>
              <a:defRPr b="0" i="0" sz="4400" u="none" cap="none" strike="noStrike">
                <a:solidFill>
                  <a:schemeClr val="dk2"/>
                </a:solidFill>
                <a:latin typeface="Arial"/>
                <a:ea typeface="Arial"/>
                <a:cs typeface="Arial"/>
                <a:sym typeface="Arial"/>
              </a:defRPr>
            </a:lvl2pPr>
            <a:lvl3pPr indent="-88900" lvl="2" marL="0" marR="0" rtl="0" algn="ctr">
              <a:spcBef>
                <a:spcPts val="0"/>
              </a:spcBef>
              <a:spcAft>
                <a:spcPts val="0"/>
              </a:spcAft>
              <a:buSzPts val="1400"/>
              <a:buChar char="■"/>
              <a:defRPr b="0" i="0" sz="4400" u="none" cap="none" strike="noStrike">
                <a:solidFill>
                  <a:schemeClr val="dk2"/>
                </a:solidFill>
                <a:latin typeface="Arial"/>
                <a:ea typeface="Arial"/>
                <a:cs typeface="Arial"/>
                <a:sym typeface="Arial"/>
              </a:defRPr>
            </a:lvl3pPr>
            <a:lvl4pPr indent="-88900" lvl="3" marL="0" marR="0" rtl="0" algn="ctr">
              <a:spcBef>
                <a:spcPts val="0"/>
              </a:spcBef>
              <a:spcAft>
                <a:spcPts val="0"/>
              </a:spcAft>
              <a:buSzPts val="1400"/>
              <a:buChar char="●"/>
              <a:defRPr b="0" i="0" sz="4400" u="none" cap="none" strike="noStrike">
                <a:solidFill>
                  <a:schemeClr val="dk2"/>
                </a:solidFill>
                <a:latin typeface="Arial"/>
                <a:ea typeface="Arial"/>
                <a:cs typeface="Arial"/>
                <a:sym typeface="Arial"/>
              </a:defRPr>
            </a:lvl4pPr>
            <a:lvl5pPr indent="-88900" lvl="4" marL="0" marR="0" rtl="0" algn="ctr">
              <a:spcBef>
                <a:spcPts val="0"/>
              </a:spcBef>
              <a:spcAft>
                <a:spcPts val="0"/>
              </a:spcAft>
              <a:buSzPts val="1400"/>
              <a:buChar char="○"/>
              <a:defRPr b="0" i="0" sz="4400" u="none" cap="none" strike="noStrike">
                <a:solidFill>
                  <a:schemeClr val="dk2"/>
                </a:solidFill>
                <a:latin typeface="Arial"/>
                <a:ea typeface="Arial"/>
                <a:cs typeface="Arial"/>
                <a:sym typeface="Arial"/>
              </a:defRPr>
            </a:lvl5pPr>
            <a:lvl6pPr indent="-88900" lvl="5" marL="457200" marR="0" rtl="0" algn="ctr">
              <a:spcBef>
                <a:spcPts val="0"/>
              </a:spcBef>
              <a:spcAft>
                <a:spcPts val="0"/>
              </a:spcAft>
              <a:buSzPts val="1400"/>
              <a:buChar char="■"/>
              <a:defRPr b="0" i="0" sz="4400" u="none" cap="none" strike="noStrike">
                <a:solidFill>
                  <a:schemeClr val="dk2"/>
                </a:solidFill>
                <a:latin typeface="Arial"/>
                <a:ea typeface="Arial"/>
                <a:cs typeface="Arial"/>
                <a:sym typeface="Arial"/>
              </a:defRPr>
            </a:lvl6pPr>
            <a:lvl7pPr indent="-88900" lvl="6" marL="914400" marR="0" rtl="0" algn="ctr">
              <a:spcBef>
                <a:spcPts val="0"/>
              </a:spcBef>
              <a:spcAft>
                <a:spcPts val="0"/>
              </a:spcAft>
              <a:buSzPts val="1400"/>
              <a:buChar char="●"/>
              <a:defRPr b="0" i="0" sz="4400" u="none" cap="none" strike="noStrike">
                <a:solidFill>
                  <a:schemeClr val="dk2"/>
                </a:solidFill>
                <a:latin typeface="Arial"/>
                <a:ea typeface="Arial"/>
                <a:cs typeface="Arial"/>
                <a:sym typeface="Arial"/>
              </a:defRPr>
            </a:lvl7pPr>
            <a:lvl8pPr indent="-88900" lvl="7" marL="1371600" marR="0" rtl="0" algn="ctr">
              <a:spcBef>
                <a:spcPts val="0"/>
              </a:spcBef>
              <a:spcAft>
                <a:spcPts val="0"/>
              </a:spcAft>
              <a:buSzPts val="1400"/>
              <a:buChar char="○"/>
              <a:defRPr b="0" i="0" sz="4400" u="none" cap="none" strike="noStrike">
                <a:solidFill>
                  <a:schemeClr val="dk2"/>
                </a:solidFill>
                <a:latin typeface="Arial"/>
                <a:ea typeface="Arial"/>
                <a:cs typeface="Arial"/>
                <a:sym typeface="Arial"/>
              </a:defRPr>
            </a:lvl8pPr>
            <a:lvl9pPr indent="-88900" lvl="8" marL="1828800" marR="0" rtl="0" algn="ctr">
              <a:spcBef>
                <a:spcPts val="0"/>
              </a:spcBef>
              <a:spcAft>
                <a:spcPts val="0"/>
              </a:spcAft>
              <a:buSzPts val="1400"/>
              <a:buChar char="■"/>
              <a:defRPr b="0" i="0" sz="4400" u="none" cap="none" strike="noStrike">
                <a:solidFill>
                  <a:schemeClr val="dk2"/>
                </a:solidFill>
                <a:latin typeface="Arial"/>
                <a:ea typeface="Arial"/>
                <a:cs typeface="Arial"/>
                <a:sym typeface="Arial"/>
              </a:defRPr>
            </a:lvl9pPr>
          </a:lstStyle>
          <a:p/>
        </p:txBody>
      </p:sp>
      <p:sp>
        <p:nvSpPr>
          <p:cNvPr id="15" name="Google Shape;15;p2"/>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640"/>
              </a:spcBef>
              <a:spcAft>
                <a:spcPts val="0"/>
              </a:spcAft>
              <a:buClr>
                <a:schemeClr val="dk1"/>
              </a:buClr>
              <a:buSzPts val="1400"/>
              <a:buFont typeface="Arial"/>
              <a:buNone/>
              <a:defRPr b="0" i="0" sz="3200" u="none" cap="none" strike="noStrike">
                <a:solidFill>
                  <a:schemeClr val="dk1"/>
                </a:solidFill>
                <a:latin typeface="Arial"/>
                <a:ea typeface="Arial"/>
                <a:cs typeface="Arial"/>
                <a:sym typeface="Arial"/>
              </a:defRPr>
            </a:lvl1pPr>
            <a:lvl2pPr indent="0" lvl="1" marL="457200" marR="0" rtl="0" algn="ctr">
              <a:spcBef>
                <a:spcPts val="56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2pPr>
            <a:lvl3pPr indent="0" lvl="2" marL="914400" marR="0" rtl="0" algn="ctr">
              <a:spcBef>
                <a:spcPts val="48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3pPr>
            <a:lvl4pPr indent="0" lvl="3" marL="1371600" marR="0" rtl="0" algn="ctr">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4pPr>
            <a:lvl5pPr indent="0" lvl="4" marL="1828800" marR="0" rtl="0" algn="ctr">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5pPr>
            <a:lvl6pPr indent="0" lvl="5" marL="2286000" marR="0" rtl="0" algn="ctr">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6pPr>
            <a:lvl7pPr indent="0" lvl="6" marL="2743200" marR="0" rtl="0" algn="ctr">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7pPr>
            <a:lvl8pPr indent="0" lvl="7" marL="3200400" marR="0" rtl="0" algn="ctr">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8pPr>
            <a:lvl9pPr indent="0" lvl="8" marL="3657600" marR="0" rtl="0" algn="ctr">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3"/>
          <p:cNvSpPr txBox="1"/>
          <p:nvPr>
            <p:ph type="title"/>
          </p:nvPr>
        </p:nvSpPr>
        <p:spPr>
          <a:xfrm>
            <a:off x="457200" y="44624"/>
            <a:ext cx="8229600" cy="648072"/>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1400"/>
              <a:buChar char="●"/>
              <a:defRPr sz="4000">
                <a:latin typeface="Arial"/>
                <a:ea typeface="Arial"/>
                <a:cs typeface="Arial"/>
                <a:sym typeface="Arial"/>
              </a:defRPr>
            </a:lvl1pPr>
            <a:lvl2pPr lvl="1" rtl="0" algn="ctr">
              <a:spcBef>
                <a:spcPts val="0"/>
              </a:spcBef>
              <a:spcAft>
                <a:spcPts val="0"/>
              </a:spcAft>
              <a:buSzPts val="1400"/>
              <a:buChar char="○"/>
              <a:defRPr sz="4400">
                <a:solidFill>
                  <a:schemeClr val="dk2"/>
                </a:solidFill>
                <a:latin typeface="Arial"/>
                <a:ea typeface="Arial"/>
                <a:cs typeface="Arial"/>
                <a:sym typeface="Arial"/>
              </a:defRPr>
            </a:lvl2pPr>
            <a:lvl3pPr lvl="2" rtl="0" algn="ctr">
              <a:spcBef>
                <a:spcPts val="0"/>
              </a:spcBef>
              <a:spcAft>
                <a:spcPts val="0"/>
              </a:spcAft>
              <a:buSzPts val="1400"/>
              <a:buChar char="■"/>
              <a:defRPr sz="4400">
                <a:solidFill>
                  <a:schemeClr val="dk2"/>
                </a:solidFill>
                <a:latin typeface="Arial"/>
                <a:ea typeface="Arial"/>
                <a:cs typeface="Arial"/>
                <a:sym typeface="Arial"/>
              </a:defRPr>
            </a:lvl3pPr>
            <a:lvl4pPr lvl="3" rtl="0" algn="ctr">
              <a:spcBef>
                <a:spcPts val="0"/>
              </a:spcBef>
              <a:spcAft>
                <a:spcPts val="0"/>
              </a:spcAft>
              <a:buSzPts val="1400"/>
              <a:buChar char="●"/>
              <a:defRPr sz="4400">
                <a:solidFill>
                  <a:schemeClr val="dk2"/>
                </a:solidFill>
                <a:latin typeface="Arial"/>
                <a:ea typeface="Arial"/>
                <a:cs typeface="Arial"/>
                <a:sym typeface="Arial"/>
              </a:defRPr>
            </a:lvl4pPr>
            <a:lvl5pPr lvl="4" rtl="0" algn="ctr">
              <a:spcBef>
                <a:spcPts val="0"/>
              </a:spcBef>
              <a:spcAft>
                <a:spcPts val="0"/>
              </a:spcAft>
              <a:buSzPts val="1400"/>
              <a:buChar char="○"/>
              <a:defRPr sz="4400">
                <a:solidFill>
                  <a:schemeClr val="dk2"/>
                </a:solidFill>
                <a:latin typeface="Arial"/>
                <a:ea typeface="Arial"/>
                <a:cs typeface="Arial"/>
                <a:sym typeface="Arial"/>
              </a:defRPr>
            </a:lvl5pPr>
            <a:lvl6pPr lvl="5" rtl="0" algn="ctr">
              <a:spcBef>
                <a:spcPts val="0"/>
              </a:spcBef>
              <a:spcAft>
                <a:spcPts val="0"/>
              </a:spcAft>
              <a:buSzPts val="1400"/>
              <a:buChar char="■"/>
              <a:defRPr sz="4400">
                <a:solidFill>
                  <a:schemeClr val="dk2"/>
                </a:solidFill>
                <a:latin typeface="Arial"/>
                <a:ea typeface="Arial"/>
                <a:cs typeface="Arial"/>
                <a:sym typeface="Arial"/>
              </a:defRPr>
            </a:lvl6pPr>
            <a:lvl7pPr lvl="6" rtl="0" algn="ctr">
              <a:spcBef>
                <a:spcPts val="0"/>
              </a:spcBef>
              <a:spcAft>
                <a:spcPts val="0"/>
              </a:spcAft>
              <a:buSzPts val="1400"/>
              <a:buChar char="●"/>
              <a:defRPr sz="4400">
                <a:solidFill>
                  <a:schemeClr val="dk2"/>
                </a:solidFill>
                <a:latin typeface="Arial"/>
                <a:ea typeface="Arial"/>
                <a:cs typeface="Arial"/>
                <a:sym typeface="Arial"/>
              </a:defRPr>
            </a:lvl7pPr>
            <a:lvl8pPr lvl="7" rtl="0" algn="ctr">
              <a:spcBef>
                <a:spcPts val="0"/>
              </a:spcBef>
              <a:spcAft>
                <a:spcPts val="0"/>
              </a:spcAft>
              <a:buSzPts val="1400"/>
              <a:buChar char="○"/>
              <a:defRPr sz="4400">
                <a:solidFill>
                  <a:schemeClr val="dk2"/>
                </a:solidFill>
                <a:latin typeface="Arial"/>
                <a:ea typeface="Arial"/>
                <a:cs typeface="Arial"/>
                <a:sym typeface="Arial"/>
              </a:defRPr>
            </a:lvl8pPr>
            <a:lvl9pPr lvl="8" rtl="0" algn="ctr">
              <a:spcBef>
                <a:spcPts val="0"/>
              </a:spcBef>
              <a:spcAft>
                <a:spcPts val="0"/>
              </a:spcAft>
              <a:buSzPts val="1400"/>
              <a:buChar char="■"/>
              <a:defRPr sz="4400">
                <a:solidFill>
                  <a:schemeClr val="dk2"/>
                </a:solidFill>
                <a:latin typeface="Arial"/>
                <a:ea typeface="Arial"/>
                <a:cs typeface="Arial"/>
                <a:sym typeface="Arial"/>
              </a:defRPr>
            </a:lvl9pPr>
          </a:lstStyle>
          <a:p/>
        </p:txBody>
      </p:sp>
      <p:sp>
        <p:nvSpPr>
          <p:cNvPr id="18" name="Google Shape;18;p3"/>
          <p:cNvSpPr txBox="1"/>
          <p:nvPr>
            <p:ph idx="1" type="body"/>
          </p:nvPr>
        </p:nvSpPr>
        <p:spPr>
          <a:xfrm>
            <a:off x="457200" y="980728"/>
            <a:ext cx="8229600" cy="5145435"/>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Font typeface="Noto Sans Symbols"/>
              <a:buChar char="▪"/>
              <a:defRPr sz="2800">
                <a:latin typeface="Arial"/>
                <a:ea typeface="Arial"/>
                <a:cs typeface="Arial"/>
                <a:sym typeface="Arial"/>
              </a:defRPr>
            </a:lvl1pPr>
            <a:lvl2pPr indent="-317500" lvl="1" marL="914400" rtl="0">
              <a:spcBef>
                <a:spcPts val="0"/>
              </a:spcBef>
              <a:spcAft>
                <a:spcPts val="0"/>
              </a:spcAft>
              <a:buSzPts val="1400"/>
              <a:buFont typeface="Noto Sans Symbols"/>
              <a:buChar char="▪"/>
              <a:defRPr sz="2400">
                <a:latin typeface="Arial"/>
                <a:ea typeface="Arial"/>
                <a:cs typeface="Arial"/>
                <a:sym typeface="Arial"/>
              </a:defRPr>
            </a:lvl2pPr>
            <a:lvl3pPr indent="-317500" lvl="2" marL="1371600" rtl="0">
              <a:spcBef>
                <a:spcPts val="0"/>
              </a:spcBef>
              <a:spcAft>
                <a:spcPts val="0"/>
              </a:spcAft>
              <a:buSzPts val="1400"/>
              <a:buFont typeface="Noto Sans Symbols"/>
              <a:buChar char="▪"/>
              <a:defRPr sz="2000">
                <a:latin typeface="Arial"/>
                <a:ea typeface="Arial"/>
                <a:cs typeface="Arial"/>
                <a:sym typeface="Arial"/>
              </a:defRPr>
            </a:lvl3pPr>
            <a:lvl4pPr indent="-317500" lvl="3" marL="1828800" rtl="0">
              <a:spcBef>
                <a:spcPts val="0"/>
              </a:spcBef>
              <a:spcAft>
                <a:spcPts val="0"/>
              </a:spcAft>
              <a:buSzPts val="1400"/>
              <a:buFont typeface="Noto Sans Symbols"/>
              <a:buChar char="▪"/>
              <a:defRPr sz="1800">
                <a:latin typeface="Arial"/>
                <a:ea typeface="Arial"/>
                <a:cs typeface="Arial"/>
                <a:sym typeface="Arial"/>
              </a:defRPr>
            </a:lvl4pPr>
            <a:lvl5pPr indent="-317500" lvl="4" marL="2286000" rtl="0">
              <a:spcBef>
                <a:spcPts val="0"/>
              </a:spcBef>
              <a:spcAft>
                <a:spcPts val="0"/>
              </a:spcAft>
              <a:buSzPts val="1400"/>
              <a:buFont typeface="Noto Sans Symbols"/>
              <a:buChar char="▪"/>
              <a:defRPr sz="1800">
                <a:latin typeface="Arial"/>
                <a:ea typeface="Arial"/>
                <a:cs typeface="Arial"/>
                <a:sym typeface="Arial"/>
              </a:defRPr>
            </a:lvl5pPr>
            <a:lvl6pPr indent="-317500" lvl="5" marL="2743200" rtl="0">
              <a:spcBef>
                <a:spcPts val="0"/>
              </a:spcBef>
              <a:spcAft>
                <a:spcPts val="0"/>
              </a:spcAft>
              <a:buSzPts val="1400"/>
              <a:buChar char="■"/>
              <a:defRPr sz="2000">
                <a:solidFill>
                  <a:schemeClr val="dk1"/>
                </a:solidFill>
                <a:latin typeface="Arial"/>
                <a:ea typeface="Arial"/>
                <a:cs typeface="Arial"/>
                <a:sym typeface="Arial"/>
              </a:defRPr>
            </a:lvl6pPr>
            <a:lvl7pPr indent="-317500" lvl="6" marL="3200400" rtl="0">
              <a:spcBef>
                <a:spcPts val="0"/>
              </a:spcBef>
              <a:spcAft>
                <a:spcPts val="0"/>
              </a:spcAft>
              <a:buSzPts val="1400"/>
              <a:buChar char="●"/>
              <a:defRPr sz="2000">
                <a:solidFill>
                  <a:schemeClr val="dk1"/>
                </a:solidFill>
                <a:latin typeface="Arial"/>
                <a:ea typeface="Arial"/>
                <a:cs typeface="Arial"/>
                <a:sym typeface="Arial"/>
              </a:defRPr>
            </a:lvl7pPr>
            <a:lvl8pPr indent="-317500" lvl="7" marL="3657600" rtl="0">
              <a:spcBef>
                <a:spcPts val="0"/>
              </a:spcBef>
              <a:spcAft>
                <a:spcPts val="0"/>
              </a:spcAft>
              <a:buSzPts val="1400"/>
              <a:buChar char="○"/>
              <a:defRPr sz="2000">
                <a:solidFill>
                  <a:schemeClr val="dk1"/>
                </a:solidFill>
                <a:latin typeface="Arial"/>
                <a:ea typeface="Arial"/>
                <a:cs typeface="Arial"/>
                <a:sym typeface="Arial"/>
              </a:defRPr>
            </a:lvl8pPr>
            <a:lvl9pPr indent="-317500" lvl="8" marL="4114800" rtl="0">
              <a:spcBef>
                <a:spcPts val="0"/>
              </a:spcBef>
              <a:spcAft>
                <a:spcPts val="0"/>
              </a:spcAft>
              <a:buSzPts val="1400"/>
              <a:buChar char="■"/>
              <a:defRPr sz="2000">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9" name="Shape 19"/>
        <p:cNvGrpSpPr/>
        <p:nvPr/>
      </p:nvGrpSpPr>
      <p:grpSpPr>
        <a:xfrm>
          <a:off x="0" y="0"/>
          <a:ext cx="0" cy="0"/>
          <a:chOff x="0" y="0"/>
          <a:chExt cx="0" cy="0"/>
        </a:xfrm>
      </p:grpSpPr>
      <p:sp>
        <p:nvSpPr>
          <p:cNvPr id="20" name="Google Shape;20;p4"/>
          <p:cNvSpPr txBox="1"/>
          <p:nvPr>
            <p:ph type="title"/>
          </p:nvPr>
        </p:nvSpPr>
        <p:spPr>
          <a:xfrm>
            <a:off x="1763688" y="4878486"/>
            <a:ext cx="5486400" cy="566738"/>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b="1" sz="2000"/>
            </a:lvl1pPr>
            <a:lvl2pPr lvl="1" rtl="0">
              <a:spcBef>
                <a:spcPts val="0"/>
              </a:spcBef>
              <a:spcAft>
                <a:spcPts val="0"/>
              </a:spcAft>
              <a:buSzPts val="1400"/>
              <a:buChar char="○"/>
              <a:defRPr sz="4400">
                <a:solidFill>
                  <a:schemeClr val="dk2"/>
                </a:solidFill>
                <a:latin typeface="Arial"/>
                <a:ea typeface="Arial"/>
                <a:cs typeface="Arial"/>
                <a:sym typeface="Arial"/>
              </a:defRPr>
            </a:lvl2pPr>
            <a:lvl3pPr lvl="2" rtl="0">
              <a:spcBef>
                <a:spcPts val="0"/>
              </a:spcBef>
              <a:spcAft>
                <a:spcPts val="0"/>
              </a:spcAft>
              <a:buSzPts val="1400"/>
              <a:buChar char="■"/>
              <a:defRPr sz="4400">
                <a:solidFill>
                  <a:schemeClr val="dk2"/>
                </a:solidFill>
                <a:latin typeface="Arial"/>
                <a:ea typeface="Arial"/>
                <a:cs typeface="Arial"/>
                <a:sym typeface="Arial"/>
              </a:defRPr>
            </a:lvl3pPr>
            <a:lvl4pPr lvl="3" rtl="0">
              <a:spcBef>
                <a:spcPts val="0"/>
              </a:spcBef>
              <a:spcAft>
                <a:spcPts val="0"/>
              </a:spcAft>
              <a:buSzPts val="1400"/>
              <a:buChar char="●"/>
              <a:defRPr sz="4400">
                <a:solidFill>
                  <a:schemeClr val="dk2"/>
                </a:solidFill>
                <a:latin typeface="Arial"/>
                <a:ea typeface="Arial"/>
                <a:cs typeface="Arial"/>
                <a:sym typeface="Arial"/>
              </a:defRPr>
            </a:lvl4pPr>
            <a:lvl5pPr lvl="4" rtl="0">
              <a:spcBef>
                <a:spcPts val="0"/>
              </a:spcBef>
              <a:spcAft>
                <a:spcPts val="0"/>
              </a:spcAft>
              <a:buSzPts val="1400"/>
              <a:buChar char="○"/>
              <a:defRPr sz="4400">
                <a:solidFill>
                  <a:schemeClr val="dk2"/>
                </a:solidFill>
                <a:latin typeface="Arial"/>
                <a:ea typeface="Arial"/>
                <a:cs typeface="Arial"/>
                <a:sym typeface="Arial"/>
              </a:defRPr>
            </a:lvl5pPr>
            <a:lvl6pPr lvl="5" rtl="0">
              <a:spcBef>
                <a:spcPts val="0"/>
              </a:spcBef>
              <a:spcAft>
                <a:spcPts val="0"/>
              </a:spcAft>
              <a:buSzPts val="1400"/>
              <a:buChar char="■"/>
              <a:defRPr sz="4400">
                <a:solidFill>
                  <a:schemeClr val="dk2"/>
                </a:solidFill>
                <a:latin typeface="Arial"/>
                <a:ea typeface="Arial"/>
                <a:cs typeface="Arial"/>
                <a:sym typeface="Arial"/>
              </a:defRPr>
            </a:lvl6pPr>
            <a:lvl7pPr lvl="6" rtl="0">
              <a:spcBef>
                <a:spcPts val="0"/>
              </a:spcBef>
              <a:spcAft>
                <a:spcPts val="0"/>
              </a:spcAft>
              <a:buSzPts val="1400"/>
              <a:buChar char="●"/>
              <a:defRPr sz="4400">
                <a:solidFill>
                  <a:schemeClr val="dk2"/>
                </a:solidFill>
                <a:latin typeface="Arial"/>
                <a:ea typeface="Arial"/>
                <a:cs typeface="Arial"/>
                <a:sym typeface="Arial"/>
              </a:defRPr>
            </a:lvl7pPr>
            <a:lvl8pPr lvl="7" rtl="0">
              <a:spcBef>
                <a:spcPts val="0"/>
              </a:spcBef>
              <a:spcAft>
                <a:spcPts val="0"/>
              </a:spcAft>
              <a:buSzPts val="1400"/>
              <a:buChar char="○"/>
              <a:defRPr sz="4400">
                <a:solidFill>
                  <a:schemeClr val="dk2"/>
                </a:solidFill>
                <a:latin typeface="Arial"/>
                <a:ea typeface="Arial"/>
                <a:cs typeface="Arial"/>
                <a:sym typeface="Arial"/>
              </a:defRPr>
            </a:lvl8pPr>
            <a:lvl9pPr lvl="8" rtl="0">
              <a:spcBef>
                <a:spcPts val="0"/>
              </a:spcBef>
              <a:spcAft>
                <a:spcPts val="0"/>
              </a:spcAft>
              <a:buSzPts val="1400"/>
              <a:buChar char="■"/>
              <a:defRPr sz="4400">
                <a:solidFill>
                  <a:schemeClr val="dk2"/>
                </a:solidFill>
                <a:latin typeface="Arial"/>
                <a:ea typeface="Arial"/>
                <a:cs typeface="Arial"/>
                <a:sym typeface="Arial"/>
              </a:defRPr>
            </a:lvl9pPr>
          </a:lstStyle>
          <a:p/>
        </p:txBody>
      </p:sp>
      <p:sp>
        <p:nvSpPr>
          <p:cNvPr id="21" name="Google Shape;21;p4"/>
          <p:cNvSpPr/>
          <p:nvPr>
            <p:ph idx="2" type="pic"/>
          </p:nvPr>
        </p:nvSpPr>
        <p:spPr>
          <a:xfrm>
            <a:off x="1763688" y="914597"/>
            <a:ext cx="5486400" cy="3890863"/>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Clr>
                <a:schemeClr val="dk1"/>
              </a:buClr>
              <a:buSzPts val="1400"/>
              <a:buFont typeface="Arial"/>
              <a:buNone/>
              <a:defRPr b="0" i="0" sz="3200" u="none" cap="none" strike="noStrike">
                <a:solidFill>
                  <a:schemeClr val="dk1"/>
                </a:solidFill>
                <a:latin typeface="Arial"/>
                <a:ea typeface="Arial"/>
                <a:cs typeface="Arial"/>
                <a:sym typeface="Arial"/>
              </a:defRPr>
            </a:lvl1pPr>
            <a:lvl2pPr indent="0" lvl="1" marL="457200" marR="0" rtl="0" algn="l">
              <a:spcBef>
                <a:spcPts val="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2pPr>
            <a:lvl3pPr indent="0" lvl="2" marL="914400" marR="0" rtl="0" algn="l">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3pPr>
            <a:lvl4pPr indent="0" lvl="3" marL="1371600" marR="0" rtl="0" algn="l">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4pPr>
            <a:lvl5pPr indent="0" lvl="4" marL="1828800" marR="0" rtl="0" algn="l">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5pPr>
            <a:lvl6pPr indent="0" lvl="5" marL="2286000" marR="0" rtl="0" algn="l">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6pPr>
            <a:lvl7pPr indent="0" lvl="6" marL="2743200" marR="0" rtl="0" algn="l">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7pPr>
            <a:lvl8pPr indent="0" lvl="7" marL="3200400" marR="0" rtl="0" algn="l">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8pPr>
            <a:lvl9pPr indent="0" lvl="8" marL="3657600" marR="0" rtl="0" algn="l">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22" name="Google Shape;22;p4"/>
          <p:cNvSpPr txBox="1"/>
          <p:nvPr>
            <p:ph idx="1" type="body"/>
          </p:nvPr>
        </p:nvSpPr>
        <p:spPr>
          <a:xfrm>
            <a:off x="1763688" y="5445224"/>
            <a:ext cx="5486400" cy="804862"/>
          </a:xfrm>
          <a:prstGeom prst="rect">
            <a:avLst/>
          </a:prstGeom>
          <a:noFill/>
          <a:ln>
            <a:noFill/>
          </a:ln>
        </p:spPr>
        <p:txBody>
          <a:bodyPr anchorCtr="0" anchor="t" bIns="91425" lIns="91425" spcFirstLastPara="1" rIns="91425" wrap="square" tIns="91425">
            <a:noAutofit/>
          </a:bodyPr>
          <a:lstStyle>
            <a:lvl1pPr indent="-228600" lvl="0" marL="457200" rtl="0">
              <a:spcBef>
                <a:spcPts val="0"/>
              </a:spcBef>
              <a:spcAft>
                <a:spcPts val="0"/>
              </a:spcAft>
              <a:buSzPts val="1400"/>
              <a:buFont typeface="Arial"/>
              <a:buNone/>
              <a:defRPr sz="1400"/>
            </a:lvl1pPr>
            <a:lvl2pPr indent="-228600" lvl="1" marL="914400" rtl="0">
              <a:spcBef>
                <a:spcPts val="0"/>
              </a:spcBef>
              <a:spcAft>
                <a:spcPts val="0"/>
              </a:spcAft>
              <a:buSzPts val="1400"/>
              <a:buFont typeface="Arial"/>
              <a:buNone/>
              <a:defRPr sz="1200"/>
            </a:lvl2pPr>
            <a:lvl3pPr indent="-228600" lvl="2" marL="1371600" rtl="0">
              <a:spcBef>
                <a:spcPts val="0"/>
              </a:spcBef>
              <a:spcAft>
                <a:spcPts val="0"/>
              </a:spcAft>
              <a:buSzPts val="1400"/>
              <a:buFont typeface="Arial"/>
              <a:buNone/>
              <a:defRPr sz="1000"/>
            </a:lvl3pPr>
            <a:lvl4pPr indent="-228600" lvl="3" marL="1828800" rtl="0">
              <a:spcBef>
                <a:spcPts val="0"/>
              </a:spcBef>
              <a:spcAft>
                <a:spcPts val="0"/>
              </a:spcAft>
              <a:buSzPts val="1400"/>
              <a:buFont typeface="Arial"/>
              <a:buNone/>
              <a:defRPr sz="900"/>
            </a:lvl4pPr>
            <a:lvl5pPr indent="-228600" lvl="4" marL="2286000" rtl="0">
              <a:spcBef>
                <a:spcPts val="0"/>
              </a:spcBef>
              <a:spcAft>
                <a:spcPts val="0"/>
              </a:spcAft>
              <a:buSzPts val="1400"/>
              <a:buFont typeface="Arial"/>
              <a:buNone/>
              <a:defRPr sz="900"/>
            </a:lvl5pPr>
            <a:lvl6pPr indent="-228600" lvl="5" marL="2743200" rtl="0">
              <a:spcBef>
                <a:spcPts val="0"/>
              </a:spcBef>
              <a:spcAft>
                <a:spcPts val="0"/>
              </a:spcAft>
              <a:buSzPts val="1400"/>
              <a:buFont typeface="Arial"/>
              <a:buNone/>
              <a:defRPr sz="900"/>
            </a:lvl6pPr>
            <a:lvl7pPr indent="-228600" lvl="6" marL="3200400" rtl="0">
              <a:spcBef>
                <a:spcPts val="0"/>
              </a:spcBef>
              <a:spcAft>
                <a:spcPts val="0"/>
              </a:spcAft>
              <a:buSzPts val="1400"/>
              <a:buFont typeface="Arial"/>
              <a:buNone/>
              <a:defRPr sz="900"/>
            </a:lvl7pPr>
            <a:lvl8pPr indent="-228600" lvl="7" marL="3657600" rtl="0">
              <a:spcBef>
                <a:spcPts val="0"/>
              </a:spcBef>
              <a:spcAft>
                <a:spcPts val="0"/>
              </a:spcAft>
              <a:buSzPts val="1400"/>
              <a:buFont typeface="Arial"/>
              <a:buNone/>
              <a:defRPr sz="900"/>
            </a:lvl8pPr>
            <a:lvl9pPr indent="-228600" lvl="8" marL="4114800" rtl="0">
              <a:spcBef>
                <a:spcPts val="0"/>
              </a:spcBef>
              <a:spcAft>
                <a:spcPts val="0"/>
              </a:spcAft>
              <a:buSzPts val="1400"/>
              <a:buFont typeface="Arial"/>
              <a:buNone/>
              <a:defRPr sz="9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4" name="Shape 24"/>
        <p:cNvGrpSpPr/>
        <p:nvPr/>
      </p:nvGrpSpPr>
      <p:grpSpPr>
        <a:xfrm>
          <a:off x="0" y="0"/>
          <a:ext cx="0" cy="0"/>
          <a:chOff x="0" y="0"/>
          <a:chExt cx="0" cy="0"/>
        </a:xfrm>
      </p:grpSpPr>
      <p:sp>
        <p:nvSpPr>
          <p:cNvPr id="25" name="Google Shape;25;p6"/>
          <p:cNvSpPr txBox="1"/>
          <p:nvPr>
            <p:ph type="title"/>
          </p:nvPr>
        </p:nvSpPr>
        <p:spPr>
          <a:xfrm>
            <a:off x="457200" y="44624"/>
            <a:ext cx="8229600" cy="648072"/>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1400"/>
              <a:buChar char="●"/>
              <a:defRPr sz="4000">
                <a:latin typeface="Arial"/>
                <a:ea typeface="Arial"/>
                <a:cs typeface="Arial"/>
                <a:sym typeface="Arial"/>
              </a:defRPr>
            </a:lvl1pPr>
            <a:lvl2pPr lvl="1" rtl="0">
              <a:spcBef>
                <a:spcPts val="0"/>
              </a:spcBef>
              <a:spcAft>
                <a:spcPts val="0"/>
              </a:spcAft>
              <a:buSzPts val="1400"/>
              <a:buChar char="○"/>
              <a:defRPr sz="4400">
                <a:solidFill>
                  <a:schemeClr val="dk2"/>
                </a:solidFill>
                <a:latin typeface="Arial"/>
                <a:ea typeface="Arial"/>
                <a:cs typeface="Arial"/>
                <a:sym typeface="Arial"/>
              </a:defRPr>
            </a:lvl2pPr>
            <a:lvl3pPr lvl="2" rtl="0">
              <a:spcBef>
                <a:spcPts val="0"/>
              </a:spcBef>
              <a:spcAft>
                <a:spcPts val="0"/>
              </a:spcAft>
              <a:buSzPts val="1400"/>
              <a:buChar char="■"/>
              <a:defRPr sz="4400">
                <a:solidFill>
                  <a:schemeClr val="dk2"/>
                </a:solidFill>
                <a:latin typeface="Arial"/>
                <a:ea typeface="Arial"/>
                <a:cs typeface="Arial"/>
                <a:sym typeface="Arial"/>
              </a:defRPr>
            </a:lvl3pPr>
            <a:lvl4pPr lvl="3" rtl="0">
              <a:spcBef>
                <a:spcPts val="0"/>
              </a:spcBef>
              <a:spcAft>
                <a:spcPts val="0"/>
              </a:spcAft>
              <a:buSzPts val="1400"/>
              <a:buChar char="●"/>
              <a:defRPr sz="4400">
                <a:solidFill>
                  <a:schemeClr val="dk2"/>
                </a:solidFill>
                <a:latin typeface="Arial"/>
                <a:ea typeface="Arial"/>
                <a:cs typeface="Arial"/>
                <a:sym typeface="Arial"/>
              </a:defRPr>
            </a:lvl4pPr>
            <a:lvl5pPr lvl="4" rtl="0">
              <a:spcBef>
                <a:spcPts val="0"/>
              </a:spcBef>
              <a:spcAft>
                <a:spcPts val="0"/>
              </a:spcAft>
              <a:buSzPts val="1400"/>
              <a:buChar char="○"/>
              <a:defRPr sz="4400">
                <a:solidFill>
                  <a:schemeClr val="dk2"/>
                </a:solidFill>
                <a:latin typeface="Arial"/>
                <a:ea typeface="Arial"/>
                <a:cs typeface="Arial"/>
                <a:sym typeface="Arial"/>
              </a:defRPr>
            </a:lvl5pPr>
            <a:lvl6pPr lvl="5" rtl="0">
              <a:spcBef>
                <a:spcPts val="0"/>
              </a:spcBef>
              <a:spcAft>
                <a:spcPts val="0"/>
              </a:spcAft>
              <a:buSzPts val="1400"/>
              <a:buChar char="■"/>
              <a:defRPr sz="4400">
                <a:solidFill>
                  <a:schemeClr val="dk2"/>
                </a:solidFill>
                <a:latin typeface="Arial"/>
                <a:ea typeface="Arial"/>
                <a:cs typeface="Arial"/>
                <a:sym typeface="Arial"/>
              </a:defRPr>
            </a:lvl6pPr>
            <a:lvl7pPr lvl="6" rtl="0">
              <a:spcBef>
                <a:spcPts val="0"/>
              </a:spcBef>
              <a:spcAft>
                <a:spcPts val="0"/>
              </a:spcAft>
              <a:buSzPts val="1400"/>
              <a:buChar char="●"/>
              <a:defRPr sz="4400">
                <a:solidFill>
                  <a:schemeClr val="dk2"/>
                </a:solidFill>
                <a:latin typeface="Arial"/>
                <a:ea typeface="Arial"/>
                <a:cs typeface="Arial"/>
                <a:sym typeface="Arial"/>
              </a:defRPr>
            </a:lvl7pPr>
            <a:lvl8pPr lvl="7" rtl="0">
              <a:spcBef>
                <a:spcPts val="0"/>
              </a:spcBef>
              <a:spcAft>
                <a:spcPts val="0"/>
              </a:spcAft>
              <a:buSzPts val="1400"/>
              <a:buChar char="○"/>
              <a:defRPr sz="4400">
                <a:solidFill>
                  <a:schemeClr val="dk2"/>
                </a:solidFill>
                <a:latin typeface="Arial"/>
                <a:ea typeface="Arial"/>
                <a:cs typeface="Arial"/>
                <a:sym typeface="Arial"/>
              </a:defRPr>
            </a:lvl8pPr>
            <a:lvl9pPr lvl="8" rtl="0">
              <a:spcBef>
                <a:spcPts val="0"/>
              </a:spcBef>
              <a:spcAft>
                <a:spcPts val="0"/>
              </a:spcAft>
              <a:buSzPts val="1400"/>
              <a:buChar char="■"/>
              <a:defRPr sz="4400">
                <a:solidFill>
                  <a:schemeClr val="dk2"/>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6" name="Shape 26"/>
        <p:cNvGrpSpPr/>
        <p:nvPr/>
      </p:nvGrpSpPr>
      <p:grpSpPr>
        <a:xfrm>
          <a:off x="0" y="0"/>
          <a:ext cx="0" cy="0"/>
          <a:chOff x="0" y="0"/>
          <a:chExt cx="0" cy="0"/>
        </a:xfrm>
      </p:grpSpPr>
      <p:sp>
        <p:nvSpPr>
          <p:cNvPr id="27" name="Google Shape;27;p7"/>
          <p:cNvSpPr txBox="1"/>
          <p:nvPr>
            <p:ph idx="1" type="body"/>
          </p:nvPr>
        </p:nvSpPr>
        <p:spPr>
          <a:xfrm>
            <a:off x="457200" y="1567333"/>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2800">
                <a:latin typeface="Arial"/>
                <a:ea typeface="Arial"/>
                <a:cs typeface="Arial"/>
                <a:sym typeface="Arial"/>
              </a:defRPr>
            </a:lvl1pPr>
            <a:lvl2pPr indent="-317500" lvl="1" marL="914400" rtl="0">
              <a:spcBef>
                <a:spcPts val="0"/>
              </a:spcBef>
              <a:spcAft>
                <a:spcPts val="0"/>
              </a:spcAft>
              <a:buSzPts val="1400"/>
              <a:buChar char="○"/>
              <a:defRPr sz="2400">
                <a:latin typeface="Arial"/>
                <a:ea typeface="Arial"/>
                <a:cs typeface="Arial"/>
                <a:sym typeface="Arial"/>
              </a:defRPr>
            </a:lvl2pPr>
            <a:lvl3pPr indent="-317500" lvl="2" marL="1371600" rtl="0">
              <a:spcBef>
                <a:spcPts val="0"/>
              </a:spcBef>
              <a:spcAft>
                <a:spcPts val="0"/>
              </a:spcAft>
              <a:buSzPts val="1400"/>
              <a:buChar char="■"/>
              <a:defRPr sz="2000">
                <a:latin typeface="Arial"/>
                <a:ea typeface="Arial"/>
                <a:cs typeface="Arial"/>
                <a:sym typeface="Arial"/>
              </a:defRPr>
            </a:lvl3pPr>
            <a:lvl4pPr indent="-317500" lvl="3" marL="1828800" rtl="0">
              <a:spcBef>
                <a:spcPts val="0"/>
              </a:spcBef>
              <a:spcAft>
                <a:spcPts val="0"/>
              </a:spcAft>
              <a:buSzPts val="1400"/>
              <a:buChar char="●"/>
              <a:defRPr sz="1800">
                <a:latin typeface="Arial"/>
                <a:ea typeface="Arial"/>
                <a:cs typeface="Arial"/>
                <a:sym typeface="Arial"/>
              </a:defRPr>
            </a:lvl4pPr>
            <a:lvl5pPr indent="-317500" lvl="4" marL="2286000" rtl="0">
              <a:spcBef>
                <a:spcPts val="0"/>
              </a:spcBef>
              <a:spcAft>
                <a:spcPts val="0"/>
              </a:spcAft>
              <a:buSzPts val="1400"/>
              <a:buChar char="○"/>
              <a:defRPr sz="1800">
                <a:latin typeface="Arial"/>
                <a:ea typeface="Arial"/>
                <a:cs typeface="Arial"/>
                <a:sym typeface="Arial"/>
              </a:defRPr>
            </a:lvl5pPr>
            <a:lvl6pPr indent="-317500" lvl="5" marL="2743200" rtl="0">
              <a:spcBef>
                <a:spcPts val="0"/>
              </a:spcBef>
              <a:spcAft>
                <a:spcPts val="0"/>
              </a:spcAft>
              <a:buSzPts val="1400"/>
              <a:buChar char="■"/>
              <a:defRPr sz="1800"/>
            </a:lvl6pPr>
            <a:lvl7pPr indent="-317500" lvl="6" marL="3200400" rtl="0">
              <a:spcBef>
                <a:spcPts val="0"/>
              </a:spcBef>
              <a:spcAft>
                <a:spcPts val="0"/>
              </a:spcAft>
              <a:buSzPts val="1400"/>
              <a:buChar char="●"/>
              <a:defRPr sz="1800"/>
            </a:lvl7pPr>
            <a:lvl8pPr indent="-317500" lvl="7" marL="3657600" rtl="0">
              <a:spcBef>
                <a:spcPts val="0"/>
              </a:spcBef>
              <a:spcAft>
                <a:spcPts val="0"/>
              </a:spcAft>
              <a:buSzPts val="1400"/>
              <a:buChar char="○"/>
              <a:defRPr sz="1800"/>
            </a:lvl8pPr>
            <a:lvl9pPr indent="-317500" lvl="8" marL="4114800" rtl="0">
              <a:spcBef>
                <a:spcPts val="0"/>
              </a:spcBef>
              <a:spcAft>
                <a:spcPts val="0"/>
              </a:spcAft>
              <a:buSzPts val="1400"/>
              <a:buChar char="■"/>
              <a:defRPr sz="1800"/>
            </a:lvl9pPr>
          </a:lstStyle>
          <a:p/>
        </p:txBody>
      </p:sp>
      <p:sp>
        <p:nvSpPr>
          <p:cNvPr id="28" name="Google Shape;28;p7"/>
          <p:cNvSpPr txBox="1"/>
          <p:nvPr>
            <p:ph idx="2" type="body"/>
          </p:nvPr>
        </p:nvSpPr>
        <p:spPr>
          <a:xfrm>
            <a:off x="4648200" y="1567333"/>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2800">
                <a:latin typeface="Arial"/>
                <a:ea typeface="Arial"/>
                <a:cs typeface="Arial"/>
                <a:sym typeface="Arial"/>
              </a:defRPr>
            </a:lvl1pPr>
            <a:lvl2pPr indent="-317500" lvl="1" marL="914400" rtl="0">
              <a:spcBef>
                <a:spcPts val="0"/>
              </a:spcBef>
              <a:spcAft>
                <a:spcPts val="0"/>
              </a:spcAft>
              <a:buSzPts val="1400"/>
              <a:buChar char="○"/>
              <a:defRPr sz="2400">
                <a:latin typeface="Arial"/>
                <a:ea typeface="Arial"/>
                <a:cs typeface="Arial"/>
                <a:sym typeface="Arial"/>
              </a:defRPr>
            </a:lvl2pPr>
            <a:lvl3pPr indent="-317500" lvl="2" marL="1371600" rtl="0">
              <a:spcBef>
                <a:spcPts val="0"/>
              </a:spcBef>
              <a:spcAft>
                <a:spcPts val="0"/>
              </a:spcAft>
              <a:buSzPts val="1400"/>
              <a:buChar char="■"/>
              <a:defRPr sz="2000">
                <a:latin typeface="Arial"/>
                <a:ea typeface="Arial"/>
                <a:cs typeface="Arial"/>
                <a:sym typeface="Arial"/>
              </a:defRPr>
            </a:lvl3pPr>
            <a:lvl4pPr indent="-317500" lvl="3" marL="1828800" rtl="0">
              <a:spcBef>
                <a:spcPts val="0"/>
              </a:spcBef>
              <a:spcAft>
                <a:spcPts val="0"/>
              </a:spcAft>
              <a:buSzPts val="1400"/>
              <a:buChar char="●"/>
              <a:defRPr sz="1800">
                <a:latin typeface="Arial"/>
                <a:ea typeface="Arial"/>
                <a:cs typeface="Arial"/>
                <a:sym typeface="Arial"/>
              </a:defRPr>
            </a:lvl4pPr>
            <a:lvl5pPr indent="-317500" lvl="4" marL="2286000" rtl="0">
              <a:spcBef>
                <a:spcPts val="0"/>
              </a:spcBef>
              <a:spcAft>
                <a:spcPts val="0"/>
              </a:spcAft>
              <a:buSzPts val="1400"/>
              <a:buChar char="○"/>
              <a:defRPr sz="1800">
                <a:latin typeface="Arial"/>
                <a:ea typeface="Arial"/>
                <a:cs typeface="Arial"/>
                <a:sym typeface="Arial"/>
              </a:defRPr>
            </a:lvl5pPr>
            <a:lvl6pPr indent="-317500" lvl="5" marL="2743200" rtl="0">
              <a:spcBef>
                <a:spcPts val="0"/>
              </a:spcBef>
              <a:spcAft>
                <a:spcPts val="0"/>
              </a:spcAft>
              <a:buSzPts val="1400"/>
              <a:buChar char="■"/>
              <a:defRPr sz="1800"/>
            </a:lvl6pPr>
            <a:lvl7pPr indent="-317500" lvl="6" marL="3200400" rtl="0">
              <a:spcBef>
                <a:spcPts val="0"/>
              </a:spcBef>
              <a:spcAft>
                <a:spcPts val="0"/>
              </a:spcAft>
              <a:buSzPts val="1400"/>
              <a:buChar char="●"/>
              <a:defRPr sz="1800"/>
            </a:lvl7pPr>
            <a:lvl8pPr indent="-317500" lvl="7" marL="3657600" rtl="0">
              <a:spcBef>
                <a:spcPts val="0"/>
              </a:spcBef>
              <a:spcAft>
                <a:spcPts val="0"/>
              </a:spcAft>
              <a:buSzPts val="1400"/>
              <a:buChar char="○"/>
              <a:defRPr sz="1800"/>
            </a:lvl8pPr>
            <a:lvl9pPr indent="-317500" lvl="8" marL="4114800" rtl="0">
              <a:spcBef>
                <a:spcPts val="0"/>
              </a:spcBef>
              <a:spcAft>
                <a:spcPts val="0"/>
              </a:spcAft>
              <a:buSzPts val="1400"/>
              <a:buChar char="■"/>
              <a:defRPr sz="1800"/>
            </a:lvl9pPr>
          </a:lstStyle>
          <a:p/>
        </p:txBody>
      </p:sp>
      <p:sp>
        <p:nvSpPr>
          <p:cNvPr id="29" name="Google Shape;29;p7"/>
          <p:cNvSpPr txBox="1"/>
          <p:nvPr>
            <p:ph type="title"/>
          </p:nvPr>
        </p:nvSpPr>
        <p:spPr>
          <a:xfrm>
            <a:off x="457200" y="44624"/>
            <a:ext cx="8229600" cy="648072"/>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1400"/>
              <a:buChar char="●"/>
              <a:defRPr sz="4000">
                <a:latin typeface="Arial"/>
                <a:ea typeface="Arial"/>
                <a:cs typeface="Arial"/>
                <a:sym typeface="Arial"/>
              </a:defRPr>
            </a:lvl1pPr>
            <a:lvl2pPr lvl="1" rtl="0" algn="ctr">
              <a:spcBef>
                <a:spcPts val="0"/>
              </a:spcBef>
              <a:spcAft>
                <a:spcPts val="0"/>
              </a:spcAft>
              <a:buSzPts val="1400"/>
              <a:buChar char="○"/>
              <a:defRPr sz="4400">
                <a:solidFill>
                  <a:schemeClr val="dk2"/>
                </a:solidFill>
                <a:latin typeface="Arial"/>
                <a:ea typeface="Arial"/>
                <a:cs typeface="Arial"/>
                <a:sym typeface="Arial"/>
              </a:defRPr>
            </a:lvl2pPr>
            <a:lvl3pPr lvl="2" rtl="0" algn="ctr">
              <a:spcBef>
                <a:spcPts val="0"/>
              </a:spcBef>
              <a:spcAft>
                <a:spcPts val="0"/>
              </a:spcAft>
              <a:buSzPts val="1400"/>
              <a:buChar char="■"/>
              <a:defRPr sz="4400">
                <a:solidFill>
                  <a:schemeClr val="dk2"/>
                </a:solidFill>
                <a:latin typeface="Arial"/>
                <a:ea typeface="Arial"/>
                <a:cs typeface="Arial"/>
                <a:sym typeface="Arial"/>
              </a:defRPr>
            </a:lvl3pPr>
            <a:lvl4pPr lvl="3" rtl="0" algn="ctr">
              <a:spcBef>
                <a:spcPts val="0"/>
              </a:spcBef>
              <a:spcAft>
                <a:spcPts val="0"/>
              </a:spcAft>
              <a:buSzPts val="1400"/>
              <a:buChar char="●"/>
              <a:defRPr sz="4400">
                <a:solidFill>
                  <a:schemeClr val="dk2"/>
                </a:solidFill>
                <a:latin typeface="Arial"/>
                <a:ea typeface="Arial"/>
                <a:cs typeface="Arial"/>
                <a:sym typeface="Arial"/>
              </a:defRPr>
            </a:lvl4pPr>
            <a:lvl5pPr lvl="4" rtl="0" algn="ctr">
              <a:spcBef>
                <a:spcPts val="0"/>
              </a:spcBef>
              <a:spcAft>
                <a:spcPts val="0"/>
              </a:spcAft>
              <a:buSzPts val="1400"/>
              <a:buChar char="○"/>
              <a:defRPr sz="4400">
                <a:solidFill>
                  <a:schemeClr val="dk2"/>
                </a:solidFill>
                <a:latin typeface="Arial"/>
                <a:ea typeface="Arial"/>
                <a:cs typeface="Arial"/>
                <a:sym typeface="Arial"/>
              </a:defRPr>
            </a:lvl5pPr>
            <a:lvl6pPr lvl="5" rtl="0" algn="ctr">
              <a:spcBef>
                <a:spcPts val="0"/>
              </a:spcBef>
              <a:spcAft>
                <a:spcPts val="0"/>
              </a:spcAft>
              <a:buSzPts val="1400"/>
              <a:buChar char="■"/>
              <a:defRPr sz="4400">
                <a:solidFill>
                  <a:schemeClr val="dk2"/>
                </a:solidFill>
                <a:latin typeface="Arial"/>
                <a:ea typeface="Arial"/>
                <a:cs typeface="Arial"/>
                <a:sym typeface="Arial"/>
              </a:defRPr>
            </a:lvl6pPr>
            <a:lvl7pPr lvl="6" rtl="0" algn="ctr">
              <a:spcBef>
                <a:spcPts val="0"/>
              </a:spcBef>
              <a:spcAft>
                <a:spcPts val="0"/>
              </a:spcAft>
              <a:buSzPts val="1400"/>
              <a:buChar char="●"/>
              <a:defRPr sz="4400">
                <a:solidFill>
                  <a:schemeClr val="dk2"/>
                </a:solidFill>
                <a:latin typeface="Arial"/>
                <a:ea typeface="Arial"/>
                <a:cs typeface="Arial"/>
                <a:sym typeface="Arial"/>
              </a:defRPr>
            </a:lvl7pPr>
            <a:lvl8pPr lvl="7" rtl="0" algn="ctr">
              <a:spcBef>
                <a:spcPts val="0"/>
              </a:spcBef>
              <a:spcAft>
                <a:spcPts val="0"/>
              </a:spcAft>
              <a:buSzPts val="1400"/>
              <a:buChar char="○"/>
              <a:defRPr sz="4400">
                <a:solidFill>
                  <a:schemeClr val="dk2"/>
                </a:solidFill>
                <a:latin typeface="Arial"/>
                <a:ea typeface="Arial"/>
                <a:cs typeface="Arial"/>
                <a:sym typeface="Arial"/>
              </a:defRPr>
            </a:lvl8pPr>
            <a:lvl9pPr lvl="8" rtl="0" algn="ctr">
              <a:spcBef>
                <a:spcPts val="0"/>
              </a:spcBef>
              <a:spcAft>
                <a:spcPts val="0"/>
              </a:spcAft>
              <a:buSzPts val="1400"/>
              <a:buChar char="■"/>
              <a:defRPr sz="4400">
                <a:solidFill>
                  <a:schemeClr val="dk2"/>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Alma-Mater TAGLIATO" id="10" name="Google Shape;10;p1"/>
          <p:cNvPicPr preferRelativeResize="0"/>
          <p:nvPr/>
        </p:nvPicPr>
        <p:blipFill rotWithShape="1">
          <a:blip r:embed="rId1">
            <a:alphaModFix/>
          </a:blip>
          <a:srcRect b="0" l="0" r="0" t="0"/>
          <a:stretch/>
        </p:blipFill>
        <p:spPr>
          <a:xfrm>
            <a:off x="107950" y="69850"/>
            <a:ext cx="539750" cy="695325"/>
          </a:xfrm>
          <a:prstGeom prst="rect">
            <a:avLst/>
          </a:prstGeom>
          <a:noFill/>
          <a:ln>
            <a:noFill/>
          </a:ln>
        </p:spPr>
      </p:pic>
      <p:cxnSp>
        <p:nvCxnSpPr>
          <p:cNvPr id="11" name="Google Shape;11;p1"/>
          <p:cNvCxnSpPr/>
          <p:nvPr/>
        </p:nvCxnSpPr>
        <p:spPr>
          <a:xfrm>
            <a:off x="82550" y="0"/>
            <a:ext cx="0" cy="765175"/>
          </a:xfrm>
          <a:prstGeom prst="straightConnector1">
            <a:avLst/>
          </a:prstGeom>
          <a:noFill/>
          <a:ln cap="flat" cmpd="sng" w="171450">
            <a:solidFill>
              <a:srgbClr val="CC0000"/>
            </a:solidFill>
            <a:prstDash val="solid"/>
            <a:miter lim="8000"/>
            <a:headEnd len="sm" w="sm" type="none"/>
            <a:tailEnd len="sm" w="sm" type="none"/>
          </a:ln>
        </p:spPr>
      </p:cxnSp>
      <p:cxnSp>
        <p:nvCxnSpPr>
          <p:cNvPr id="12" name="Google Shape;12;p1"/>
          <p:cNvCxnSpPr/>
          <p:nvPr/>
        </p:nvCxnSpPr>
        <p:spPr>
          <a:xfrm>
            <a:off x="0" y="765175"/>
            <a:ext cx="8266112" cy="1587"/>
          </a:xfrm>
          <a:prstGeom prst="straightConnector1">
            <a:avLst/>
          </a:prstGeom>
          <a:noFill/>
          <a:ln cap="flat" cmpd="sng" w="19050">
            <a:solidFill>
              <a:srgbClr val="5F5F5F"/>
            </a:solidFill>
            <a:prstDash val="solid"/>
            <a:miter lim="8000"/>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hyperlink" Target="https://dl.acm.org/doi/abs/10.1145/2481528.2481532?casa_token=9qKiBXesc_wAAAAA:9qQ1ZE5_jdojsjKiulS55vwSuaxMxMC_j7d3CH51BIeDykEPiaEuJ01_-Aid5QKwfDLmlYFzIWLe" TargetMode="External"/><Relationship Id="rId4" Type="http://schemas.openxmlformats.org/officeDocument/2006/relationships/hyperlink" Target="https://www.econstor.eu/handle/10419/94187" TargetMode="External"/><Relationship Id="rId5" Type="http://schemas.openxmlformats.org/officeDocument/2006/relationships/hyperlink" Target="https://link.springer.com/article/10.1007/s40595-016-0064-2" TargetMode="External"/><Relationship Id="rId6" Type="http://schemas.openxmlformats.org/officeDocument/2006/relationships/hyperlink" Target="https://www.econstor.eu/handle/10419/129780"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 name="Shape 33"/>
        <p:cNvGrpSpPr/>
        <p:nvPr/>
      </p:nvGrpSpPr>
      <p:grpSpPr>
        <a:xfrm>
          <a:off x="0" y="0"/>
          <a:ext cx="0" cy="0"/>
          <a:chOff x="0" y="0"/>
          <a:chExt cx="0" cy="0"/>
        </a:xfrm>
      </p:grpSpPr>
      <p:sp>
        <p:nvSpPr>
          <p:cNvPr id="34" name="Google Shape;34;p8"/>
          <p:cNvSpPr txBox="1"/>
          <p:nvPr>
            <p:ph type="ctrTitle"/>
          </p:nvPr>
        </p:nvSpPr>
        <p:spPr>
          <a:xfrm>
            <a:off x="685800" y="1597025"/>
            <a:ext cx="7772400" cy="1470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Arial"/>
              <a:buNone/>
            </a:pPr>
            <a:r>
              <a:rPr b="1" lang="en-US"/>
              <a:t>The Data Marketplace Survey Revisited</a:t>
            </a:r>
            <a:endParaRPr b="1"/>
          </a:p>
        </p:txBody>
      </p:sp>
      <p:sp>
        <p:nvSpPr>
          <p:cNvPr id="35" name="Google Shape;35;p8"/>
          <p:cNvSpPr txBox="1"/>
          <p:nvPr>
            <p:ph idx="1" type="subTitle"/>
          </p:nvPr>
        </p:nvSpPr>
        <p:spPr>
          <a:xfrm>
            <a:off x="1371600" y="3657600"/>
            <a:ext cx="6400800" cy="2279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lang="en-US" sz="3000"/>
              <a:t>Davide</a:t>
            </a:r>
            <a:r>
              <a:rPr b="0" i="0" lang="en-US" sz="3000" u="none" cap="none" strike="noStrike">
                <a:solidFill>
                  <a:schemeClr val="dk1"/>
                </a:solidFill>
                <a:latin typeface="Arial"/>
                <a:ea typeface="Arial"/>
                <a:cs typeface="Arial"/>
                <a:sym typeface="Arial"/>
              </a:rPr>
              <a:t> </a:t>
            </a:r>
            <a:r>
              <a:rPr lang="en-US" sz="3000"/>
              <a:t>De Rosa</a:t>
            </a:r>
            <a:endParaRPr sz="3000"/>
          </a:p>
          <a:p>
            <a:pPr indent="0" lvl="0" marL="0" marR="0" rtl="0" algn="ctr">
              <a:lnSpc>
                <a:spcPct val="100000"/>
              </a:lnSpc>
              <a:spcBef>
                <a:spcPts val="640"/>
              </a:spcBef>
              <a:spcAft>
                <a:spcPts val="0"/>
              </a:spcAft>
              <a:buClr>
                <a:schemeClr val="dk1"/>
              </a:buClr>
              <a:buFont typeface="Arial"/>
              <a:buNone/>
            </a:pPr>
            <a:r>
              <a:rPr i="1" lang="en-US" sz="3000"/>
              <a:t>davide.derosa</a:t>
            </a:r>
            <a:r>
              <a:rPr b="0" i="1" lang="en-US" sz="3000" u="none" cap="none" strike="noStrike">
                <a:solidFill>
                  <a:schemeClr val="dk1"/>
                </a:solidFill>
                <a:latin typeface="Arial"/>
                <a:ea typeface="Arial"/>
                <a:cs typeface="Arial"/>
                <a:sym typeface="Arial"/>
              </a:rPr>
              <a:t>@</a:t>
            </a:r>
            <a:r>
              <a:rPr i="1" lang="en-US" sz="3000"/>
              <a:t>studio.unibo.it</a:t>
            </a:r>
            <a:endParaRPr sz="3000"/>
          </a:p>
          <a:p>
            <a:pPr indent="0" lvl="0" marL="0" marR="0" rtl="0" algn="ctr">
              <a:lnSpc>
                <a:spcPct val="100000"/>
              </a:lnSpc>
              <a:spcBef>
                <a:spcPts val="560"/>
              </a:spcBef>
              <a:spcAft>
                <a:spcPts val="0"/>
              </a:spcAft>
              <a:buClr>
                <a:schemeClr val="dk1"/>
              </a:buClr>
              <a:buFont typeface="Arial"/>
              <a:buNone/>
            </a:pPr>
            <a:r>
              <a:t/>
            </a:r>
            <a:endParaRPr b="0" i="0" sz="3000" u="none" cap="none" strike="noStrike">
              <a:solidFill>
                <a:schemeClr val="dk1"/>
              </a:solidFill>
              <a:latin typeface="Arial"/>
              <a:ea typeface="Arial"/>
              <a:cs typeface="Arial"/>
              <a:sym typeface="Arial"/>
            </a:endParaRPr>
          </a:p>
          <a:p>
            <a:pPr indent="0" lvl="0" marL="0" marR="0" rtl="0" algn="ctr">
              <a:lnSpc>
                <a:spcPct val="100000"/>
              </a:lnSpc>
              <a:spcBef>
                <a:spcPts val="560"/>
              </a:spcBef>
              <a:spcAft>
                <a:spcPts val="0"/>
              </a:spcAft>
              <a:buClr>
                <a:schemeClr val="dk1"/>
              </a:buClr>
              <a:buFont typeface="Arial"/>
              <a:buNone/>
            </a:pPr>
            <a:r>
              <a:rPr lang="en-US" sz="3000"/>
              <a:t>LM in Informatica</a:t>
            </a:r>
            <a:endParaRPr sz="3000"/>
          </a:p>
          <a:p>
            <a:pPr indent="0" lvl="0" marL="0" marR="0" rtl="0" algn="ctr">
              <a:lnSpc>
                <a:spcPct val="100000"/>
              </a:lnSpc>
              <a:spcBef>
                <a:spcPts val="560"/>
              </a:spcBef>
              <a:spcAft>
                <a:spcPts val="0"/>
              </a:spcAft>
              <a:buClr>
                <a:schemeClr val="dk1"/>
              </a:buClr>
              <a:buFont typeface="Arial"/>
              <a:buNone/>
            </a:pPr>
            <a:r>
              <a:rPr lang="en-US" sz="3000"/>
              <a:t>A.A. 2024/25</a:t>
            </a:r>
            <a:endParaRPr sz="3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Classification Framework for D.M.</a:t>
            </a:r>
            <a:endParaRPr/>
          </a:p>
        </p:txBody>
      </p:sp>
      <p:sp>
        <p:nvSpPr>
          <p:cNvPr id="91" name="Google Shape;91;p17"/>
          <p:cNvSpPr txBox="1"/>
          <p:nvPr>
            <p:ph idx="1" type="body"/>
          </p:nvPr>
        </p:nvSpPr>
        <p:spPr>
          <a:xfrm>
            <a:off x="457200" y="981075"/>
            <a:ext cx="8229600" cy="5145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2000">
                <a:solidFill>
                  <a:schemeClr val="dk1"/>
                </a:solidFill>
              </a:rPr>
              <a:t>The market serves three different functions:</a:t>
            </a:r>
            <a:endParaRPr sz="2000">
              <a:solidFill>
                <a:schemeClr val="dk1"/>
              </a:solidFill>
            </a:endParaRPr>
          </a:p>
          <a:p>
            <a:pPr indent="-355600" lvl="0" marL="914400" marR="0" rtl="0" algn="l">
              <a:lnSpc>
                <a:spcPct val="115000"/>
              </a:lnSpc>
              <a:spcBef>
                <a:spcPts val="0"/>
              </a:spcBef>
              <a:spcAft>
                <a:spcPts val="0"/>
              </a:spcAft>
              <a:buClr>
                <a:schemeClr val="dk1"/>
              </a:buClr>
              <a:buSzPts val="2000"/>
              <a:buAutoNum type="arabicPeriod"/>
            </a:pPr>
            <a:r>
              <a:rPr b="1" lang="en-US" sz="2000">
                <a:solidFill>
                  <a:schemeClr val="dk1"/>
                </a:solidFill>
              </a:rPr>
              <a:t>Institution</a:t>
            </a:r>
            <a:endParaRPr sz="2000">
              <a:solidFill>
                <a:schemeClr val="dk1"/>
              </a:solidFill>
            </a:endParaRPr>
          </a:p>
          <a:p>
            <a:pPr indent="-355600" lvl="0" marL="914400" marR="0" rtl="0" algn="l">
              <a:lnSpc>
                <a:spcPct val="115000"/>
              </a:lnSpc>
              <a:spcBef>
                <a:spcPts val="0"/>
              </a:spcBef>
              <a:spcAft>
                <a:spcPts val="0"/>
              </a:spcAft>
              <a:buClr>
                <a:schemeClr val="dk1"/>
              </a:buClr>
              <a:buSzPts val="2000"/>
              <a:buAutoNum type="arabicPeriod"/>
            </a:pPr>
            <a:r>
              <a:rPr b="1" lang="en-US" sz="2000">
                <a:solidFill>
                  <a:srgbClr val="FF0000"/>
                </a:solidFill>
              </a:rPr>
              <a:t>Transaction</a:t>
            </a:r>
            <a:r>
              <a:rPr lang="en-US" sz="2000">
                <a:solidFill>
                  <a:schemeClr val="dk1"/>
                </a:solidFill>
              </a:rPr>
              <a:t>: a market is defined by the total of all transactions that take place within it. These transactions are typically broken down into four phases:</a:t>
            </a:r>
            <a:endParaRPr sz="2000">
              <a:solidFill>
                <a:schemeClr val="dk1"/>
              </a:solidFill>
            </a:endParaRPr>
          </a:p>
          <a:p>
            <a:pPr indent="-355600" lvl="2" marL="1828800" marR="0" rtl="0" algn="l">
              <a:lnSpc>
                <a:spcPct val="115000"/>
              </a:lnSpc>
              <a:spcBef>
                <a:spcPts val="0"/>
              </a:spcBef>
              <a:spcAft>
                <a:spcPts val="0"/>
              </a:spcAft>
              <a:buClr>
                <a:schemeClr val="dk1"/>
              </a:buClr>
              <a:buSzPts val="2000"/>
              <a:buAutoNum type="romanLcPeriod"/>
            </a:pPr>
            <a:r>
              <a:rPr i="1" lang="en-US" sz="2000">
                <a:solidFill>
                  <a:schemeClr val="dk1"/>
                </a:solidFill>
              </a:rPr>
              <a:t>Information phase</a:t>
            </a:r>
            <a:r>
              <a:rPr lang="en-US" sz="2000">
                <a:solidFill>
                  <a:schemeClr val="dk1"/>
                </a:solidFill>
              </a:rPr>
              <a:t>: </a:t>
            </a:r>
            <a:r>
              <a:rPr lang="en-US" sz="2000">
                <a:solidFill>
                  <a:schemeClr val="dk1"/>
                </a:solidFill>
              </a:rPr>
              <a:t>a</a:t>
            </a:r>
            <a:r>
              <a:rPr lang="en-US" sz="2000">
                <a:solidFill>
                  <a:schemeClr val="dk1"/>
                </a:solidFill>
              </a:rPr>
              <a:t>gents gather information on products and express intentions to trade through bids and offers.</a:t>
            </a:r>
            <a:endParaRPr sz="2000">
              <a:solidFill>
                <a:schemeClr val="dk1"/>
              </a:solidFill>
            </a:endParaRPr>
          </a:p>
          <a:p>
            <a:pPr indent="-355600" lvl="2" marL="1828800" marR="0" rtl="0" algn="l">
              <a:lnSpc>
                <a:spcPct val="115000"/>
              </a:lnSpc>
              <a:spcBef>
                <a:spcPts val="0"/>
              </a:spcBef>
              <a:spcAft>
                <a:spcPts val="0"/>
              </a:spcAft>
              <a:buClr>
                <a:schemeClr val="dk1"/>
              </a:buClr>
              <a:buSzPts val="2000"/>
              <a:buAutoNum type="romanLcPeriod"/>
            </a:pPr>
            <a:r>
              <a:rPr i="1" lang="en-US" sz="2000">
                <a:solidFill>
                  <a:schemeClr val="dk1"/>
                </a:solidFill>
              </a:rPr>
              <a:t>Negotiation phase</a:t>
            </a:r>
            <a:r>
              <a:rPr lang="en-US" sz="2000">
                <a:solidFill>
                  <a:schemeClr val="dk1"/>
                </a:solidFill>
              </a:rPr>
              <a:t>: the product, contract terms, and price are negotiated and finalized into a contract.</a:t>
            </a:r>
            <a:endParaRPr sz="2000">
              <a:solidFill>
                <a:schemeClr val="dk1"/>
              </a:solidFill>
            </a:endParaRPr>
          </a:p>
          <a:p>
            <a:pPr indent="-355600" lvl="2" marL="1828800" marR="0" rtl="0" algn="l">
              <a:lnSpc>
                <a:spcPct val="115000"/>
              </a:lnSpc>
              <a:spcBef>
                <a:spcPts val="0"/>
              </a:spcBef>
              <a:spcAft>
                <a:spcPts val="0"/>
              </a:spcAft>
              <a:buClr>
                <a:schemeClr val="dk1"/>
              </a:buClr>
              <a:buSzPts val="2000"/>
              <a:buAutoNum type="romanLcPeriod"/>
            </a:pPr>
            <a:r>
              <a:rPr i="1" lang="en-US" sz="2000">
                <a:solidFill>
                  <a:schemeClr val="dk1"/>
                </a:solidFill>
              </a:rPr>
              <a:t>Transaction phase</a:t>
            </a:r>
            <a:r>
              <a:rPr lang="en-US" sz="2000">
                <a:solidFill>
                  <a:schemeClr val="dk1"/>
                </a:solidFill>
              </a:rPr>
              <a:t>: the contract is fulfilled, and the commodity is exchanged.</a:t>
            </a:r>
            <a:endParaRPr sz="2000">
              <a:solidFill>
                <a:schemeClr val="dk1"/>
              </a:solidFill>
            </a:endParaRPr>
          </a:p>
          <a:p>
            <a:pPr indent="-355600" lvl="2" marL="1828800" marR="0" rtl="0" algn="l">
              <a:lnSpc>
                <a:spcPct val="115000"/>
              </a:lnSpc>
              <a:spcBef>
                <a:spcPts val="0"/>
              </a:spcBef>
              <a:spcAft>
                <a:spcPts val="0"/>
              </a:spcAft>
              <a:buClr>
                <a:schemeClr val="dk1"/>
              </a:buClr>
              <a:buSzPts val="2000"/>
              <a:buAutoNum type="romanLcPeriod"/>
            </a:pPr>
            <a:r>
              <a:rPr i="1" lang="en-US" sz="2000">
                <a:solidFill>
                  <a:schemeClr val="dk1"/>
                </a:solidFill>
              </a:rPr>
              <a:t>After-sales phase</a:t>
            </a:r>
            <a:r>
              <a:rPr lang="en-US" sz="2000">
                <a:solidFill>
                  <a:schemeClr val="dk1"/>
                </a:solidFill>
              </a:rPr>
              <a:t>: customer service plays a key role in enhancing satisfaction and ensuring long-term commitment.</a:t>
            </a:r>
            <a:endParaRPr sz="2000">
              <a:solidFill>
                <a:schemeClr val="dk1"/>
              </a:solidFill>
            </a:endParaRPr>
          </a:p>
          <a:p>
            <a:pPr indent="-355600" lvl="0" marL="914400" marR="0" rtl="0" algn="l">
              <a:lnSpc>
                <a:spcPct val="115000"/>
              </a:lnSpc>
              <a:spcBef>
                <a:spcPts val="0"/>
              </a:spcBef>
              <a:spcAft>
                <a:spcPts val="0"/>
              </a:spcAft>
              <a:buClr>
                <a:schemeClr val="dk1"/>
              </a:buClr>
              <a:buSzPts val="2000"/>
              <a:buAutoNum type="arabicPeriod"/>
            </a:pPr>
            <a:r>
              <a:rPr b="1" lang="en-US" sz="2000">
                <a:solidFill>
                  <a:schemeClr val="dk1"/>
                </a:solidFill>
              </a:rPr>
              <a:t>Pricing mechanism</a:t>
            </a:r>
            <a:endParaRPr sz="20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Classification Framework for D.M.</a:t>
            </a:r>
            <a:endParaRPr/>
          </a:p>
        </p:txBody>
      </p:sp>
      <p:sp>
        <p:nvSpPr>
          <p:cNvPr id="97" name="Google Shape;97;p18"/>
          <p:cNvSpPr txBox="1"/>
          <p:nvPr>
            <p:ph idx="1" type="body"/>
          </p:nvPr>
        </p:nvSpPr>
        <p:spPr>
          <a:xfrm>
            <a:off x="457200" y="981075"/>
            <a:ext cx="8229600" cy="5145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2300">
                <a:solidFill>
                  <a:schemeClr val="dk1"/>
                </a:solidFill>
              </a:rPr>
              <a:t>The market serves three different functions:</a:t>
            </a:r>
            <a:endParaRPr sz="2300">
              <a:solidFill>
                <a:schemeClr val="dk1"/>
              </a:solidFill>
            </a:endParaRPr>
          </a:p>
          <a:p>
            <a:pPr indent="-374650" lvl="0" marL="914400" marR="0" rtl="0" algn="l">
              <a:lnSpc>
                <a:spcPct val="115000"/>
              </a:lnSpc>
              <a:spcBef>
                <a:spcPts val="0"/>
              </a:spcBef>
              <a:spcAft>
                <a:spcPts val="0"/>
              </a:spcAft>
              <a:buClr>
                <a:schemeClr val="dk1"/>
              </a:buClr>
              <a:buSzPts val="2300"/>
              <a:buAutoNum type="arabicPeriod"/>
            </a:pPr>
            <a:r>
              <a:rPr b="1" lang="en-US" sz="2300">
                <a:solidFill>
                  <a:schemeClr val="dk1"/>
                </a:solidFill>
              </a:rPr>
              <a:t>Institution</a:t>
            </a:r>
            <a:endParaRPr sz="2300">
              <a:solidFill>
                <a:schemeClr val="dk1"/>
              </a:solidFill>
            </a:endParaRPr>
          </a:p>
          <a:p>
            <a:pPr indent="-374650" lvl="0" marL="914400" marR="0" rtl="0" algn="l">
              <a:lnSpc>
                <a:spcPct val="115000"/>
              </a:lnSpc>
              <a:spcBef>
                <a:spcPts val="0"/>
              </a:spcBef>
              <a:spcAft>
                <a:spcPts val="0"/>
              </a:spcAft>
              <a:buClr>
                <a:schemeClr val="dk1"/>
              </a:buClr>
              <a:buSzPts val="2300"/>
              <a:buAutoNum type="arabicPeriod"/>
            </a:pPr>
            <a:r>
              <a:rPr b="1" lang="en-US" sz="2300">
                <a:solidFill>
                  <a:schemeClr val="dk1"/>
                </a:solidFill>
              </a:rPr>
              <a:t>Transaction</a:t>
            </a:r>
            <a:endParaRPr sz="2300">
              <a:solidFill>
                <a:schemeClr val="dk1"/>
              </a:solidFill>
            </a:endParaRPr>
          </a:p>
          <a:p>
            <a:pPr indent="-374650" lvl="0" marL="914400" marR="0" rtl="0" algn="l">
              <a:lnSpc>
                <a:spcPct val="115000"/>
              </a:lnSpc>
              <a:spcBef>
                <a:spcPts val="0"/>
              </a:spcBef>
              <a:spcAft>
                <a:spcPts val="0"/>
              </a:spcAft>
              <a:buClr>
                <a:schemeClr val="dk1"/>
              </a:buClr>
              <a:buSzPts val="2300"/>
              <a:buAutoNum type="arabicPeriod"/>
            </a:pPr>
            <a:r>
              <a:rPr b="1" lang="en-US" sz="2300">
                <a:solidFill>
                  <a:srgbClr val="FF0000"/>
                </a:solidFill>
              </a:rPr>
              <a:t>Pricing mechanism</a:t>
            </a:r>
            <a:r>
              <a:rPr lang="en-US" sz="2300">
                <a:solidFill>
                  <a:schemeClr val="dk1"/>
                </a:solidFill>
              </a:rPr>
              <a:t>: markets serve as mechanisms where buyers and sellers interact to set prices, which act as the balancing force that coordinates their actions. Prices also signal the conditions of exchange to market participants. The pricing mechanism is closely related to the efficient market hypothesis, which suggests that when supply and demand are balanced at an optimal price, the allocation of goods becomes Pareto-optimal, maximizing social welfare.</a:t>
            </a:r>
            <a:endParaRPr sz="23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Classification Framework for D.M.</a:t>
            </a:r>
            <a:endParaRPr>
              <a:solidFill>
                <a:schemeClr val="dk1"/>
              </a:solidFill>
            </a:endParaRPr>
          </a:p>
        </p:txBody>
      </p:sp>
      <p:sp>
        <p:nvSpPr>
          <p:cNvPr id="103" name="Google Shape;103;p19"/>
          <p:cNvSpPr txBox="1"/>
          <p:nvPr>
            <p:ph idx="1" type="body"/>
          </p:nvPr>
        </p:nvSpPr>
        <p:spPr>
          <a:xfrm>
            <a:off x="457200" y="981075"/>
            <a:ext cx="8229600" cy="5145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2100">
                <a:solidFill>
                  <a:schemeClr val="dk1"/>
                </a:solidFill>
              </a:rPr>
              <a:t>The rapid development of information and communication technology (ICT) has enabled the creation of </a:t>
            </a:r>
            <a:r>
              <a:rPr b="1" lang="en-US" sz="2100">
                <a:solidFill>
                  <a:schemeClr val="dk1"/>
                </a:solidFill>
              </a:rPr>
              <a:t>virtual marketplaces</a:t>
            </a:r>
            <a:r>
              <a:rPr lang="en-US" sz="2100">
                <a:solidFill>
                  <a:schemeClr val="dk1"/>
                </a:solidFill>
              </a:rPr>
              <a:t> where products, services, and information can be traded, much like traditional goods.</a:t>
            </a:r>
            <a:endParaRPr sz="2100">
              <a:solidFill>
                <a:schemeClr val="dk1"/>
              </a:solidFill>
            </a:endParaRPr>
          </a:p>
          <a:p>
            <a:pPr indent="0" lvl="0" marL="0" marR="0" rtl="0" algn="l">
              <a:lnSpc>
                <a:spcPct val="115000"/>
              </a:lnSpc>
              <a:spcBef>
                <a:spcPts val="0"/>
              </a:spcBef>
              <a:spcAft>
                <a:spcPts val="0"/>
              </a:spcAft>
              <a:buNone/>
            </a:pPr>
            <a:r>
              <a:t/>
            </a:r>
            <a:endParaRPr sz="2100">
              <a:solidFill>
                <a:schemeClr val="dk1"/>
              </a:solidFill>
            </a:endParaRPr>
          </a:p>
          <a:p>
            <a:pPr indent="0" lvl="0" marL="0" marR="0" rtl="0" algn="l">
              <a:lnSpc>
                <a:spcPct val="115000"/>
              </a:lnSpc>
              <a:spcBef>
                <a:spcPts val="0"/>
              </a:spcBef>
              <a:spcAft>
                <a:spcPts val="0"/>
              </a:spcAft>
              <a:buNone/>
            </a:pPr>
            <a:r>
              <a:rPr lang="en-US" sz="2100">
                <a:solidFill>
                  <a:schemeClr val="dk1"/>
                </a:solidFill>
              </a:rPr>
              <a:t>Notably, </a:t>
            </a:r>
            <a:r>
              <a:rPr b="1" lang="en-US" sz="2100">
                <a:solidFill>
                  <a:schemeClr val="dk1"/>
                </a:solidFill>
              </a:rPr>
              <a:t>data</a:t>
            </a:r>
            <a:r>
              <a:rPr lang="en-US" sz="2100">
                <a:solidFill>
                  <a:schemeClr val="dk1"/>
                </a:solidFill>
              </a:rPr>
              <a:t>, in various forms, has become a new category of </a:t>
            </a:r>
            <a:r>
              <a:rPr b="1" lang="en-US" sz="2100">
                <a:solidFill>
                  <a:schemeClr val="dk1"/>
                </a:solidFill>
              </a:rPr>
              <a:t>tradable</a:t>
            </a:r>
            <a:r>
              <a:rPr b="1" lang="en-US" sz="2100">
                <a:solidFill>
                  <a:schemeClr val="dk1"/>
                </a:solidFill>
              </a:rPr>
              <a:t> goods</a:t>
            </a:r>
            <a:r>
              <a:rPr lang="en-US" sz="2100">
                <a:solidFill>
                  <a:schemeClr val="dk1"/>
                </a:solidFill>
              </a:rPr>
              <a:t>. ICT has also led to more flexible pricing and faster transactions, with automation of information processing significantly increasing information production.</a:t>
            </a:r>
            <a:endParaRPr sz="2100">
              <a:solidFill>
                <a:schemeClr val="dk1"/>
              </a:solidFill>
            </a:endParaRPr>
          </a:p>
          <a:p>
            <a:pPr indent="0" lvl="0" marL="0" marR="0" rtl="0" algn="l">
              <a:lnSpc>
                <a:spcPct val="115000"/>
              </a:lnSpc>
              <a:spcBef>
                <a:spcPts val="0"/>
              </a:spcBef>
              <a:spcAft>
                <a:spcPts val="0"/>
              </a:spcAft>
              <a:buNone/>
            </a:pPr>
            <a:r>
              <a:t/>
            </a:r>
            <a:endParaRPr sz="2100">
              <a:solidFill>
                <a:schemeClr val="dk1"/>
              </a:solidFill>
            </a:endParaRPr>
          </a:p>
          <a:p>
            <a:pPr indent="0" lvl="0" marL="0" marR="0" rtl="0" algn="l">
              <a:lnSpc>
                <a:spcPct val="115000"/>
              </a:lnSpc>
              <a:spcBef>
                <a:spcPts val="0"/>
              </a:spcBef>
              <a:spcAft>
                <a:spcPts val="0"/>
              </a:spcAft>
              <a:buNone/>
            </a:pPr>
            <a:r>
              <a:rPr lang="en-US" sz="2100">
                <a:solidFill>
                  <a:schemeClr val="dk1"/>
                </a:solidFill>
              </a:rPr>
              <a:t>However, this shift presents challenges in </a:t>
            </a:r>
            <a:r>
              <a:rPr b="1" lang="en-US" sz="2100">
                <a:solidFill>
                  <a:schemeClr val="dk1"/>
                </a:solidFill>
              </a:rPr>
              <a:t>defining electronic markets</a:t>
            </a:r>
            <a:r>
              <a:rPr lang="en-US" sz="2100">
                <a:solidFill>
                  <a:schemeClr val="dk1"/>
                </a:solidFill>
              </a:rPr>
              <a:t>, as no universally accepted definition exists. The variety of interpretations complicates research, but it's suggested that the relationship between </a:t>
            </a:r>
            <a:r>
              <a:rPr i="1" lang="en-US" sz="2100">
                <a:solidFill>
                  <a:schemeClr val="dk1"/>
                </a:solidFill>
              </a:rPr>
              <a:t>electronic markets</a:t>
            </a:r>
            <a:r>
              <a:rPr lang="en-US" sz="2100">
                <a:solidFill>
                  <a:schemeClr val="dk1"/>
                </a:solidFill>
              </a:rPr>
              <a:t> and </a:t>
            </a:r>
            <a:r>
              <a:rPr i="1" lang="en-US" sz="2100">
                <a:solidFill>
                  <a:schemeClr val="dk1"/>
                </a:solidFill>
              </a:rPr>
              <a:t>marketplaces</a:t>
            </a:r>
            <a:r>
              <a:rPr lang="en-US" sz="2100">
                <a:solidFill>
                  <a:schemeClr val="dk1"/>
                </a:solidFill>
              </a:rPr>
              <a:t> mirrors the distinction between their </a:t>
            </a:r>
            <a:r>
              <a:rPr i="1" lang="en-US" sz="2100">
                <a:solidFill>
                  <a:schemeClr val="dk1"/>
                </a:solidFill>
              </a:rPr>
              <a:t>physical counterparts</a:t>
            </a:r>
            <a:r>
              <a:rPr lang="en-US" sz="2100">
                <a:solidFill>
                  <a:schemeClr val="dk1"/>
                </a:solidFill>
              </a:rPr>
              <a:t>.</a:t>
            </a:r>
            <a:endParaRPr sz="21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Classification Framework for D.M.</a:t>
            </a:r>
            <a:endParaRPr>
              <a:solidFill>
                <a:schemeClr val="dk1"/>
              </a:solidFill>
            </a:endParaRPr>
          </a:p>
        </p:txBody>
      </p:sp>
      <p:sp>
        <p:nvSpPr>
          <p:cNvPr id="109" name="Google Shape;109;p20"/>
          <p:cNvSpPr txBox="1"/>
          <p:nvPr>
            <p:ph idx="1" type="body"/>
          </p:nvPr>
        </p:nvSpPr>
        <p:spPr>
          <a:xfrm>
            <a:off x="457200" y="981075"/>
            <a:ext cx="8229600" cy="5145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b="1" lang="en-US" sz="2000">
                <a:solidFill>
                  <a:schemeClr val="dk1"/>
                </a:solidFill>
              </a:rPr>
              <a:t>Electronic Markets</a:t>
            </a:r>
            <a:r>
              <a:rPr lang="en-US" sz="2000">
                <a:solidFill>
                  <a:schemeClr val="dk1"/>
                </a:solidFill>
              </a:rPr>
              <a:t>: submarkets qualified by the electronic infrastructure they are based upon. </a:t>
            </a:r>
            <a:endParaRPr sz="2000">
              <a:solidFill>
                <a:schemeClr val="dk1"/>
              </a:solidFill>
            </a:endParaRPr>
          </a:p>
          <a:p>
            <a:pPr indent="0" lvl="0" marL="0" marR="0" rtl="0" algn="l">
              <a:lnSpc>
                <a:spcPct val="115000"/>
              </a:lnSpc>
              <a:spcBef>
                <a:spcPts val="0"/>
              </a:spcBef>
              <a:spcAft>
                <a:spcPts val="0"/>
              </a:spcAft>
              <a:buNone/>
            </a:pPr>
            <a:r>
              <a:rPr lang="en-US" sz="2000">
                <a:solidFill>
                  <a:schemeClr val="dk1"/>
                </a:solidFill>
              </a:rPr>
              <a:t>Analogously to the economic market definition, an electronic market is the abstract summary of all market-based allocation on the basis of electronic media.</a:t>
            </a:r>
            <a:endParaRPr sz="2000">
              <a:solidFill>
                <a:schemeClr val="dk1"/>
              </a:solidFill>
            </a:endParaRPr>
          </a:p>
          <a:p>
            <a:pPr indent="0" lvl="0" marL="0" marR="0" rtl="0" algn="l">
              <a:lnSpc>
                <a:spcPct val="115000"/>
              </a:lnSpc>
              <a:spcBef>
                <a:spcPts val="0"/>
              </a:spcBef>
              <a:spcAft>
                <a:spcPts val="0"/>
              </a:spcAft>
              <a:buNone/>
            </a:pPr>
            <a:r>
              <a:t/>
            </a:r>
            <a:endParaRPr sz="2000">
              <a:solidFill>
                <a:schemeClr val="dk1"/>
              </a:solidFill>
            </a:endParaRPr>
          </a:p>
          <a:p>
            <a:pPr indent="0" lvl="0" marL="0" marR="0" rtl="0" algn="l">
              <a:lnSpc>
                <a:spcPct val="115000"/>
              </a:lnSpc>
              <a:spcBef>
                <a:spcPts val="0"/>
              </a:spcBef>
              <a:spcAft>
                <a:spcPts val="0"/>
              </a:spcAft>
              <a:buNone/>
            </a:pPr>
            <a:r>
              <a:rPr lang="en-US" sz="2000">
                <a:solidFill>
                  <a:schemeClr val="dk1"/>
                </a:solidFill>
              </a:rPr>
              <a:t>Electronic markets </a:t>
            </a:r>
            <a:r>
              <a:rPr b="1" lang="en-US" sz="2000">
                <a:solidFill>
                  <a:schemeClr val="dk1"/>
                </a:solidFill>
              </a:rPr>
              <a:t>differ</a:t>
            </a:r>
            <a:r>
              <a:rPr lang="en-US" sz="2000">
                <a:solidFill>
                  <a:schemeClr val="dk1"/>
                </a:solidFill>
              </a:rPr>
              <a:t> from traditional markets in two key ways: </a:t>
            </a:r>
            <a:endParaRPr sz="2000">
              <a:solidFill>
                <a:schemeClr val="dk1"/>
              </a:solidFill>
            </a:endParaRPr>
          </a:p>
          <a:p>
            <a:pPr indent="-355600" lvl="0" marL="457200" marR="0" rtl="0" algn="l">
              <a:lnSpc>
                <a:spcPct val="115000"/>
              </a:lnSpc>
              <a:spcBef>
                <a:spcPts val="0"/>
              </a:spcBef>
              <a:spcAft>
                <a:spcPts val="0"/>
              </a:spcAft>
              <a:buClr>
                <a:schemeClr val="dk1"/>
              </a:buClr>
              <a:buSzPts val="2000"/>
              <a:buChar char="▪"/>
            </a:pPr>
            <a:r>
              <a:rPr lang="en-US" sz="2000">
                <a:solidFill>
                  <a:schemeClr val="dk1"/>
                </a:solidFill>
              </a:rPr>
              <a:t>The </a:t>
            </a:r>
            <a:r>
              <a:rPr i="1" lang="en-US" sz="2000">
                <a:solidFill>
                  <a:schemeClr val="dk1"/>
                </a:solidFill>
              </a:rPr>
              <a:t>Institutional function</a:t>
            </a:r>
            <a:r>
              <a:rPr lang="en-US" sz="2000">
                <a:solidFill>
                  <a:schemeClr val="dk1"/>
                </a:solidFill>
              </a:rPr>
              <a:t> is more complex because the widespread nature of electronic markets makes it challenging to establish rules and common language. </a:t>
            </a:r>
            <a:endParaRPr sz="2000">
              <a:solidFill>
                <a:schemeClr val="dk1"/>
              </a:solidFill>
            </a:endParaRPr>
          </a:p>
          <a:p>
            <a:pPr indent="-355600" lvl="0" marL="457200" marR="0" rtl="0" algn="l">
              <a:lnSpc>
                <a:spcPct val="115000"/>
              </a:lnSpc>
              <a:spcBef>
                <a:spcPts val="0"/>
              </a:spcBef>
              <a:spcAft>
                <a:spcPts val="0"/>
              </a:spcAft>
              <a:buClr>
                <a:schemeClr val="dk1"/>
              </a:buClr>
              <a:buSzPts val="2000"/>
              <a:buChar char="▪"/>
            </a:pPr>
            <a:r>
              <a:rPr i="1" lang="en-US" sz="2000">
                <a:solidFill>
                  <a:schemeClr val="dk1"/>
                </a:solidFill>
              </a:rPr>
              <a:t>Pricing mechanisms</a:t>
            </a:r>
            <a:r>
              <a:rPr lang="en-US" sz="2000">
                <a:solidFill>
                  <a:schemeClr val="dk1"/>
                </a:solidFill>
              </a:rPr>
              <a:t> also differ. While price still serves as the main indicator of a good’s value and conditions, the composition of pricing, especially regarding transaction costs and the cost structure of virtual goods, can vary. The use of ICT typically reduces transaction costs significantly, leading to a notable decrease in the overall cost of goods.</a:t>
            </a:r>
            <a:endParaRPr sz="20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Classification Framework for D.M.</a:t>
            </a:r>
            <a:endParaRPr>
              <a:solidFill>
                <a:schemeClr val="dk1"/>
              </a:solidFill>
            </a:endParaRPr>
          </a:p>
        </p:txBody>
      </p:sp>
      <p:sp>
        <p:nvSpPr>
          <p:cNvPr id="115" name="Google Shape;115;p21"/>
          <p:cNvSpPr txBox="1"/>
          <p:nvPr>
            <p:ph idx="1" type="body"/>
          </p:nvPr>
        </p:nvSpPr>
        <p:spPr>
          <a:xfrm>
            <a:off x="457200" y="981075"/>
            <a:ext cx="8229600" cy="5145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1900">
                <a:solidFill>
                  <a:schemeClr val="dk1"/>
                </a:solidFill>
              </a:rPr>
              <a:t>An </a:t>
            </a:r>
            <a:r>
              <a:rPr b="1" lang="en-US" sz="1900">
                <a:solidFill>
                  <a:schemeClr val="dk1"/>
                </a:solidFill>
              </a:rPr>
              <a:t>Electronic Marketplace</a:t>
            </a:r>
            <a:r>
              <a:rPr lang="en-US" sz="1900">
                <a:solidFill>
                  <a:schemeClr val="dk1"/>
                </a:solidFill>
              </a:rPr>
              <a:t>, based on the earlier distinction between markets and marketplaces, refers to the specific platform or infrastructure that enables participants to meet and conduct market transactions in an electronic form. </a:t>
            </a:r>
            <a:endParaRPr sz="1900">
              <a:solidFill>
                <a:schemeClr val="dk1"/>
              </a:solidFill>
            </a:endParaRPr>
          </a:p>
          <a:p>
            <a:pPr indent="0" lvl="0" marL="0" marR="0" rtl="0" algn="l">
              <a:lnSpc>
                <a:spcPct val="115000"/>
              </a:lnSpc>
              <a:spcBef>
                <a:spcPts val="0"/>
              </a:spcBef>
              <a:spcAft>
                <a:spcPts val="0"/>
              </a:spcAft>
              <a:buNone/>
            </a:pPr>
            <a:r>
              <a:t/>
            </a:r>
            <a:endParaRPr sz="1900">
              <a:solidFill>
                <a:schemeClr val="dk1"/>
              </a:solidFill>
            </a:endParaRPr>
          </a:p>
          <a:p>
            <a:pPr indent="0" lvl="0" marL="0" marR="0" rtl="0" algn="l">
              <a:lnSpc>
                <a:spcPct val="115000"/>
              </a:lnSpc>
              <a:spcBef>
                <a:spcPts val="0"/>
              </a:spcBef>
              <a:spcAft>
                <a:spcPts val="0"/>
              </a:spcAft>
              <a:buNone/>
            </a:pPr>
            <a:r>
              <a:rPr lang="en-US" sz="1900">
                <a:solidFill>
                  <a:schemeClr val="dk1"/>
                </a:solidFill>
              </a:rPr>
              <a:t>However, the term is often used broadly to describe various concepts of e-commerce and market organization, or even as a synonym for electronic markets. </a:t>
            </a:r>
            <a:r>
              <a:rPr b="1" lang="en-US" sz="1900">
                <a:solidFill>
                  <a:schemeClr val="dk1"/>
                </a:solidFill>
              </a:rPr>
              <a:t>Wang</a:t>
            </a:r>
            <a:r>
              <a:rPr lang="en-US" sz="1900">
                <a:solidFill>
                  <a:schemeClr val="dk1"/>
                </a:solidFill>
              </a:rPr>
              <a:t> and </a:t>
            </a:r>
            <a:r>
              <a:rPr b="1" lang="en-US" sz="1900">
                <a:solidFill>
                  <a:schemeClr val="dk1"/>
                </a:solidFill>
              </a:rPr>
              <a:t>Archer</a:t>
            </a:r>
            <a:r>
              <a:rPr lang="en-US" sz="1900">
                <a:solidFill>
                  <a:schemeClr val="dk1"/>
                </a:solidFill>
              </a:rPr>
              <a:t> provide a summary of common definitions, grouping them into two main categories: electronic marketplaces as </a:t>
            </a:r>
            <a:r>
              <a:rPr i="1" lang="en-US" sz="1900">
                <a:solidFill>
                  <a:schemeClr val="dk1"/>
                </a:solidFill>
              </a:rPr>
              <a:t>governance structures</a:t>
            </a:r>
            <a:r>
              <a:rPr lang="en-US" sz="1900">
                <a:solidFill>
                  <a:schemeClr val="dk1"/>
                </a:solidFill>
              </a:rPr>
              <a:t> and electronic marketplaces as </a:t>
            </a:r>
            <a:r>
              <a:rPr i="1" lang="en-US" sz="1900">
                <a:solidFill>
                  <a:schemeClr val="dk1"/>
                </a:solidFill>
              </a:rPr>
              <a:t>business models</a:t>
            </a:r>
            <a:r>
              <a:rPr lang="en-US" sz="1900">
                <a:solidFill>
                  <a:schemeClr val="dk1"/>
                </a:solidFill>
              </a:rPr>
              <a:t>:</a:t>
            </a:r>
            <a:endParaRPr sz="1900">
              <a:solidFill>
                <a:schemeClr val="dk1"/>
              </a:solidFill>
            </a:endParaRPr>
          </a:p>
          <a:p>
            <a:pPr indent="-349250" lvl="0" marL="457200" marR="0" rtl="0" algn="l">
              <a:lnSpc>
                <a:spcPct val="115000"/>
              </a:lnSpc>
              <a:spcBef>
                <a:spcPts val="0"/>
              </a:spcBef>
              <a:spcAft>
                <a:spcPts val="0"/>
              </a:spcAft>
              <a:buClr>
                <a:schemeClr val="dk1"/>
              </a:buClr>
              <a:buSzPts val="1900"/>
              <a:buChar char="▪"/>
            </a:pPr>
            <a:r>
              <a:rPr lang="en-US" sz="1900">
                <a:solidFill>
                  <a:schemeClr val="dk1"/>
                </a:solidFill>
              </a:rPr>
              <a:t>The </a:t>
            </a:r>
            <a:r>
              <a:rPr b="1" lang="en-US" sz="1900">
                <a:solidFill>
                  <a:schemeClr val="dk1"/>
                </a:solidFill>
              </a:rPr>
              <a:t>business model</a:t>
            </a:r>
            <a:r>
              <a:rPr lang="en-US" sz="1900">
                <a:solidFill>
                  <a:schemeClr val="dk1"/>
                </a:solidFill>
              </a:rPr>
              <a:t> perspective defines an electronic marketplace as a concrete virtual platform where supply and demand meet, facilitating trade between providers and customers.</a:t>
            </a:r>
            <a:endParaRPr sz="1900">
              <a:solidFill>
                <a:schemeClr val="dk1"/>
              </a:solidFill>
            </a:endParaRPr>
          </a:p>
          <a:p>
            <a:pPr indent="-349250" lvl="0" marL="457200" marR="0" rtl="0" algn="l">
              <a:lnSpc>
                <a:spcPct val="115000"/>
              </a:lnSpc>
              <a:spcBef>
                <a:spcPts val="0"/>
              </a:spcBef>
              <a:spcAft>
                <a:spcPts val="0"/>
              </a:spcAft>
              <a:buClr>
                <a:schemeClr val="dk1"/>
              </a:buClr>
              <a:buSzPts val="1900"/>
              <a:buChar char="▪"/>
            </a:pPr>
            <a:r>
              <a:rPr lang="en-US" sz="1900">
                <a:solidFill>
                  <a:schemeClr val="dk1"/>
                </a:solidFill>
              </a:rPr>
              <a:t>The </a:t>
            </a:r>
            <a:r>
              <a:rPr b="1" lang="en-US" sz="1900">
                <a:solidFill>
                  <a:schemeClr val="dk1"/>
                </a:solidFill>
              </a:rPr>
              <a:t>governance structure</a:t>
            </a:r>
            <a:r>
              <a:rPr lang="en-US" sz="1900">
                <a:solidFill>
                  <a:schemeClr val="dk1"/>
                </a:solidFill>
              </a:rPr>
              <a:t> perspective, on the other hand, refers to electronic markets in a more abstract sense, without directly referencing the concept of electronic marketplaces.</a:t>
            </a:r>
            <a:endParaRPr sz="19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Classification Framework for D.M.</a:t>
            </a:r>
            <a:endParaRPr>
              <a:solidFill>
                <a:schemeClr val="dk1"/>
              </a:solidFill>
            </a:endParaRPr>
          </a:p>
        </p:txBody>
      </p:sp>
      <p:sp>
        <p:nvSpPr>
          <p:cNvPr id="121" name="Google Shape;121;p22"/>
          <p:cNvSpPr txBox="1"/>
          <p:nvPr>
            <p:ph idx="1" type="body"/>
          </p:nvPr>
        </p:nvSpPr>
        <p:spPr>
          <a:xfrm>
            <a:off x="457200" y="981075"/>
            <a:ext cx="8229600" cy="5145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2000">
                <a:solidFill>
                  <a:schemeClr val="dk1"/>
                </a:solidFill>
              </a:rPr>
              <a:t>The evaluation of data marketplaces can be enriched by examining the relationship dynamics and the distinction between market-based and hierarchical systems. </a:t>
            </a:r>
            <a:endParaRPr sz="2000">
              <a:solidFill>
                <a:schemeClr val="dk1"/>
              </a:solidFill>
            </a:endParaRPr>
          </a:p>
          <a:p>
            <a:pPr indent="0" lvl="0" marL="0" marR="0" rtl="0" algn="l">
              <a:lnSpc>
                <a:spcPct val="115000"/>
              </a:lnSpc>
              <a:spcBef>
                <a:spcPts val="0"/>
              </a:spcBef>
              <a:spcAft>
                <a:spcPts val="0"/>
              </a:spcAft>
              <a:buNone/>
            </a:pPr>
            <a:r>
              <a:t/>
            </a:r>
            <a:endParaRPr sz="2000">
              <a:solidFill>
                <a:schemeClr val="dk1"/>
              </a:solidFill>
            </a:endParaRPr>
          </a:p>
          <a:p>
            <a:pPr indent="0" lvl="0" marL="0" marR="0" rtl="0" algn="l">
              <a:lnSpc>
                <a:spcPct val="115000"/>
              </a:lnSpc>
              <a:spcBef>
                <a:spcPts val="0"/>
              </a:spcBef>
              <a:spcAft>
                <a:spcPts val="0"/>
              </a:spcAft>
              <a:buNone/>
            </a:pPr>
            <a:r>
              <a:rPr lang="en-US" sz="2000">
                <a:solidFill>
                  <a:schemeClr val="dk1"/>
                </a:solidFill>
              </a:rPr>
              <a:t>In </a:t>
            </a:r>
            <a:r>
              <a:rPr b="1" lang="en-US" sz="2000">
                <a:solidFill>
                  <a:schemeClr val="dk1"/>
                </a:solidFill>
              </a:rPr>
              <a:t>market-based</a:t>
            </a:r>
            <a:r>
              <a:rPr lang="en-US" sz="2000">
                <a:solidFill>
                  <a:schemeClr val="dk1"/>
                </a:solidFill>
              </a:rPr>
              <a:t> systems, competitive forces freely determine the quantity and price of goods. </a:t>
            </a:r>
            <a:endParaRPr sz="2000">
              <a:solidFill>
                <a:schemeClr val="dk1"/>
              </a:solidFill>
            </a:endParaRPr>
          </a:p>
          <a:p>
            <a:pPr indent="0" lvl="0" marL="0" marR="0" rtl="0" algn="l">
              <a:lnSpc>
                <a:spcPct val="115000"/>
              </a:lnSpc>
              <a:spcBef>
                <a:spcPts val="0"/>
              </a:spcBef>
              <a:spcAft>
                <a:spcPts val="0"/>
              </a:spcAft>
              <a:buNone/>
            </a:pPr>
            <a:r>
              <a:t/>
            </a:r>
            <a:endParaRPr sz="2000">
              <a:solidFill>
                <a:schemeClr val="dk1"/>
              </a:solidFill>
            </a:endParaRPr>
          </a:p>
          <a:p>
            <a:pPr indent="0" lvl="0" marL="0" marR="0" rtl="0" algn="l">
              <a:lnSpc>
                <a:spcPct val="115000"/>
              </a:lnSpc>
              <a:spcBef>
                <a:spcPts val="0"/>
              </a:spcBef>
              <a:spcAft>
                <a:spcPts val="0"/>
              </a:spcAft>
              <a:buNone/>
            </a:pPr>
            <a:r>
              <a:rPr lang="en-US" sz="2000">
                <a:solidFill>
                  <a:schemeClr val="dk1"/>
                </a:solidFill>
              </a:rPr>
              <a:t>Conversely, </a:t>
            </a:r>
            <a:r>
              <a:rPr b="1" lang="en-US" sz="2000">
                <a:solidFill>
                  <a:schemeClr val="dk1"/>
                </a:solidFill>
              </a:rPr>
              <a:t>hierarchical</a:t>
            </a:r>
            <a:r>
              <a:rPr lang="en-US" sz="2000">
                <a:solidFill>
                  <a:schemeClr val="dk1"/>
                </a:solidFill>
              </a:rPr>
              <a:t> systems, which operate within organizational boundaries, give infrastructure operators (either suppliers or demanders) an inherent advantage, with predetermined constraints on prices and participants.</a:t>
            </a:r>
            <a:endParaRPr sz="2000">
              <a:solidFill>
                <a:schemeClr val="dk1"/>
              </a:solidFill>
            </a:endParaRPr>
          </a:p>
          <a:p>
            <a:pPr indent="0" lvl="0" marL="0" marR="0" rtl="0" algn="l">
              <a:lnSpc>
                <a:spcPct val="115000"/>
              </a:lnSpc>
              <a:spcBef>
                <a:spcPts val="0"/>
              </a:spcBef>
              <a:spcAft>
                <a:spcPts val="0"/>
              </a:spcAft>
              <a:buNone/>
            </a:pPr>
            <a:r>
              <a:t/>
            </a:r>
            <a:endParaRPr sz="2000">
              <a:solidFill>
                <a:schemeClr val="dk1"/>
              </a:solidFill>
            </a:endParaRPr>
          </a:p>
          <a:p>
            <a:pPr indent="0" lvl="0" marL="0" marR="0" rtl="0" algn="l">
              <a:lnSpc>
                <a:spcPct val="115000"/>
              </a:lnSpc>
              <a:spcBef>
                <a:spcPts val="0"/>
              </a:spcBef>
              <a:spcAft>
                <a:spcPts val="0"/>
              </a:spcAft>
              <a:buNone/>
            </a:pPr>
            <a:r>
              <a:rPr lang="en-US" sz="2000">
                <a:solidFill>
                  <a:schemeClr val="dk1"/>
                </a:solidFill>
              </a:rPr>
              <a:t>Transactions between suppliers and buyers fall into either market-based or hierarchical categories. The choice between these systems depends on transaction costs and the structure of the goods involved.</a:t>
            </a:r>
            <a:endParaRPr sz="20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Classification Framework for D.M.</a:t>
            </a:r>
            <a:endParaRPr>
              <a:solidFill>
                <a:schemeClr val="dk1"/>
              </a:solidFill>
            </a:endParaRPr>
          </a:p>
        </p:txBody>
      </p:sp>
      <p:sp>
        <p:nvSpPr>
          <p:cNvPr id="127" name="Google Shape;127;p23"/>
          <p:cNvSpPr txBox="1"/>
          <p:nvPr>
            <p:ph idx="1" type="body"/>
          </p:nvPr>
        </p:nvSpPr>
        <p:spPr>
          <a:xfrm>
            <a:off x="457200" y="981075"/>
            <a:ext cx="8229600" cy="5145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1900">
                <a:solidFill>
                  <a:schemeClr val="dk1"/>
                </a:solidFill>
              </a:rPr>
              <a:t>The model places providers on a spectrum from </a:t>
            </a:r>
            <a:r>
              <a:rPr b="1" lang="en-US" sz="1900">
                <a:solidFill>
                  <a:schemeClr val="dk1"/>
                </a:solidFill>
              </a:rPr>
              <a:t>hierarchy to market</a:t>
            </a:r>
            <a:r>
              <a:rPr lang="en-US" sz="1900">
                <a:solidFill>
                  <a:schemeClr val="dk1"/>
                </a:solidFill>
              </a:rPr>
              <a:t> and categorizes marketplaces by ownership type:</a:t>
            </a:r>
            <a:endParaRPr sz="1900">
              <a:solidFill>
                <a:schemeClr val="dk1"/>
              </a:solidFill>
            </a:endParaRPr>
          </a:p>
          <a:p>
            <a:pPr indent="-349250" lvl="0" marL="457200" marR="0" rtl="0" algn="l">
              <a:lnSpc>
                <a:spcPct val="115000"/>
              </a:lnSpc>
              <a:spcBef>
                <a:spcPts val="0"/>
              </a:spcBef>
              <a:spcAft>
                <a:spcPts val="0"/>
              </a:spcAft>
              <a:buClr>
                <a:schemeClr val="dk1"/>
              </a:buClr>
              <a:buSzPts val="1900"/>
              <a:buChar char="▪"/>
            </a:pPr>
            <a:r>
              <a:rPr b="1" lang="en-US" sz="1900">
                <a:solidFill>
                  <a:schemeClr val="dk1"/>
                </a:solidFill>
              </a:rPr>
              <a:t>Private ownership</a:t>
            </a:r>
            <a:r>
              <a:rPr lang="en-US" sz="1900">
                <a:solidFill>
                  <a:schemeClr val="dk1"/>
                </a:solidFill>
              </a:rPr>
              <a:t>: operated by a single company (seller or buyer).</a:t>
            </a:r>
            <a:endParaRPr sz="1900">
              <a:solidFill>
                <a:schemeClr val="dk1"/>
              </a:solidFill>
            </a:endParaRPr>
          </a:p>
          <a:p>
            <a:pPr indent="-349250" lvl="0" marL="457200" marR="0" rtl="0" algn="l">
              <a:lnSpc>
                <a:spcPct val="115000"/>
              </a:lnSpc>
              <a:spcBef>
                <a:spcPts val="0"/>
              </a:spcBef>
              <a:spcAft>
                <a:spcPts val="0"/>
              </a:spcAft>
              <a:buClr>
                <a:schemeClr val="dk1"/>
              </a:buClr>
              <a:buSzPts val="1900"/>
              <a:buChar char="▪"/>
            </a:pPr>
            <a:r>
              <a:rPr b="1" lang="en-US" sz="1900">
                <a:solidFill>
                  <a:schemeClr val="dk1"/>
                </a:solidFill>
              </a:rPr>
              <a:t>Consortium-based ownership</a:t>
            </a:r>
            <a:r>
              <a:rPr lang="en-US" sz="1900">
                <a:solidFill>
                  <a:schemeClr val="dk1"/>
                </a:solidFill>
              </a:rPr>
              <a:t>: shared by a small group of companies within the same industry.</a:t>
            </a:r>
            <a:endParaRPr sz="1900">
              <a:solidFill>
                <a:schemeClr val="dk1"/>
              </a:solidFill>
            </a:endParaRPr>
          </a:p>
          <a:p>
            <a:pPr indent="-349250" lvl="0" marL="457200" marR="0" rtl="0" algn="l">
              <a:lnSpc>
                <a:spcPct val="115000"/>
              </a:lnSpc>
              <a:spcBef>
                <a:spcPts val="0"/>
              </a:spcBef>
              <a:spcAft>
                <a:spcPts val="0"/>
              </a:spcAft>
              <a:buClr>
                <a:schemeClr val="dk1"/>
              </a:buClr>
              <a:buSzPts val="1900"/>
              <a:buChar char="▪"/>
            </a:pPr>
            <a:r>
              <a:rPr b="1" lang="en-US" sz="1900">
                <a:solidFill>
                  <a:schemeClr val="dk1"/>
                </a:solidFill>
              </a:rPr>
              <a:t>Independent platforms</a:t>
            </a:r>
            <a:r>
              <a:rPr lang="en-US" sz="1900">
                <a:solidFill>
                  <a:schemeClr val="dk1"/>
                </a:solidFill>
              </a:rPr>
              <a:t>: neutral marketplaces without ties to sellers or buyers.</a:t>
            </a:r>
            <a:endParaRPr sz="1900">
              <a:solidFill>
                <a:schemeClr val="dk1"/>
              </a:solidFill>
            </a:endParaRPr>
          </a:p>
          <a:p>
            <a:pPr indent="0" lvl="0" marL="0" marR="0" rtl="0" algn="l">
              <a:lnSpc>
                <a:spcPct val="115000"/>
              </a:lnSpc>
              <a:spcBef>
                <a:spcPts val="0"/>
              </a:spcBef>
              <a:spcAft>
                <a:spcPts val="0"/>
              </a:spcAft>
              <a:buNone/>
            </a:pPr>
            <a:r>
              <a:t/>
            </a:r>
            <a:endParaRPr sz="1900">
              <a:solidFill>
                <a:schemeClr val="dk1"/>
              </a:solidFill>
            </a:endParaRPr>
          </a:p>
          <a:p>
            <a:pPr indent="0" lvl="0" marL="0" marR="0" rtl="0" algn="l">
              <a:lnSpc>
                <a:spcPct val="115000"/>
              </a:lnSpc>
              <a:spcBef>
                <a:spcPts val="0"/>
              </a:spcBef>
              <a:spcAft>
                <a:spcPts val="0"/>
              </a:spcAft>
              <a:buNone/>
            </a:pPr>
            <a:r>
              <a:t/>
            </a:r>
            <a:endParaRPr sz="1900">
              <a:solidFill>
                <a:schemeClr val="dk1"/>
              </a:solidFill>
            </a:endParaRPr>
          </a:p>
        </p:txBody>
      </p:sp>
      <p:pic>
        <p:nvPicPr>
          <p:cNvPr id="128" name="Google Shape;128;p23"/>
          <p:cNvPicPr preferRelativeResize="0"/>
          <p:nvPr/>
        </p:nvPicPr>
        <p:blipFill>
          <a:blip r:embed="rId3">
            <a:alphaModFix/>
          </a:blip>
          <a:stretch>
            <a:fillRect/>
          </a:stretch>
        </p:blipFill>
        <p:spPr>
          <a:xfrm>
            <a:off x="1210524" y="3694625"/>
            <a:ext cx="6722951" cy="2894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Classification Framework for D.M.</a:t>
            </a:r>
            <a:endParaRPr>
              <a:solidFill>
                <a:schemeClr val="dk1"/>
              </a:solidFill>
            </a:endParaRPr>
          </a:p>
        </p:txBody>
      </p:sp>
      <p:sp>
        <p:nvSpPr>
          <p:cNvPr id="134" name="Google Shape;134;p24"/>
          <p:cNvSpPr txBox="1"/>
          <p:nvPr>
            <p:ph idx="1" type="body"/>
          </p:nvPr>
        </p:nvSpPr>
        <p:spPr>
          <a:xfrm>
            <a:off x="457200" y="981075"/>
            <a:ext cx="8229600" cy="5145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1900">
                <a:solidFill>
                  <a:schemeClr val="dk1"/>
                </a:solidFill>
              </a:rPr>
              <a:t>This ownership structure leads to </a:t>
            </a:r>
            <a:r>
              <a:rPr b="1" lang="en-US" sz="1900">
                <a:solidFill>
                  <a:schemeClr val="dk1"/>
                </a:solidFill>
              </a:rPr>
              <a:t>six</a:t>
            </a:r>
            <a:r>
              <a:rPr lang="en-US" sz="1900">
                <a:solidFill>
                  <a:schemeClr val="dk1"/>
                </a:solidFill>
              </a:rPr>
              <a:t> business models:</a:t>
            </a:r>
            <a:endParaRPr sz="1900">
              <a:solidFill>
                <a:schemeClr val="dk1"/>
              </a:solidFill>
            </a:endParaRPr>
          </a:p>
          <a:p>
            <a:pPr indent="-349250" lvl="0" marL="457200" marR="0" rtl="0" algn="l">
              <a:lnSpc>
                <a:spcPct val="115000"/>
              </a:lnSpc>
              <a:spcBef>
                <a:spcPts val="0"/>
              </a:spcBef>
              <a:spcAft>
                <a:spcPts val="0"/>
              </a:spcAft>
              <a:buClr>
                <a:schemeClr val="dk1"/>
              </a:buClr>
              <a:buSzPts val="1900"/>
              <a:buChar char="▪"/>
            </a:pPr>
            <a:r>
              <a:rPr b="1" lang="en-US" sz="1900">
                <a:solidFill>
                  <a:srgbClr val="FF0000"/>
                </a:solidFill>
              </a:rPr>
              <a:t>Hierarchy level</a:t>
            </a:r>
            <a:r>
              <a:rPr lang="en-US" sz="1900">
                <a:solidFill>
                  <a:schemeClr val="dk1"/>
                </a:solidFill>
              </a:rPr>
              <a:t>: privately owned platforms function in closed systems, facilitating procurement or sales for a single company, with </a:t>
            </a:r>
            <a:r>
              <a:rPr i="1" lang="en-US" sz="1900">
                <a:solidFill>
                  <a:schemeClr val="dk1"/>
                </a:solidFill>
              </a:rPr>
              <a:t>one-to-many</a:t>
            </a:r>
            <a:r>
              <a:rPr lang="en-US" sz="1900">
                <a:solidFill>
                  <a:schemeClr val="dk1"/>
                </a:solidFill>
              </a:rPr>
              <a:t> or </a:t>
            </a:r>
            <a:r>
              <a:rPr i="1" lang="en-US" sz="1900">
                <a:solidFill>
                  <a:schemeClr val="dk1"/>
                </a:solidFill>
              </a:rPr>
              <a:t>many-to-one</a:t>
            </a:r>
            <a:r>
              <a:rPr lang="en-US" sz="1900">
                <a:solidFill>
                  <a:schemeClr val="dk1"/>
                </a:solidFill>
              </a:rPr>
              <a:t> relationships.</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b="1" lang="en-US" sz="1900">
                <a:solidFill>
                  <a:schemeClr val="dk1"/>
                </a:solidFill>
              </a:rPr>
              <a:t>Intermediate level</a:t>
            </a:r>
            <a:endParaRPr b="1" sz="1900">
              <a:solidFill>
                <a:schemeClr val="dk1"/>
              </a:solidFill>
            </a:endParaRPr>
          </a:p>
          <a:p>
            <a:pPr indent="-349250" lvl="0" marL="457200" rtl="0" algn="l">
              <a:lnSpc>
                <a:spcPct val="115000"/>
              </a:lnSpc>
              <a:spcBef>
                <a:spcPts val="0"/>
              </a:spcBef>
              <a:spcAft>
                <a:spcPts val="0"/>
              </a:spcAft>
              <a:buClr>
                <a:schemeClr val="dk1"/>
              </a:buClr>
              <a:buSzPts val="1900"/>
              <a:buChar char="▪"/>
            </a:pPr>
            <a:r>
              <a:rPr b="1" lang="en-US" sz="1900">
                <a:solidFill>
                  <a:schemeClr val="dk1"/>
                </a:solidFill>
              </a:rPr>
              <a:t>Market level</a:t>
            </a:r>
            <a:endParaRPr b="1" sz="1900">
              <a:solidFill>
                <a:schemeClr val="dk1"/>
              </a:solidFill>
            </a:endParaRPr>
          </a:p>
        </p:txBody>
      </p:sp>
      <p:pic>
        <p:nvPicPr>
          <p:cNvPr id="135" name="Google Shape;135;p24"/>
          <p:cNvPicPr preferRelativeResize="0"/>
          <p:nvPr/>
        </p:nvPicPr>
        <p:blipFill>
          <a:blip r:embed="rId3">
            <a:alphaModFix/>
          </a:blip>
          <a:stretch>
            <a:fillRect/>
          </a:stretch>
        </p:blipFill>
        <p:spPr>
          <a:xfrm>
            <a:off x="1210524" y="3694625"/>
            <a:ext cx="6722951" cy="2894600"/>
          </a:xfrm>
          <a:prstGeom prst="rect">
            <a:avLst/>
          </a:prstGeom>
          <a:noFill/>
          <a:ln>
            <a:noFill/>
          </a:ln>
        </p:spPr>
      </p:pic>
      <p:sp>
        <p:nvSpPr>
          <p:cNvPr id="136" name="Google Shape;136;p24"/>
          <p:cNvSpPr/>
          <p:nvPr/>
        </p:nvSpPr>
        <p:spPr>
          <a:xfrm rot="3601769">
            <a:off x="7501779" y="3733029"/>
            <a:ext cx="463013" cy="925656"/>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Classification Framework for D.M.</a:t>
            </a:r>
            <a:endParaRPr>
              <a:solidFill>
                <a:schemeClr val="dk1"/>
              </a:solidFill>
            </a:endParaRPr>
          </a:p>
        </p:txBody>
      </p:sp>
      <p:sp>
        <p:nvSpPr>
          <p:cNvPr id="142" name="Google Shape;142;p25"/>
          <p:cNvSpPr txBox="1"/>
          <p:nvPr>
            <p:ph idx="1" type="body"/>
          </p:nvPr>
        </p:nvSpPr>
        <p:spPr>
          <a:xfrm>
            <a:off x="457200" y="981075"/>
            <a:ext cx="8229600" cy="5145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1900">
                <a:solidFill>
                  <a:schemeClr val="dk1"/>
                </a:solidFill>
              </a:rPr>
              <a:t>This ownership structure leads to </a:t>
            </a:r>
            <a:r>
              <a:rPr b="1" lang="en-US" sz="1900">
                <a:solidFill>
                  <a:schemeClr val="dk1"/>
                </a:solidFill>
              </a:rPr>
              <a:t>six</a:t>
            </a:r>
            <a:r>
              <a:rPr lang="en-US" sz="1900">
                <a:solidFill>
                  <a:schemeClr val="dk1"/>
                </a:solidFill>
              </a:rPr>
              <a:t> business models:</a:t>
            </a:r>
            <a:endParaRPr sz="1900">
              <a:solidFill>
                <a:schemeClr val="dk1"/>
              </a:solidFill>
            </a:endParaRPr>
          </a:p>
          <a:p>
            <a:pPr indent="-349250" lvl="0" marL="457200" marR="0" rtl="0" algn="l">
              <a:lnSpc>
                <a:spcPct val="115000"/>
              </a:lnSpc>
              <a:spcBef>
                <a:spcPts val="0"/>
              </a:spcBef>
              <a:spcAft>
                <a:spcPts val="0"/>
              </a:spcAft>
              <a:buClr>
                <a:schemeClr val="dk1"/>
              </a:buClr>
              <a:buSzPts val="1900"/>
              <a:buChar char="▪"/>
            </a:pPr>
            <a:r>
              <a:rPr b="1" lang="en-US" sz="1900">
                <a:solidFill>
                  <a:schemeClr val="dk1"/>
                </a:solidFill>
              </a:rPr>
              <a:t>Hierarchy level</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b="1" lang="en-US" sz="1900">
                <a:solidFill>
                  <a:srgbClr val="FF0000"/>
                </a:solidFill>
              </a:rPr>
              <a:t>Intermediate level</a:t>
            </a:r>
            <a:r>
              <a:rPr lang="en-US" sz="1900">
                <a:solidFill>
                  <a:schemeClr val="dk1"/>
                </a:solidFill>
              </a:rPr>
              <a:t>: consortium-based platforms feature </a:t>
            </a:r>
            <a:r>
              <a:rPr i="1" lang="en-US" sz="1900">
                <a:solidFill>
                  <a:schemeClr val="dk1"/>
                </a:solidFill>
              </a:rPr>
              <a:t>many-to-few</a:t>
            </a:r>
            <a:r>
              <a:rPr lang="en-US" sz="1900">
                <a:solidFill>
                  <a:schemeClr val="dk1"/>
                </a:solidFill>
              </a:rPr>
              <a:t> or </a:t>
            </a:r>
            <a:r>
              <a:rPr i="1" lang="en-US" sz="1900">
                <a:solidFill>
                  <a:schemeClr val="dk1"/>
                </a:solidFill>
              </a:rPr>
              <a:t>vice versa</a:t>
            </a:r>
            <a:r>
              <a:rPr lang="en-US" sz="1900">
                <a:solidFill>
                  <a:schemeClr val="dk1"/>
                </a:solidFill>
              </a:rPr>
              <a:t> relationships. Entry is theoretically possible but typically restricted to members of the consortium</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b="1" lang="en-US" sz="1900">
                <a:solidFill>
                  <a:schemeClr val="dk1"/>
                </a:solidFill>
              </a:rPr>
              <a:t>Market level</a:t>
            </a:r>
            <a:endParaRPr sz="1900">
              <a:solidFill>
                <a:schemeClr val="dk1"/>
              </a:solidFill>
            </a:endParaRPr>
          </a:p>
        </p:txBody>
      </p:sp>
      <p:pic>
        <p:nvPicPr>
          <p:cNvPr id="143" name="Google Shape;143;p25"/>
          <p:cNvPicPr preferRelativeResize="0"/>
          <p:nvPr/>
        </p:nvPicPr>
        <p:blipFill>
          <a:blip r:embed="rId3">
            <a:alphaModFix/>
          </a:blip>
          <a:stretch>
            <a:fillRect/>
          </a:stretch>
        </p:blipFill>
        <p:spPr>
          <a:xfrm>
            <a:off x="1210524" y="3694625"/>
            <a:ext cx="6722951" cy="2894600"/>
          </a:xfrm>
          <a:prstGeom prst="rect">
            <a:avLst/>
          </a:prstGeom>
          <a:noFill/>
          <a:ln>
            <a:noFill/>
          </a:ln>
        </p:spPr>
      </p:pic>
      <p:sp>
        <p:nvSpPr>
          <p:cNvPr id="144" name="Google Shape;144;p25"/>
          <p:cNvSpPr/>
          <p:nvPr/>
        </p:nvSpPr>
        <p:spPr>
          <a:xfrm rot="3601769">
            <a:off x="7501779" y="4495029"/>
            <a:ext cx="463013" cy="925656"/>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Classification Framework for D.M.</a:t>
            </a:r>
            <a:endParaRPr>
              <a:solidFill>
                <a:schemeClr val="dk1"/>
              </a:solidFill>
            </a:endParaRPr>
          </a:p>
        </p:txBody>
      </p:sp>
      <p:sp>
        <p:nvSpPr>
          <p:cNvPr id="150" name="Google Shape;150;p26"/>
          <p:cNvSpPr txBox="1"/>
          <p:nvPr>
            <p:ph idx="1" type="body"/>
          </p:nvPr>
        </p:nvSpPr>
        <p:spPr>
          <a:xfrm>
            <a:off x="457200" y="981075"/>
            <a:ext cx="8229600" cy="5145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1800">
                <a:solidFill>
                  <a:schemeClr val="dk1"/>
                </a:solidFill>
              </a:rPr>
              <a:t>This ownership structure leads to </a:t>
            </a:r>
            <a:r>
              <a:rPr b="1" lang="en-US" sz="1800">
                <a:solidFill>
                  <a:schemeClr val="dk1"/>
                </a:solidFill>
              </a:rPr>
              <a:t>six</a:t>
            </a:r>
            <a:r>
              <a:rPr lang="en-US" sz="1800">
                <a:solidFill>
                  <a:schemeClr val="dk1"/>
                </a:solidFill>
              </a:rPr>
              <a:t> business models:</a:t>
            </a:r>
            <a:endParaRPr sz="1800">
              <a:solidFill>
                <a:schemeClr val="dk1"/>
              </a:solidFill>
            </a:endParaRPr>
          </a:p>
          <a:p>
            <a:pPr indent="-342900" lvl="0" marL="457200" marR="0" rtl="0" algn="l">
              <a:lnSpc>
                <a:spcPct val="115000"/>
              </a:lnSpc>
              <a:spcBef>
                <a:spcPts val="0"/>
              </a:spcBef>
              <a:spcAft>
                <a:spcPts val="0"/>
              </a:spcAft>
              <a:buClr>
                <a:schemeClr val="dk1"/>
              </a:buClr>
              <a:buSzPts val="1800"/>
              <a:buChar char="▪"/>
            </a:pPr>
            <a:r>
              <a:rPr b="1" lang="en-US" sz="1800">
                <a:solidFill>
                  <a:schemeClr val="dk1"/>
                </a:solidFill>
              </a:rPr>
              <a:t>Hierarchy level</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b="1" lang="en-US" sz="1800">
                <a:solidFill>
                  <a:schemeClr val="dk1"/>
                </a:solidFill>
              </a:rPr>
              <a:t>Intermediate level</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b="1" lang="en-US" sz="1800">
                <a:solidFill>
                  <a:srgbClr val="FF0000"/>
                </a:solidFill>
              </a:rPr>
              <a:t>Market level</a:t>
            </a:r>
            <a:r>
              <a:rPr lang="en-US" sz="1800">
                <a:solidFill>
                  <a:schemeClr val="dk1"/>
                </a:solidFill>
              </a:rPr>
              <a:t>: </a:t>
            </a:r>
            <a:r>
              <a:rPr i="1" lang="en-US" sz="1800">
                <a:solidFill>
                  <a:schemeClr val="dk1"/>
                </a:solidFill>
              </a:rPr>
              <a:t>m</a:t>
            </a:r>
            <a:r>
              <a:rPr i="1" lang="en-US" sz="1800">
                <a:solidFill>
                  <a:schemeClr val="dk1"/>
                </a:solidFill>
              </a:rPr>
              <a:t>any-to-many</a:t>
            </a:r>
            <a:r>
              <a:rPr lang="en-US" sz="1800">
                <a:solidFill>
                  <a:schemeClr val="dk1"/>
                </a:solidFill>
              </a:rPr>
              <a:t> platforms are independent intermediaries with minimal entry restrictions. However, some many-to-many platforms, where operators also trade their goods, lack neutrality and resemble consortium platforms due to bias toward the operator’s interests.</a:t>
            </a:r>
            <a:endParaRPr sz="1800">
              <a:solidFill>
                <a:schemeClr val="dk1"/>
              </a:solidFill>
            </a:endParaRPr>
          </a:p>
        </p:txBody>
      </p:sp>
      <p:pic>
        <p:nvPicPr>
          <p:cNvPr id="151" name="Google Shape;151;p26"/>
          <p:cNvPicPr preferRelativeResize="0"/>
          <p:nvPr/>
        </p:nvPicPr>
        <p:blipFill>
          <a:blip r:embed="rId3">
            <a:alphaModFix/>
          </a:blip>
          <a:stretch>
            <a:fillRect/>
          </a:stretch>
        </p:blipFill>
        <p:spPr>
          <a:xfrm>
            <a:off x="1210524" y="3694625"/>
            <a:ext cx="6722951" cy="2894600"/>
          </a:xfrm>
          <a:prstGeom prst="rect">
            <a:avLst/>
          </a:prstGeom>
          <a:noFill/>
          <a:ln>
            <a:noFill/>
          </a:ln>
        </p:spPr>
      </p:pic>
      <p:sp>
        <p:nvSpPr>
          <p:cNvPr id="152" name="Google Shape;152;p26"/>
          <p:cNvSpPr/>
          <p:nvPr/>
        </p:nvSpPr>
        <p:spPr>
          <a:xfrm rot="3601769">
            <a:off x="7501779" y="5180829"/>
            <a:ext cx="463013" cy="925656"/>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 name="Shape 39"/>
        <p:cNvGrpSpPr/>
        <p:nvPr/>
      </p:nvGrpSpPr>
      <p:grpSpPr>
        <a:xfrm>
          <a:off x="0" y="0"/>
          <a:ext cx="0" cy="0"/>
          <a:chOff x="0" y="0"/>
          <a:chExt cx="0" cy="0"/>
        </a:xfrm>
      </p:grpSpPr>
      <p:sp>
        <p:nvSpPr>
          <p:cNvPr id="40" name="Google Shape;40;p9"/>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Arial"/>
              <a:buNone/>
            </a:pPr>
            <a:r>
              <a:rPr b="0" i="0" lang="en-US" sz="4000" u="none" cap="none" strike="noStrike">
                <a:solidFill>
                  <a:schemeClr val="dk2"/>
                </a:solidFill>
                <a:latin typeface="Arial"/>
                <a:ea typeface="Arial"/>
                <a:cs typeface="Arial"/>
                <a:sym typeface="Arial"/>
              </a:rPr>
              <a:t>Introduction</a:t>
            </a:r>
            <a:endParaRPr/>
          </a:p>
        </p:txBody>
      </p:sp>
      <p:sp>
        <p:nvSpPr>
          <p:cNvPr id="41" name="Google Shape;41;p9"/>
          <p:cNvSpPr txBox="1"/>
          <p:nvPr>
            <p:ph idx="1" type="body"/>
          </p:nvPr>
        </p:nvSpPr>
        <p:spPr>
          <a:xfrm>
            <a:off x="457200" y="865325"/>
            <a:ext cx="8229600" cy="2481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500">
              <a:solidFill>
                <a:schemeClr val="dk1"/>
              </a:solidFill>
            </a:endParaRPr>
          </a:p>
          <a:p>
            <a:pPr indent="0" lvl="0" marL="0" marR="0" rtl="0" algn="ctr">
              <a:spcBef>
                <a:spcPts val="0"/>
              </a:spcBef>
              <a:spcAft>
                <a:spcPts val="0"/>
              </a:spcAft>
              <a:buNone/>
            </a:pPr>
            <a:r>
              <a:rPr lang="en-US" sz="2500">
                <a:solidFill>
                  <a:schemeClr val="dk1"/>
                </a:solidFill>
              </a:rPr>
              <a:t>Nowadays, </a:t>
            </a:r>
            <a:r>
              <a:rPr b="1" lang="en-US" sz="2500">
                <a:solidFill>
                  <a:schemeClr val="dk1"/>
                </a:solidFill>
              </a:rPr>
              <a:t>Data</a:t>
            </a:r>
            <a:r>
              <a:rPr lang="en-US" sz="2500">
                <a:solidFill>
                  <a:schemeClr val="dk1"/>
                </a:solidFill>
              </a:rPr>
              <a:t> has become a </a:t>
            </a:r>
            <a:r>
              <a:rPr i="1" lang="en-US" sz="2500">
                <a:solidFill>
                  <a:schemeClr val="dk1"/>
                </a:solidFill>
              </a:rPr>
              <a:t>tradable </a:t>
            </a:r>
            <a:r>
              <a:rPr i="1" lang="en-US" sz="2500">
                <a:solidFill>
                  <a:schemeClr val="dk1"/>
                </a:solidFill>
              </a:rPr>
              <a:t>commodity</a:t>
            </a:r>
            <a:r>
              <a:rPr lang="en-US" sz="2500">
                <a:solidFill>
                  <a:schemeClr val="dk1"/>
                </a:solidFill>
              </a:rPr>
              <a:t>.</a:t>
            </a:r>
            <a:endParaRPr sz="2500">
              <a:solidFill>
                <a:schemeClr val="dk1"/>
              </a:solidFill>
            </a:endParaRPr>
          </a:p>
          <a:p>
            <a:pPr indent="0" lvl="0" marL="0" marR="0" rtl="0" algn="ctr">
              <a:spcBef>
                <a:spcPts val="0"/>
              </a:spcBef>
              <a:spcAft>
                <a:spcPts val="0"/>
              </a:spcAft>
              <a:buNone/>
            </a:pPr>
            <a:r>
              <a:t/>
            </a:r>
            <a:endParaRPr sz="2500">
              <a:solidFill>
                <a:schemeClr val="dk1"/>
              </a:solidFill>
            </a:endParaRPr>
          </a:p>
          <a:p>
            <a:pPr indent="0" lvl="0" marL="0" marR="0" rtl="0" algn="ctr">
              <a:spcBef>
                <a:spcPts val="0"/>
              </a:spcBef>
              <a:spcAft>
                <a:spcPts val="0"/>
              </a:spcAft>
              <a:buNone/>
            </a:pPr>
            <a:r>
              <a:rPr lang="en-US" sz="2500">
                <a:solidFill>
                  <a:schemeClr val="dk1"/>
                </a:solidFill>
              </a:rPr>
              <a:t>Recognizing this, </a:t>
            </a:r>
            <a:r>
              <a:rPr b="1" lang="en-US" sz="2500">
                <a:solidFill>
                  <a:schemeClr val="dk1"/>
                </a:solidFill>
              </a:rPr>
              <a:t>data providers</a:t>
            </a:r>
            <a:r>
              <a:rPr lang="en-US" sz="2500">
                <a:solidFill>
                  <a:schemeClr val="dk1"/>
                </a:solidFill>
              </a:rPr>
              <a:t> have established platforms for </a:t>
            </a:r>
            <a:r>
              <a:rPr b="1" lang="en-US" sz="2500">
                <a:solidFill>
                  <a:schemeClr val="dk1"/>
                </a:solidFill>
              </a:rPr>
              <a:t>buying</a:t>
            </a:r>
            <a:r>
              <a:rPr lang="en-US" sz="2500">
                <a:solidFill>
                  <a:schemeClr val="dk1"/>
                </a:solidFill>
              </a:rPr>
              <a:t>, </a:t>
            </a:r>
            <a:r>
              <a:rPr b="1" lang="en-US" sz="2500">
                <a:solidFill>
                  <a:schemeClr val="dk1"/>
                </a:solidFill>
              </a:rPr>
              <a:t>selling</a:t>
            </a:r>
            <a:r>
              <a:rPr lang="en-US" sz="2500">
                <a:solidFill>
                  <a:schemeClr val="dk1"/>
                </a:solidFill>
              </a:rPr>
              <a:t>, or </a:t>
            </a:r>
            <a:r>
              <a:rPr b="1" lang="en-US" sz="2500">
                <a:solidFill>
                  <a:schemeClr val="dk1"/>
                </a:solidFill>
              </a:rPr>
              <a:t>exchanging data</a:t>
            </a:r>
            <a:r>
              <a:rPr lang="en-US" sz="2500">
                <a:solidFill>
                  <a:schemeClr val="dk1"/>
                </a:solidFill>
              </a:rPr>
              <a:t>.</a:t>
            </a:r>
            <a:endParaRPr sz="2500">
              <a:solidFill>
                <a:schemeClr val="dk1"/>
              </a:solidFill>
            </a:endParaRPr>
          </a:p>
        </p:txBody>
      </p:sp>
      <p:pic>
        <p:nvPicPr>
          <p:cNvPr id="42" name="Google Shape;42;p9"/>
          <p:cNvPicPr preferRelativeResize="0"/>
          <p:nvPr/>
        </p:nvPicPr>
        <p:blipFill>
          <a:blip r:embed="rId3">
            <a:alphaModFix/>
          </a:blip>
          <a:stretch>
            <a:fillRect/>
          </a:stretch>
        </p:blipFill>
        <p:spPr>
          <a:xfrm>
            <a:off x="2897514" y="3238900"/>
            <a:ext cx="3348975" cy="3349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Classification Framework for D.M.</a:t>
            </a:r>
            <a:endParaRPr>
              <a:solidFill>
                <a:schemeClr val="dk1"/>
              </a:solidFill>
            </a:endParaRPr>
          </a:p>
        </p:txBody>
      </p:sp>
      <p:sp>
        <p:nvSpPr>
          <p:cNvPr id="158" name="Google Shape;158;p27"/>
          <p:cNvSpPr txBox="1"/>
          <p:nvPr>
            <p:ph idx="1" type="body"/>
          </p:nvPr>
        </p:nvSpPr>
        <p:spPr>
          <a:xfrm>
            <a:off x="457200" y="981075"/>
            <a:ext cx="8229600" cy="5145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2000">
                <a:solidFill>
                  <a:schemeClr val="dk1"/>
                </a:solidFill>
              </a:rPr>
              <a:t>This model </a:t>
            </a:r>
            <a:r>
              <a:rPr b="1" lang="en-US" sz="2000">
                <a:solidFill>
                  <a:schemeClr val="dk1"/>
                </a:solidFill>
              </a:rPr>
              <a:t>bridges the gap</a:t>
            </a:r>
            <a:r>
              <a:rPr lang="en-US" sz="2000">
                <a:solidFill>
                  <a:schemeClr val="dk1"/>
                </a:solidFill>
              </a:rPr>
              <a:t> between </a:t>
            </a:r>
            <a:r>
              <a:rPr i="1" lang="en-US" sz="2000">
                <a:solidFill>
                  <a:schemeClr val="dk1"/>
                </a:solidFill>
              </a:rPr>
              <a:t>overly complex theoretical frameworks</a:t>
            </a:r>
            <a:r>
              <a:rPr lang="en-US" sz="2000">
                <a:solidFill>
                  <a:schemeClr val="dk1"/>
                </a:solidFill>
              </a:rPr>
              <a:t> and </a:t>
            </a:r>
            <a:r>
              <a:rPr i="1" lang="en-US" sz="2000">
                <a:solidFill>
                  <a:schemeClr val="dk1"/>
                </a:solidFill>
              </a:rPr>
              <a:t>overly simplistic model</a:t>
            </a:r>
            <a:r>
              <a:rPr i="1" lang="en-US" sz="2000">
                <a:solidFill>
                  <a:schemeClr val="dk1"/>
                </a:solidFill>
              </a:rPr>
              <a:t>s</a:t>
            </a:r>
            <a:r>
              <a:rPr lang="en-US" sz="2000">
                <a:solidFill>
                  <a:schemeClr val="dk1"/>
                </a:solidFill>
              </a:rPr>
              <a:t>. It simplifies analysis while maintaining explanatory depth, providing a practical tool for empirical studies.</a:t>
            </a:r>
            <a:endParaRPr sz="2000">
              <a:solidFill>
                <a:schemeClr val="dk1"/>
              </a:solidFill>
            </a:endParaRPr>
          </a:p>
          <a:p>
            <a:pPr indent="0" lvl="0" marL="0" marR="0" rtl="0" algn="l">
              <a:lnSpc>
                <a:spcPct val="115000"/>
              </a:lnSpc>
              <a:spcBef>
                <a:spcPts val="0"/>
              </a:spcBef>
              <a:spcAft>
                <a:spcPts val="0"/>
              </a:spcAft>
              <a:buNone/>
            </a:pPr>
            <a:r>
              <a:t/>
            </a:r>
            <a:endParaRPr sz="2000">
              <a:solidFill>
                <a:schemeClr val="dk1"/>
              </a:solidFill>
            </a:endParaRPr>
          </a:p>
          <a:p>
            <a:pPr indent="0" lvl="0" marL="0" marR="0" rtl="0" algn="l">
              <a:lnSpc>
                <a:spcPct val="115000"/>
              </a:lnSpc>
              <a:spcBef>
                <a:spcPts val="0"/>
              </a:spcBef>
              <a:spcAft>
                <a:spcPts val="0"/>
              </a:spcAft>
              <a:buNone/>
            </a:pPr>
            <a:r>
              <a:rPr lang="en-US" sz="2000">
                <a:solidFill>
                  <a:schemeClr val="dk1"/>
                </a:solidFill>
              </a:rPr>
              <a:t>Also, to classify data marketplaces within the neo-classical framework for markets, some criteria are identified to distinguish them as electronic marketplaces:</a:t>
            </a:r>
            <a:endParaRPr sz="2000">
              <a:solidFill>
                <a:schemeClr val="dk1"/>
              </a:solidFill>
            </a:endParaRPr>
          </a:p>
          <a:p>
            <a:pPr indent="-355600" lvl="0" marL="457200" marR="0" rtl="0" algn="l">
              <a:lnSpc>
                <a:spcPct val="115000"/>
              </a:lnSpc>
              <a:spcBef>
                <a:spcPts val="0"/>
              </a:spcBef>
              <a:spcAft>
                <a:spcPts val="0"/>
              </a:spcAft>
              <a:buClr>
                <a:schemeClr val="dk1"/>
              </a:buClr>
              <a:buSzPts val="2000"/>
              <a:buChar char="▪"/>
            </a:pPr>
            <a:r>
              <a:rPr b="1" lang="en-US" sz="2000">
                <a:solidFill>
                  <a:schemeClr val="dk1"/>
                </a:solidFill>
              </a:rPr>
              <a:t>Primary Business Model</a:t>
            </a:r>
            <a:r>
              <a:rPr lang="en-US" sz="2000">
                <a:solidFill>
                  <a:schemeClr val="dk1"/>
                </a:solidFill>
              </a:rPr>
              <a:t>: the provider must primarily </a:t>
            </a:r>
            <a:r>
              <a:rPr b="1" lang="en-US" sz="2000">
                <a:solidFill>
                  <a:schemeClr val="dk1"/>
                </a:solidFill>
              </a:rPr>
              <a:t>focus on offering data</a:t>
            </a:r>
            <a:r>
              <a:rPr lang="en-US" sz="2000">
                <a:solidFill>
                  <a:schemeClr val="dk1"/>
                </a:solidFill>
              </a:rPr>
              <a:t> and/or related services to qualify as a data marketplace.</a:t>
            </a:r>
            <a:endParaRPr sz="2000">
              <a:solidFill>
                <a:schemeClr val="dk1"/>
              </a:solidFill>
            </a:endParaRPr>
          </a:p>
          <a:p>
            <a:pPr indent="-355600" lvl="0" marL="457200" marR="0" rtl="0" algn="l">
              <a:lnSpc>
                <a:spcPct val="115000"/>
              </a:lnSpc>
              <a:spcBef>
                <a:spcPts val="0"/>
              </a:spcBef>
              <a:spcAft>
                <a:spcPts val="0"/>
              </a:spcAft>
              <a:buClr>
                <a:schemeClr val="dk1"/>
              </a:buClr>
              <a:buSzPts val="2000"/>
              <a:buChar char="▪"/>
            </a:pPr>
            <a:r>
              <a:rPr b="1" lang="en-US" sz="2000">
                <a:solidFill>
                  <a:schemeClr val="dk1"/>
                </a:solidFill>
              </a:rPr>
              <a:t>Infrastructure Requirements</a:t>
            </a:r>
            <a:r>
              <a:rPr lang="en-US" sz="2000">
                <a:solidFill>
                  <a:schemeClr val="dk1"/>
                </a:solidFill>
              </a:rPr>
              <a:t>: data marketplaces must provide a </a:t>
            </a:r>
            <a:r>
              <a:rPr b="1" lang="en-US" sz="2000">
                <a:solidFill>
                  <a:schemeClr val="dk1"/>
                </a:solidFill>
              </a:rPr>
              <a:t>platform</a:t>
            </a:r>
            <a:r>
              <a:rPr lang="en-US" sz="2000">
                <a:solidFill>
                  <a:schemeClr val="dk1"/>
                </a:solidFill>
              </a:rPr>
              <a:t> that enables users to upload, browse, download, buy, and sell machine-readable data (e.g., RDF, XML). The platform must </a:t>
            </a:r>
            <a:r>
              <a:rPr b="1" lang="en-US" sz="2000">
                <a:solidFill>
                  <a:schemeClr val="dk1"/>
                </a:solidFill>
              </a:rPr>
              <a:t>host</a:t>
            </a:r>
            <a:r>
              <a:rPr lang="en-US" sz="2000">
                <a:solidFill>
                  <a:schemeClr val="dk1"/>
                </a:solidFill>
              </a:rPr>
              <a:t> the data and </a:t>
            </a:r>
            <a:r>
              <a:rPr b="1" lang="en-US" sz="2000">
                <a:solidFill>
                  <a:schemeClr val="dk1"/>
                </a:solidFill>
              </a:rPr>
              <a:t>clearly</a:t>
            </a:r>
            <a:r>
              <a:rPr lang="en-US" sz="2000">
                <a:solidFill>
                  <a:schemeClr val="dk1"/>
                </a:solidFill>
              </a:rPr>
              <a:t> </a:t>
            </a:r>
            <a:r>
              <a:rPr b="1" lang="en-US" sz="2000">
                <a:solidFill>
                  <a:schemeClr val="dk1"/>
                </a:solidFill>
              </a:rPr>
              <a:t>identify</a:t>
            </a:r>
            <a:r>
              <a:rPr lang="en-US" sz="2000">
                <a:solidFill>
                  <a:schemeClr val="dk1"/>
                </a:solidFill>
              </a:rPr>
              <a:t> whether it originates from the community or the operator.</a:t>
            </a:r>
            <a:endParaRPr sz="20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The Surveys</a:t>
            </a:r>
            <a:endParaRPr/>
          </a:p>
        </p:txBody>
      </p:sp>
      <p:sp>
        <p:nvSpPr>
          <p:cNvPr id="164" name="Google Shape;164;p28"/>
          <p:cNvSpPr txBox="1"/>
          <p:nvPr>
            <p:ph idx="1" type="body"/>
          </p:nvPr>
        </p:nvSpPr>
        <p:spPr>
          <a:xfrm>
            <a:off x="457200" y="981075"/>
            <a:ext cx="8229600" cy="5145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2200">
                <a:solidFill>
                  <a:schemeClr val="dk1"/>
                </a:solidFill>
              </a:rPr>
              <a:t>As already said before, there are </a:t>
            </a:r>
            <a:r>
              <a:rPr b="1" lang="en-US" sz="2200">
                <a:solidFill>
                  <a:schemeClr val="dk1"/>
                </a:solidFill>
              </a:rPr>
              <a:t>three different </a:t>
            </a:r>
            <a:r>
              <a:rPr b="1" lang="en-US" sz="2200">
                <a:solidFill>
                  <a:schemeClr val="dk1"/>
                </a:solidFill>
              </a:rPr>
              <a:t>surveys</a:t>
            </a:r>
            <a:r>
              <a:rPr lang="en-US" sz="2200">
                <a:solidFill>
                  <a:schemeClr val="dk1"/>
                </a:solidFill>
              </a:rPr>
              <a:t>, all done consecutively. We are going to look at the first two initially, adding the results of the third later on.</a:t>
            </a:r>
            <a:endParaRPr sz="2200">
              <a:solidFill>
                <a:schemeClr val="dk1"/>
              </a:solidFill>
            </a:endParaRPr>
          </a:p>
          <a:p>
            <a:pPr indent="0" lvl="0" marL="0" marR="0" rtl="0" algn="l">
              <a:lnSpc>
                <a:spcPct val="115000"/>
              </a:lnSpc>
              <a:spcBef>
                <a:spcPts val="0"/>
              </a:spcBef>
              <a:spcAft>
                <a:spcPts val="0"/>
              </a:spcAft>
              <a:buNone/>
            </a:pPr>
            <a:r>
              <a:t/>
            </a:r>
            <a:endParaRPr sz="2200">
              <a:solidFill>
                <a:schemeClr val="dk1"/>
              </a:solidFill>
            </a:endParaRPr>
          </a:p>
          <a:p>
            <a:pPr indent="0" lvl="0" marL="0" marR="0" rtl="0" algn="l">
              <a:lnSpc>
                <a:spcPct val="115000"/>
              </a:lnSpc>
              <a:spcBef>
                <a:spcPts val="0"/>
              </a:spcBef>
              <a:spcAft>
                <a:spcPts val="0"/>
              </a:spcAft>
              <a:buNone/>
            </a:pPr>
            <a:r>
              <a:rPr lang="en-US" sz="2200">
                <a:solidFill>
                  <a:schemeClr val="dk1"/>
                </a:solidFill>
              </a:rPr>
              <a:t>The focus is on companies offering either a platform that</a:t>
            </a:r>
            <a:endParaRPr sz="2200">
              <a:solidFill>
                <a:schemeClr val="dk1"/>
              </a:solidFill>
            </a:endParaRPr>
          </a:p>
          <a:p>
            <a:pPr indent="0" lvl="0" marL="0" marR="0" rtl="0" algn="l">
              <a:lnSpc>
                <a:spcPct val="115000"/>
              </a:lnSpc>
              <a:spcBef>
                <a:spcPts val="0"/>
              </a:spcBef>
              <a:spcAft>
                <a:spcPts val="0"/>
              </a:spcAft>
              <a:buNone/>
            </a:pPr>
            <a:r>
              <a:rPr lang="en-US" sz="2200">
                <a:solidFill>
                  <a:schemeClr val="dk1"/>
                </a:solidFill>
              </a:rPr>
              <a:t>allows users to </a:t>
            </a:r>
            <a:r>
              <a:rPr b="1" lang="en-US" sz="2200">
                <a:solidFill>
                  <a:schemeClr val="dk1"/>
                </a:solidFill>
              </a:rPr>
              <a:t>buy and/or sell data</a:t>
            </a:r>
            <a:r>
              <a:rPr lang="en-US" sz="2200">
                <a:solidFill>
                  <a:schemeClr val="dk1"/>
                </a:solidFill>
              </a:rPr>
              <a:t>, providing </a:t>
            </a:r>
            <a:r>
              <a:rPr b="1" lang="en-US" sz="2200">
                <a:solidFill>
                  <a:schemeClr val="dk1"/>
                </a:solidFill>
              </a:rPr>
              <a:t>raw data</a:t>
            </a:r>
            <a:r>
              <a:rPr lang="en-US" sz="2200">
                <a:solidFill>
                  <a:schemeClr val="dk1"/>
                </a:solidFill>
              </a:rPr>
              <a:t> in </a:t>
            </a:r>
            <a:r>
              <a:rPr b="1" lang="en-US" sz="2200">
                <a:solidFill>
                  <a:schemeClr val="dk1"/>
                </a:solidFill>
              </a:rPr>
              <a:t>any form</a:t>
            </a:r>
            <a:r>
              <a:rPr lang="en-US" sz="2200">
                <a:solidFill>
                  <a:schemeClr val="dk1"/>
                </a:solidFill>
              </a:rPr>
              <a:t>, or on </a:t>
            </a:r>
            <a:r>
              <a:rPr b="1" lang="en-US" sz="2200">
                <a:solidFill>
                  <a:schemeClr val="dk1"/>
                </a:solidFill>
              </a:rPr>
              <a:t>companies</a:t>
            </a:r>
            <a:r>
              <a:rPr lang="en-US" sz="2200">
                <a:solidFill>
                  <a:schemeClr val="dk1"/>
                </a:solidFill>
              </a:rPr>
              <a:t> offering </a:t>
            </a:r>
            <a:r>
              <a:rPr b="1" lang="en-US" sz="2200">
                <a:solidFill>
                  <a:schemeClr val="dk1"/>
                </a:solidFill>
              </a:rPr>
              <a:t>data enrichment</a:t>
            </a:r>
            <a:r>
              <a:rPr lang="en-US" sz="2200">
                <a:solidFill>
                  <a:schemeClr val="dk1"/>
                </a:solidFill>
              </a:rPr>
              <a:t> </a:t>
            </a:r>
            <a:r>
              <a:rPr b="1" lang="en-US" sz="2200">
                <a:solidFill>
                  <a:schemeClr val="dk1"/>
                </a:solidFill>
              </a:rPr>
              <a:t>tools</a:t>
            </a:r>
            <a:r>
              <a:rPr lang="en-US" sz="2200">
                <a:solidFill>
                  <a:schemeClr val="dk1"/>
                </a:solidFill>
              </a:rPr>
              <a:t>. </a:t>
            </a:r>
            <a:endParaRPr sz="2200">
              <a:solidFill>
                <a:schemeClr val="dk1"/>
              </a:solidFill>
            </a:endParaRPr>
          </a:p>
          <a:p>
            <a:pPr indent="0" lvl="0" marL="0" marR="0" rtl="0" algn="l">
              <a:lnSpc>
                <a:spcPct val="115000"/>
              </a:lnSpc>
              <a:spcBef>
                <a:spcPts val="0"/>
              </a:spcBef>
              <a:spcAft>
                <a:spcPts val="0"/>
              </a:spcAft>
              <a:buNone/>
            </a:pPr>
            <a:r>
              <a:rPr lang="en-US" sz="2200">
                <a:solidFill>
                  <a:schemeClr val="dk1"/>
                </a:solidFill>
              </a:rPr>
              <a:t>The platform, or service, has to be </a:t>
            </a:r>
            <a:r>
              <a:rPr b="1" lang="en-US" sz="2200">
                <a:solidFill>
                  <a:schemeClr val="dk1"/>
                </a:solidFill>
              </a:rPr>
              <a:t>online</a:t>
            </a:r>
            <a:r>
              <a:rPr lang="en-US" sz="2200">
                <a:solidFill>
                  <a:schemeClr val="dk1"/>
                </a:solidFill>
              </a:rPr>
              <a:t>.</a:t>
            </a:r>
            <a:endParaRPr sz="2200">
              <a:solidFill>
                <a:schemeClr val="dk1"/>
              </a:solidFill>
            </a:endParaRPr>
          </a:p>
          <a:p>
            <a:pPr indent="0" lvl="0" marL="0" marR="0" rtl="0" algn="l">
              <a:lnSpc>
                <a:spcPct val="115000"/>
              </a:lnSpc>
              <a:spcBef>
                <a:spcPts val="0"/>
              </a:spcBef>
              <a:spcAft>
                <a:spcPts val="0"/>
              </a:spcAft>
              <a:buNone/>
            </a:pPr>
            <a:r>
              <a:t/>
            </a:r>
            <a:endParaRPr sz="2200">
              <a:solidFill>
                <a:schemeClr val="dk1"/>
              </a:solidFill>
            </a:endParaRPr>
          </a:p>
          <a:p>
            <a:pPr indent="0" lvl="0" marL="0" marR="0" rtl="0" algn="l">
              <a:lnSpc>
                <a:spcPct val="115000"/>
              </a:lnSpc>
              <a:spcBef>
                <a:spcPts val="0"/>
              </a:spcBef>
              <a:spcAft>
                <a:spcPts val="0"/>
              </a:spcAft>
              <a:buNone/>
            </a:pPr>
            <a:r>
              <a:rPr lang="en-US" sz="2200">
                <a:solidFill>
                  <a:schemeClr val="dk1"/>
                </a:solidFill>
              </a:rPr>
              <a:t>The vendors are divided in </a:t>
            </a:r>
            <a:r>
              <a:rPr b="1" lang="en-US" sz="2200">
                <a:solidFill>
                  <a:schemeClr val="dk1"/>
                </a:solidFill>
              </a:rPr>
              <a:t>12</a:t>
            </a:r>
            <a:r>
              <a:rPr lang="en-US" sz="2200">
                <a:solidFill>
                  <a:schemeClr val="dk1"/>
                </a:solidFill>
              </a:rPr>
              <a:t> categories (</a:t>
            </a:r>
            <a:r>
              <a:rPr b="1" lang="en-US" sz="2200">
                <a:solidFill>
                  <a:schemeClr val="dk1"/>
                </a:solidFill>
              </a:rPr>
              <a:t>14</a:t>
            </a:r>
            <a:r>
              <a:rPr lang="en-US" sz="2200">
                <a:solidFill>
                  <a:schemeClr val="dk1"/>
                </a:solidFill>
              </a:rPr>
              <a:t> in the 2nd survey).</a:t>
            </a:r>
            <a:endParaRPr sz="2200">
              <a:solidFill>
                <a:schemeClr val="dk1"/>
              </a:solidFill>
            </a:endParaRPr>
          </a:p>
          <a:p>
            <a:pPr indent="0" lvl="0" marL="0" marR="0" rtl="0" algn="l">
              <a:lnSpc>
                <a:spcPct val="115000"/>
              </a:lnSpc>
              <a:spcBef>
                <a:spcPts val="0"/>
              </a:spcBef>
              <a:spcAft>
                <a:spcPts val="0"/>
              </a:spcAft>
              <a:buNone/>
            </a:pPr>
            <a:r>
              <a:rPr lang="en-US" sz="2200">
                <a:solidFill>
                  <a:schemeClr val="dk1"/>
                </a:solidFill>
              </a:rPr>
              <a:t>The categories are </a:t>
            </a:r>
            <a:r>
              <a:rPr b="1" lang="en-US" sz="2200">
                <a:solidFill>
                  <a:schemeClr val="dk1"/>
                </a:solidFill>
              </a:rPr>
              <a:t>not mutually exclusive</a:t>
            </a:r>
            <a:r>
              <a:rPr lang="en-US" sz="2200">
                <a:solidFill>
                  <a:schemeClr val="dk1"/>
                </a:solidFill>
              </a:rPr>
              <a:t>.</a:t>
            </a:r>
            <a:endParaRPr sz="2200">
              <a:solidFill>
                <a:schemeClr val="dk1"/>
              </a:solidFill>
            </a:endParaRPr>
          </a:p>
          <a:p>
            <a:pPr indent="0" lvl="0" marL="0" marR="0" rtl="0" algn="l">
              <a:lnSpc>
                <a:spcPct val="115000"/>
              </a:lnSpc>
              <a:spcBef>
                <a:spcPts val="0"/>
              </a:spcBef>
              <a:spcAft>
                <a:spcPts val="0"/>
              </a:spcAft>
              <a:buNone/>
            </a:pPr>
            <a:r>
              <a:t/>
            </a:r>
            <a:endParaRPr sz="2200">
              <a:solidFill>
                <a:schemeClr val="dk1"/>
              </a:solidFill>
            </a:endParaRPr>
          </a:p>
          <a:p>
            <a:pPr indent="0" lvl="0" marL="0" marR="0" rtl="0" algn="l">
              <a:lnSpc>
                <a:spcPct val="115000"/>
              </a:lnSpc>
              <a:spcBef>
                <a:spcPts val="0"/>
              </a:spcBef>
              <a:spcAft>
                <a:spcPts val="0"/>
              </a:spcAft>
              <a:buNone/>
            </a:pPr>
            <a:r>
              <a:rPr lang="en-US" sz="2200">
                <a:solidFill>
                  <a:schemeClr val="dk1"/>
                </a:solidFill>
              </a:rPr>
              <a:t>All the facts are gathered by means of a Web Search, through respective vendors Websites.</a:t>
            </a:r>
            <a:endParaRPr sz="2200">
              <a:solidFill>
                <a:schemeClr val="dk1"/>
              </a:solidFill>
            </a:endParaRPr>
          </a:p>
          <a:p>
            <a:pPr indent="0" lvl="0" marL="0" marR="0" rtl="0" algn="l">
              <a:lnSpc>
                <a:spcPct val="115000"/>
              </a:lnSpc>
              <a:spcBef>
                <a:spcPts val="0"/>
              </a:spcBef>
              <a:spcAft>
                <a:spcPts val="0"/>
              </a:spcAft>
              <a:buNone/>
            </a:pPr>
            <a:r>
              <a:t/>
            </a:r>
            <a:endParaRPr sz="2200">
              <a:solidFill>
                <a:schemeClr val="dk1"/>
              </a:solidFill>
            </a:endParaRPr>
          </a:p>
          <a:p>
            <a:pPr indent="0" lvl="0" marL="0" marR="0" rtl="0" algn="l">
              <a:lnSpc>
                <a:spcPct val="115000"/>
              </a:lnSpc>
              <a:spcBef>
                <a:spcPts val="0"/>
              </a:spcBef>
              <a:spcAft>
                <a:spcPts val="0"/>
              </a:spcAft>
              <a:buNone/>
            </a:pPr>
            <a:r>
              <a:t/>
            </a:r>
            <a:endParaRPr sz="22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Set of Dimensions</a:t>
            </a:r>
            <a:endParaRPr/>
          </a:p>
        </p:txBody>
      </p:sp>
      <p:pic>
        <p:nvPicPr>
          <p:cNvPr id="170" name="Google Shape;170;p29"/>
          <p:cNvPicPr preferRelativeResize="0"/>
          <p:nvPr/>
        </p:nvPicPr>
        <p:blipFill>
          <a:blip r:embed="rId3">
            <a:alphaModFix/>
          </a:blip>
          <a:stretch>
            <a:fillRect/>
          </a:stretch>
        </p:blipFill>
        <p:spPr>
          <a:xfrm>
            <a:off x="107563" y="883125"/>
            <a:ext cx="6280188" cy="5861050"/>
          </a:xfrm>
          <a:prstGeom prst="rect">
            <a:avLst/>
          </a:prstGeom>
          <a:noFill/>
          <a:ln>
            <a:noFill/>
          </a:ln>
        </p:spPr>
      </p:pic>
      <p:sp>
        <p:nvSpPr>
          <p:cNvPr id="171" name="Google Shape;171;p29"/>
          <p:cNvSpPr txBox="1"/>
          <p:nvPr/>
        </p:nvSpPr>
        <p:spPr>
          <a:xfrm>
            <a:off x="6750925" y="849775"/>
            <a:ext cx="2361300" cy="577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750"/>
              <a:t>Dimensions are divided in </a:t>
            </a:r>
            <a:r>
              <a:rPr b="1" lang="en-US" sz="1750"/>
              <a:t>objective</a:t>
            </a:r>
            <a:r>
              <a:rPr lang="en-US" sz="1750"/>
              <a:t> and </a:t>
            </a:r>
            <a:r>
              <a:rPr b="1" lang="en-US" sz="1750"/>
              <a:t>subjective</a:t>
            </a:r>
            <a:r>
              <a:rPr lang="en-US" sz="1750"/>
              <a:t>.</a:t>
            </a:r>
            <a:endParaRPr sz="1750"/>
          </a:p>
          <a:p>
            <a:pPr indent="0" lvl="0" marL="0" rtl="0" algn="l">
              <a:spcBef>
                <a:spcPts val="0"/>
              </a:spcBef>
              <a:spcAft>
                <a:spcPts val="0"/>
              </a:spcAft>
              <a:buNone/>
            </a:pPr>
            <a:r>
              <a:t/>
            </a:r>
            <a:endParaRPr sz="1750"/>
          </a:p>
          <a:p>
            <a:pPr indent="0" lvl="0" marL="0" rtl="0" algn="l">
              <a:spcBef>
                <a:spcPts val="0"/>
              </a:spcBef>
              <a:spcAft>
                <a:spcPts val="0"/>
              </a:spcAft>
              <a:buNone/>
            </a:pPr>
            <a:r>
              <a:rPr lang="en-US" sz="1750"/>
              <a:t>From the first survey, there have been added </a:t>
            </a:r>
            <a:r>
              <a:rPr b="1" lang="en-US" sz="1750"/>
              <a:t>2 dimensions</a:t>
            </a:r>
            <a:r>
              <a:rPr lang="en-US" sz="1750"/>
              <a:t>: </a:t>
            </a:r>
            <a:endParaRPr sz="1750"/>
          </a:p>
          <a:p>
            <a:pPr indent="-339725" lvl="0" marL="457200" rtl="0" algn="l">
              <a:spcBef>
                <a:spcPts val="0"/>
              </a:spcBef>
              <a:spcAft>
                <a:spcPts val="0"/>
              </a:spcAft>
              <a:buSzPts val="1750"/>
              <a:buChar char="●"/>
            </a:pPr>
            <a:r>
              <a:rPr i="1" lang="en-US" sz="1750"/>
              <a:t>Pre-purchase testability</a:t>
            </a:r>
            <a:endParaRPr i="1" sz="1750"/>
          </a:p>
          <a:p>
            <a:pPr indent="-339725" lvl="0" marL="457200" rtl="0" algn="l">
              <a:spcBef>
                <a:spcPts val="0"/>
              </a:spcBef>
              <a:spcAft>
                <a:spcPts val="0"/>
              </a:spcAft>
              <a:buSzPts val="1750"/>
              <a:buChar char="●"/>
            </a:pPr>
            <a:r>
              <a:rPr i="1" lang="en-US" sz="1750"/>
              <a:t>Pre-purchase information</a:t>
            </a:r>
            <a:endParaRPr i="1" sz="1750"/>
          </a:p>
          <a:p>
            <a:pPr indent="0" lvl="0" marL="0" rtl="0" algn="l">
              <a:spcBef>
                <a:spcPts val="0"/>
              </a:spcBef>
              <a:spcAft>
                <a:spcPts val="0"/>
              </a:spcAft>
              <a:buNone/>
            </a:pPr>
            <a:r>
              <a:t/>
            </a:r>
            <a:endParaRPr sz="1750"/>
          </a:p>
          <a:p>
            <a:pPr indent="0" lvl="0" marL="0" rtl="0" algn="l">
              <a:spcBef>
                <a:spcPts val="0"/>
              </a:spcBef>
              <a:spcAft>
                <a:spcPts val="0"/>
              </a:spcAft>
              <a:buNone/>
            </a:pPr>
            <a:r>
              <a:rPr lang="en-US" sz="1750"/>
              <a:t>Also, some companies have since </a:t>
            </a:r>
            <a:r>
              <a:rPr b="1" lang="en-US" sz="1750"/>
              <a:t>ceased operations</a:t>
            </a:r>
            <a:r>
              <a:rPr lang="en-US" sz="1750"/>
              <a:t> or </a:t>
            </a:r>
            <a:r>
              <a:rPr b="1" lang="en-US" sz="1750"/>
              <a:t>shifted</a:t>
            </a:r>
            <a:r>
              <a:rPr lang="en-US" sz="1750"/>
              <a:t> their business </a:t>
            </a:r>
            <a:r>
              <a:rPr b="1" lang="en-US" sz="1750"/>
              <a:t>focus</a:t>
            </a:r>
            <a:r>
              <a:rPr lang="en-US" sz="1750"/>
              <a:t>, while new ones have been </a:t>
            </a:r>
            <a:r>
              <a:rPr b="1" lang="en-US" sz="1750"/>
              <a:t>added</a:t>
            </a:r>
            <a:r>
              <a:rPr lang="en-US" sz="1750"/>
              <a:t> to the latest survey.</a:t>
            </a:r>
            <a:endParaRPr sz="175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Findings - Type</a:t>
            </a:r>
            <a:endParaRPr/>
          </a:p>
        </p:txBody>
      </p:sp>
      <p:sp>
        <p:nvSpPr>
          <p:cNvPr id="177" name="Google Shape;177;p30"/>
          <p:cNvSpPr txBox="1"/>
          <p:nvPr>
            <p:ph idx="1" type="body"/>
          </p:nvPr>
        </p:nvSpPr>
        <p:spPr>
          <a:xfrm>
            <a:off x="363600" y="987750"/>
            <a:ext cx="8416800" cy="6477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2000">
                <a:solidFill>
                  <a:schemeClr val="dk1"/>
                </a:solidFill>
              </a:rPr>
              <a:t>The Type dimension categorizes vendors </a:t>
            </a:r>
            <a:r>
              <a:rPr b="1" lang="en-US" sz="2000">
                <a:solidFill>
                  <a:schemeClr val="dk1"/>
                </a:solidFill>
              </a:rPr>
              <a:t>based</a:t>
            </a:r>
            <a:r>
              <a:rPr lang="en-US" sz="2000">
                <a:solidFill>
                  <a:schemeClr val="dk1"/>
                </a:solidFill>
              </a:rPr>
              <a:t> on their </a:t>
            </a:r>
            <a:r>
              <a:rPr b="1" lang="en-US" sz="2000">
                <a:solidFill>
                  <a:schemeClr val="dk1"/>
                </a:solidFill>
              </a:rPr>
              <a:t>core products</a:t>
            </a:r>
            <a:r>
              <a:rPr lang="en-US" sz="2000">
                <a:solidFill>
                  <a:schemeClr val="dk1"/>
                </a:solidFill>
              </a:rPr>
              <a:t>. </a:t>
            </a:r>
            <a:endParaRPr sz="2000">
              <a:solidFill>
                <a:schemeClr val="dk1"/>
              </a:solidFill>
            </a:endParaRPr>
          </a:p>
          <a:p>
            <a:pPr indent="0" lvl="0" marL="0" marR="0" rtl="0" algn="l">
              <a:lnSpc>
                <a:spcPct val="115000"/>
              </a:lnSpc>
              <a:spcBef>
                <a:spcPts val="0"/>
              </a:spcBef>
              <a:spcAft>
                <a:spcPts val="0"/>
              </a:spcAft>
              <a:buNone/>
            </a:pPr>
            <a:r>
              <a:t/>
            </a:r>
            <a:endParaRPr sz="2000">
              <a:solidFill>
                <a:schemeClr val="dk1"/>
              </a:solidFill>
            </a:endParaRPr>
          </a:p>
          <a:p>
            <a:pPr indent="0" lvl="0" marL="0" marR="0" rtl="0" algn="l">
              <a:lnSpc>
                <a:spcPct val="115000"/>
              </a:lnSpc>
              <a:spcBef>
                <a:spcPts val="0"/>
              </a:spcBef>
              <a:spcAft>
                <a:spcPts val="0"/>
              </a:spcAft>
              <a:buNone/>
            </a:pPr>
            <a:r>
              <a:t/>
            </a:r>
            <a:endParaRPr sz="2000">
              <a:solidFill>
                <a:schemeClr val="dk1"/>
              </a:solidFill>
            </a:endParaRPr>
          </a:p>
        </p:txBody>
      </p:sp>
      <p:pic>
        <p:nvPicPr>
          <p:cNvPr id="178" name="Google Shape;178;p30"/>
          <p:cNvPicPr preferRelativeResize="0"/>
          <p:nvPr/>
        </p:nvPicPr>
        <p:blipFill>
          <a:blip r:embed="rId3">
            <a:alphaModFix/>
          </a:blip>
          <a:stretch>
            <a:fillRect/>
          </a:stretch>
        </p:blipFill>
        <p:spPr>
          <a:xfrm>
            <a:off x="3920425" y="1787850"/>
            <a:ext cx="5030651" cy="4293449"/>
          </a:xfrm>
          <a:prstGeom prst="rect">
            <a:avLst/>
          </a:prstGeom>
          <a:noFill/>
          <a:ln>
            <a:noFill/>
          </a:ln>
        </p:spPr>
      </p:pic>
      <p:sp>
        <p:nvSpPr>
          <p:cNvPr id="179" name="Google Shape;179;p30"/>
          <p:cNvSpPr txBox="1"/>
          <p:nvPr/>
        </p:nvSpPr>
        <p:spPr>
          <a:xfrm>
            <a:off x="501575" y="1787850"/>
            <a:ext cx="3298800" cy="459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2000">
                <a:solidFill>
                  <a:schemeClr val="dk1"/>
                </a:solidFill>
              </a:rPr>
              <a:t>Vendors offering </a:t>
            </a:r>
            <a:r>
              <a:rPr i="1" lang="en-US" sz="2000">
                <a:solidFill>
                  <a:schemeClr val="dk1"/>
                </a:solidFill>
              </a:rPr>
              <a:t>enhanced data</a:t>
            </a:r>
            <a:r>
              <a:rPr lang="en-US" sz="2000">
                <a:solidFill>
                  <a:schemeClr val="dk1"/>
                </a:solidFill>
              </a:rPr>
              <a:t> are becoming more prevalent, while services focused on </a:t>
            </a:r>
            <a:r>
              <a:rPr i="1" lang="en-US" sz="2000">
                <a:solidFill>
                  <a:schemeClr val="dk1"/>
                </a:solidFill>
              </a:rPr>
              <a:t>raw or unprocessed data</a:t>
            </a:r>
            <a:r>
              <a:rPr lang="en-US" sz="2000">
                <a:solidFill>
                  <a:schemeClr val="dk1"/>
                </a:solidFill>
              </a:rPr>
              <a:t> have slightly declined. </a:t>
            </a:r>
            <a:endParaRPr sz="2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2000">
                <a:solidFill>
                  <a:schemeClr val="dk1"/>
                </a:solidFill>
              </a:rPr>
              <a:t>This trend likely reflects the </a:t>
            </a:r>
            <a:r>
              <a:rPr b="1" lang="en-US" sz="2000">
                <a:solidFill>
                  <a:schemeClr val="dk1"/>
                </a:solidFill>
              </a:rPr>
              <a:t>growing demand</a:t>
            </a:r>
            <a:r>
              <a:rPr lang="en-US" sz="2000">
                <a:solidFill>
                  <a:schemeClr val="dk1"/>
                </a:solidFill>
              </a:rPr>
              <a:t> for </a:t>
            </a:r>
            <a:r>
              <a:rPr b="1" lang="en-US" sz="2000">
                <a:solidFill>
                  <a:schemeClr val="dk1"/>
                </a:solidFill>
              </a:rPr>
              <a:t>high-quality</a:t>
            </a:r>
            <a:r>
              <a:rPr lang="en-US" sz="2000">
                <a:solidFill>
                  <a:schemeClr val="dk1"/>
                </a:solidFill>
              </a:rPr>
              <a:t>, </a:t>
            </a:r>
            <a:r>
              <a:rPr b="1" lang="en-US" sz="2000">
                <a:solidFill>
                  <a:schemeClr val="dk1"/>
                </a:solidFill>
              </a:rPr>
              <a:t>processed data</a:t>
            </a:r>
            <a:r>
              <a:rPr lang="en-US" sz="2000">
                <a:solidFill>
                  <a:schemeClr val="dk1"/>
                </a:solidFill>
              </a:rPr>
              <a:t> in an expanding market, where stagnation equates to falling behind.</a:t>
            </a:r>
            <a:endParaRPr sz="20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1"/>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Findings - Time Frame</a:t>
            </a:r>
            <a:endParaRPr/>
          </a:p>
        </p:txBody>
      </p:sp>
      <p:sp>
        <p:nvSpPr>
          <p:cNvPr id="185" name="Google Shape;185;p31"/>
          <p:cNvSpPr txBox="1"/>
          <p:nvPr>
            <p:ph idx="1" type="body"/>
          </p:nvPr>
        </p:nvSpPr>
        <p:spPr>
          <a:xfrm>
            <a:off x="363600" y="987750"/>
            <a:ext cx="8416800" cy="64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2000">
                <a:solidFill>
                  <a:schemeClr val="dk1"/>
                </a:solidFill>
              </a:rPr>
              <a:t>The Time Frame dimension categorizes data as either </a:t>
            </a:r>
            <a:r>
              <a:rPr b="1" lang="en-US" sz="2000">
                <a:solidFill>
                  <a:schemeClr val="dk1"/>
                </a:solidFill>
              </a:rPr>
              <a:t>long-term static/factual</a:t>
            </a:r>
            <a:r>
              <a:rPr lang="en-US" sz="2000">
                <a:solidFill>
                  <a:schemeClr val="dk1"/>
                </a:solidFill>
              </a:rPr>
              <a:t> or </a:t>
            </a:r>
            <a:r>
              <a:rPr b="1" lang="en-US" sz="2000">
                <a:solidFill>
                  <a:schemeClr val="dk1"/>
                </a:solidFill>
              </a:rPr>
              <a:t>short-term up-to-date</a:t>
            </a:r>
            <a:r>
              <a:rPr lang="en-US" sz="2000">
                <a:solidFill>
                  <a:schemeClr val="dk1"/>
                </a:solidFill>
              </a:rPr>
              <a:t>. </a:t>
            </a:r>
            <a:endParaRPr sz="2000">
              <a:solidFill>
                <a:schemeClr val="dk1"/>
              </a:solidFill>
            </a:endParaRPr>
          </a:p>
          <a:p>
            <a:pPr indent="0" lvl="0" marL="0" marR="0" rtl="0" algn="l">
              <a:lnSpc>
                <a:spcPct val="115000"/>
              </a:lnSpc>
              <a:spcBef>
                <a:spcPts val="0"/>
              </a:spcBef>
              <a:spcAft>
                <a:spcPts val="0"/>
              </a:spcAft>
              <a:buNone/>
            </a:pPr>
            <a:r>
              <a:t/>
            </a:r>
            <a:endParaRPr sz="2000">
              <a:solidFill>
                <a:schemeClr val="dk1"/>
              </a:solidFill>
            </a:endParaRPr>
          </a:p>
          <a:p>
            <a:pPr indent="0" lvl="0" marL="0" marR="0" rtl="0" algn="l">
              <a:lnSpc>
                <a:spcPct val="115000"/>
              </a:lnSpc>
              <a:spcBef>
                <a:spcPts val="0"/>
              </a:spcBef>
              <a:spcAft>
                <a:spcPts val="0"/>
              </a:spcAft>
              <a:buNone/>
            </a:pPr>
            <a:r>
              <a:t/>
            </a:r>
            <a:endParaRPr sz="2000">
              <a:solidFill>
                <a:schemeClr val="dk1"/>
              </a:solidFill>
            </a:endParaRPr>
          </a:p>
        </p:txBody>
      </p:sp>
      <p:sp>
        <p:nvSpPr>
          <p:cNvPr id="186" name="Google Shape;186;p31"/>
          <p:cNvSpPr txBox="1"/>
          <p:nvPr/>
        </p:nvSpPr>
        <p:spPr>
          <a:xfrm>
            <a:off x="501575" y="2092650"/>
            <a:ext cx="3540000" cy="45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chemeClr val="dk1"/>
                </a:solidFill>
              </a:rPr>
              <a:t>Notably, the percentage of vendors offering both types of data grew significantly, from </a:t>
            </a:r>
            <a:r>
              <a:rPr b="1" lang="en-US" sz="2000">
                <a:solidFill>
                  <a:schemeClr val="dk1"/>
                </a:solidFill>
              </a:rPr>
              <a:t>under 20%</a:t>
            </a:r>
            <a:r>
              <a:rPr lang="en-US" sz="2000">
                <a:solidFill>
                  <a:schemeClr val="dk1"/>
                </a:solidFill>
              </a:rPr>
              <a:t> in </a:t>
            </a:r>
            <a:r>
              <a:rPr b="1" lang="en-US" sz="2000">
                <a:solidFill>
                  <a:schemeClr val="dk1"/>
                </a:solidFill>
              </a:rPr>
              <a:t>2012</a:t>
            </a:r>
            <a:r>
              <a:rPr lang="en-US" sz="2000">
                <a:solidFill>
                  <a:schemeClr val="dk1"/>
                </a:solidFill>
              </a:rPr>
              <a:t> to about </a:t>
            </a:r>
            <a:r>
              <a:rPr b="1" lang="en-US" sz="2000">
                <a:solidFill>
                  <a:schemeClr val="dk1"/>
                </a:solidFill>
              </a:rPr>
              <a:t>45%</a:t>
            </a:r>
            <a:r>
              <a:rPr lang="en-US" sz="2000">
                <a:solidFill>
                  <a:schemeClr val="dk1"/>
                </a:solidFill>
              </a:rPr>
              <a:t> (21 vendors) in </a:t>
            </a:r>
            <a:r>
              <a:rPr b="1" lang="en-US" sz="2000">
                <a:solidFill>
                  <a:schemeClr val="dk1"/>
                </a:solidFill>
              </a:rPr>
              <a:t>2013</a:t>
            </a:r>
            <a:r>
              <a:rPr lang="en-US" sz="2000">
                <a:solidFill>
                  <a:schemeClr val="dk1"/>
                </a:solidFill>
              </a:rPr>
              <a:t>. </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en-US" sz="2000">
                <a:solidFill>
                  <a:schemeClr val="dk1"/>
                </a:solidFill>
              </a:rPr>
              <a:t>The gap between vendors offering only one type narrowed from </a:t>
            </a:r>
            <a:r>
              <a:rPr b="1" lang="en-US" sz="2000">
                <a:solidFill>
                  <a:schemeClr val="dk1"/>
                </a:solidFill>
              </a:rPr>
              <a:t>9 to 4</a:t>
            </a:r>
            <a:r>
              <a:rPr lang="en-US" sz="2000">
                <a:solidFill>
                  <a:schemeClr val="dk1"/>
                </a:solidFill>
              </a:rPr>
              <a:t>, with a stronger increase in up-to-date data among returning vendors.</a:t>
            </a:r>
            <a:endParaRPr/>
          </a:p>
        </p:txBody>
      </p:sp>
      <p:pic>
        <p:nvPicPr>
          <p:cNvPr id="187" name="Google Shape;187;p31"/>
          <p:cNvPicPr preferRelativeResize="0"/>
          <p:nvPr/>
        </p:nvPicPr>
        <p:blipFill>
          <a:blip r:embed="rId3">
            <a:alphaModFix/>
          </a:blip>
          <a:stretch>
            <a:fillRect/>
          </a:stretch>
        </p:blipFill>
        <p:spPr>
          <a:xfrm>
            <a:off x="4738425" y="1940250"/>
            <a:ext cx="3857625" cy="45148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2"/>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Findings - Domain</a:t>
            </a:r>
            <a:endParaRPr/>
          </a:p>
        </p:txBody>
      </p:sp>
      <p:sp>
        <p:nvSpPr>
          <p:cNvPr id="193" name="Google Shape;193;p32"/>
          <p:cNvSpPr txBox="1"/>
          <p:nvPr>
            <p:ph idx="1" type="body"/>
          </p:nvPr>
        </p:nvSpPr>
        <p:spPr>
          <a:xfrm>
            <a:off x="363600" y="987750"/>
            <a:ext cx="8416800" cy="64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2000">
                <a:solidFill>
                  <a:schemeClr val="dk1"/>
                </a:solidFill>
              </a:rPr>
              <a:t>The Domain dimension identifies the </a:t>
            </a:r>
            <a:r>
              <a:rPr b="1" lang="en-US" sz="2000">
                <a:solidFill>
                  <a:schemeClr val="dk1"/>
                </a:solidFill>
              </a:rPr>
              <a:t>original application area</a:t>
            </a:r>
            <a:r>
              <a:rPr lang="en-US" sz="2000">
                <a:solidFill>
                  <a:schemeClr val="dk1"/>
                </a:solidFill>
              </a:rPr>
              <a:t> of the data.</a:t>
            </a:r>
            <a:endParaRPr sz="2000">
              <a:solidFill>
                <a:schemeClr val="dk1"/>
              </a:solidFill>
            </a:endParaRPr>
          </a:p>
          <a:p>
            <a:pPr indent="0" lvl="0" marL="0" marR="0" rtl="0" algn="l">
              <a:lnSpc>
                <a:spcPct val="115000"/>
              </a:lnSpc>
              <a:spcBef>
                <a:spcPts val="0"/>
              </a:spcBef>
              <a:spcAft>
                <a:spcPts val="0"/>
              </a:spcAft>
              <a:buNone/>
            </a:pPr>
            <a:r>
              <a:t/>
            </a:r>
            <a:endParaRPr sz="2000">
              <a:solidFill>
                <a:schemeClr val="dk1"/>
              </a:solidFill>
            </a:endParaRPr>
          </a:p>
          <a:p>
            <a:pPr indent="0" lvl="0" marL="0" marR="0" rtl="0" algn="l">
              <a:lnSpc>
                <a:spcPct val="115000"/>
              </a:lnSpc>
              <a:spcBef>
                <a:spcPts val="0"/>
              </a:spcBef>
              <a:spcAft>
                <a:spcPts val="0"/>
              </a:spcAft>
              <a:buNone/>
            </a:pPr>
            <a:r>
              <a:t/>
            </a:r>
            <a:endParaRPr sz="2000">
              <a:solidFill>
                <a:schemeClr val="dk1"/>
              </a:solidFill>
            </a:endParaRPr>
          </a:p>
        </p:txBody>
      </p:sp>
      <p:sp>
        <p:nvSpPr>
          <p:cNvPr id="194" name="Google Shape;194;p32"/>
          <p:cNvSpPr txBox="1"/>
          <p:nvPr/>
        </p:nvSpPr>
        <p:spPr>
          <a:xfrm>
            <a:off x="501575" y="1864050"/>
            <a:ext cx="3076800" cy="45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chemeClr val="dk1"/>
                </a:solidFill>
              </a:rPr>
              <a:t>Vendors in the </a:t>
            </a:r>
            <a:r>
              <a:rPr b="1" lang="en-US" sz="2000">
                <a:solidFill>
                  <a:schemeClr val="dk1"/>
                </a:solidFill>
              </a:rPr>
              <a:t>any</a:t>
            </a:r>
            <a:r>
              <a:rPr lang="en-US" sz="2000">
                <a:solidFill>
                  <a:schemeClr val="dk1"/>
                </a:solidFill>
              </a:rPr>
              <a:t> category, such as data marketplaces, are excluded from explicit domain counts. </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en-US" sz="2000">
                <a:solidFill>
                  <a:schemeClr val="dk1"/>
                </a:solidFill>
              </a:rPr>
              <a:t>Other domains are not mutually exclusive, allowing vendors to serve multiple areas. The results are consistent with the first study, with </a:t>
            </a:r>
            <a:r>
              <a:rPr b="1" lang="en-US" sz="2000">
                <a:solidFill>
                  <a:schemeClr val="dk1"/>
                </a:solidFill>
              </a:rPr>
              <a:t>no notable changes</a:t>
            </a:r>
            <a:r>
              <a:rPr lang="en-US" sz="2000">
                <a:solidFill>
                  <a:schemeClr val="dk1"/>
                </a:solidFill>
              </a:rPr>
              <a:t> or emerging trends observed.</a:t>
            </a:r>
            <a:endParaRPr/>
          </a:p>
        </p:txBody>
      </p:sp>
      <p:pic>
        <p:nvPicPr>
          <p:cNvPr id="195" name="Google Shape;195;p32"/>
          <p:cNvPicPr preferRelativeResize="0"/>
          <p:nvPr/>
        </p:nvPicPr>
        <p:blipFill>
          <a:blip r:embed="rId3">
            <a:alphaModFix/>
          </a:blip>
          <a:stretch>
            <a:fillRect/>
          </a:stretch>
        </p:blipFill>
        <p:spPr>
          <a:xfrm>
            <a:off x="3634250" y="2383862"/>
            <a:ext cx="5326475" cy="35303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3"/>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Findings - Data Origin</a:t>
            </a:r>
            <a:endParaRPr/>
          </a:p>
        </p:txBody>
      </p:sp>
      <p:sp>
        <p:nvSpPr>
          <p:cNvPr id="201" name="Google Shape;201;p33"/>
          <p:cNvSpPr txBox="1"/>
          <p:nvPr>
            <p:ph idx="1" type="body"/>
          </p:nvPr>
        </p:nvSpPr>
        <p:spPr>
          <a:xfrm>
            <a:off x="363600" y="987750"/>
            <a:ext cx="8416800" cy="64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2000">
                <a:solidFill>
                  <a:schemeClr val="dk1"/>
                </a:solidFill>
              </a:rPr>
              <a:t>The Data Origin dimension classifies data by its </a:t>
            </a:r>
            <a:r>
              <a:rPr b="1" lang="en-US" sz="2000">
                <a:solidFill>
                  <a:schemeClr val="dk1"/>
                </a:solidFill>
              </a:rPr>
              <a:t>source</a:t>
            </a:r>
            <a:r>
              <a:rPr lang="en-US" sz="2000">
                <a:solidFill>
                  <a:schemeClr val="dk1"/>
                </a:solidFill>
              </a:rPr>
              <a:t>.</a:t>
            </a:r>
            <a:endParaRPr sz="2000">
              <a:solidFill>
                <a:schemeClr val="dk1"/>
              </a:solidFill>
            </a:endParaRPr>
          </a:p>
          <a:p>
            <a:pPr indent="0" lvl="0" marL="0" marR="0" rtl="0" algn="l">
              <a:lnSpc>
                <a:spcPct val="115000"/>
              </a:lnSpc>
              <a:spcBef>
                <a:spcPts val="0"/>
              </a:spcBef>
              <a:spcAft>
                <a:spcPts val="0"/>
              </a:spcAft>
              <a:buNone/>
            </a:pPr>
            <a:r>
              <a:t/>
            </a:r>
            <a:endParaRPr sz="2000">
              <a:solidFill>
                <a:schemeClr val="dk1"/>
              </a:solidFill>
            </a:endParaRPr>
          </a:p>
          <a:p>
            <a:pPr indent="0" lvl="0" marL="0" marR="0" rtl="0" algn="l">
              <a:lnSpc>
                <a:spcPct val="115000"/>
              </a:lnSpc>
              <a:spcBef>
                <a:spcPts val="0"/>
              </a:spcBef>
              <a:spcAft>
                <a:spcPts val="0"/>
              </a:spcAft>
              <a:buNone/>
            </a:pPr>
            <a:r>
              <a:t/>
            </a:r>
            <a:endParaRPr sz="2000">
              <a:solidFill>
                <a:schemeClr val="dk1"/>
              </a:solidFill>
            </a:endParaRPr>
          </a:p>
        </p:txBody>
      </p:sp>
      <p:sp>
        <p:nvSpPr>
          <p:cNvPr id="202" name="Google Shape;202;p33"/>
          <p:cNvSpPr txBox="1"/>
          <p:nvPr/>
        </p:nvSpPr>
        <p:spPr>
          <a:xfrm>
            <a:off x="501575" y="1635450"/>
            <a:ext cx="3221700" cy="45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rPr>
              <a:t>In the second survey, the most common sources remained </a:t>
            </a:r>
            <a:r>
              <a:rPr b="1" lang="en-US" sz="1800">
                <a:solidFill>
                  <a:schemeClr val="dk1"/>
                </a:solidFill>
              </a:rPr>
              <a:t>Internet</a:t>
            </a:r>
            <a:r>
              <a:rPr lang="en-US" sz="1800">
                <a:solidFill>
                  <a:schemeClr val="dk1"/>
                </a:solidFill>
              </a:rPr>
              <a:t> and </a:t>
            </a:r>
            <a:r>
              <a:rPr b="1" lang="en-US" sz="1800">
                <a:solidFill>
                  <a:schemeClr val="dk1"/>
                </a:solidFill>
              </a:rPr>
              <a:t>Authority</a:t>
            </a:r>
            <a:r>
              <a:rPr lang="en-US" sz="1800">
                <a:solidFill>
                  <a:schemeClr val="dk1"/>
                </a:solidFill>
              </a:rPr>
              <a:t>, valued for their high accuracy, completeness, and credibility.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US" sz="1800">
                <a:solidFill>
                  <a:schemeClr val="dk1"/>
                </a:solidFill>
              </a:rPr>
              <a:t>However, there was an </a:t>
            </a:r>
            <a:r>
              <a:rPr b="1" lang="en-US" sz="1800">
                <a:solidFill>
                  <a:schemeClr val="dk1"/>
                </a:solidFill>
              </a:rPr>
              <a:t>80% increase</a:t>
            </a:r>
            <a:r>
              <a:rPr lang="en-US" sz="1800">
                <a:solidFill>
                  <a:schemeClr val="dk1"/>
                </a:solidFill>
              </a:rPr>
              <a:t> among returners in data sourced from self-generated, user, and community origins. </a:t>
            </a:r>
            <a:endParaRPr sz="1800">
              <a:solidFill>
                <a:schemeClr val="dk1"/>
              </a:solidFill>
            </a:endParaRPr>
          </a:p>
          <a:p>
            <a:pPr indent="0" lvl="0" marL="0" rtl="0" algn="l">
              <a:spcBef>
                <a:spcPts val="0"/>
              </a:spcBef>
              <a:spcAft>
                <a:spcPts val="0"/>
              </a:spcAft>
              <a:buNone/>
            </a:pPr>
            <a:r>
              <a:rPr lang="en-US" sz="1800">
                <a:solidFill>
                  <a:schemeClr val="dk1"/>
                </a:solidFill>
              </a:rPr>
              <a:t>The rise in user data, often linked to enhancement services, indicates a growing demand for adding value to existing data. </a:t>
            </a:r>
            <a:endParaRPr sz="1800"/>
          </a:p>
        </p:txBody>
      </p:sp>
      <p:pic>
        <p:nvPicPr>
          <p:cNvPr id="203" name="Google Shape;203;p33"/>
          <p:cNvPicPr preferRelativeResize="0"/>
          <p:nvPr/>
        </p:nvPicPr>
        <p:blipFill>
          <a:blip r:embed="rId3">
            <a:alphaModFix/>
          </a:blip>
          <a:stretch>
            <a:fillRect/>
          </a:stretch>
        </p:blipFill>
        <p:spPr>
          <a:xfrm>
            <a:off x="3990313" y="1992700"/>
            <a:ext cx="4867275" cy="38766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4"/>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Findings - Pricing Model</a:t>
            </a:r>
            <a:endParaRPr/>
          </a:p>
        </p:txBody>
      </p:sp>
      <p:sp>
        <p:nvSpPr>
          <p:cNvPr id="209" name="Google Shape;209;p34"/>
          <p:cNvSpPr txBox="1"/>
          <p:nvPr>
            <p:ph idx="1" type="body"/>
          </p:nvPr>
        </p:nvSpPr>
        <p:spPr>
          <a:xfrm>
            <a:off x="363600" y="987750"/>
            <a:ext cx="8416800" cy="64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2000">
                <a:solidFill>
                  <a:schemeClr val="dk1"/>
                </a:solidFill>
              </a:rPr>
              <a:t>The Pricing Model dimension classifies data by its </a:t>
            </a:r>
            <a:r>
              <a:rPr b="1" lang="en-US" sz="2000">
                <a:solidFill>
                  <a:schemeClr val="dk1"/>
                </a:solidFill>
              </a:rPr>
              <a:t>pricing model</a:t>
            </a:r>
            <a:r>
              <a:rPr lang="en-US" sz="2000">
                <a:solidFill>
                  <a:schemeClr val="dk1"/>
                </a:solidFill>
              </a:rPr>
              <a:t>.</a:t>
            </a:r>
            <a:endParaRPr sz="2000">
              <a:solidFill>
                <a:schemeClr val="dk1"/>
              </a:solidFill>
            </a:endParaRPr>
          </a:p>
          <a:p>
            <a:pPr indent="0" lvl="0" marL="0" marR="0" rtl="0" algn="l">
              <a:lnSpc>
                <a:spcPct val="115000"/>
              </a:lnSpc>
              <a:spcBef>
                <a:spcPts val="0"/>
              </a:spcBef>
              <a:spcAft>
                <a:spcPts val="0"/>
              </a:spcAft>
              <a:buNone/>
            </a:pPr>
            <a:r>
              <a:t/>
            </a:r>
            <a:endParaRPr sz="2000">
              <a:solidFill>
                <a:schemeClr val="dk1"/>
              </a:solidFill>
            </a:endParaRPr>
          </a:p>
          <a:p>
            <a:pPr indent="0" lvl="0" marL="0" marR="0" rtl="0" algn="l">
              <a:lnSpc>
                <a:spcPct val="115000"/>
              </a:lnSpc>
              <a:spcBef>
                <a:spcPts val="0"/>
              </a:spcBef>
              <a:spcAft>
                <a:spcPts val="0"/>
              </a:spcAft>
              <a:buNone/>
            </a:pPr>
            <a:r>
              <a:t/>
            </a:r>
            <a:endParaRPr sz="2000">
              <a:solidFill>
                <a:schemeClr val="dk1"/>
              </a:solidFill>
            </a:endParaRPr>
          </a:p>
        </p:txBody>
      </p:sp>
      <p:sp>
        <p:nvSpPr>
          <p:cNvPr id="210" name="Google Shape;210;p34"/>
          <p:cNvSpPr txBox="1"/>
          <p:nvPr/>
        </p:nvSpPr>
        <p:spPr>
          <a:xfrm>
            <a:off x="501575" y="1635450"/>
            <a:ext cx="3501300" cy="45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900">
                <a:solidFill>
                  <a:schemeClr val="dk1"/>
                </a:solidFill>
              </a:rPr>
              <a:t>The four pricing models identified previously remain the most common. </a:t>
            </a:r>
            <a:endParaRPr sz="1900">
              <a:solidFill>
                <a:schemeClr val="dk1"/>
              </a:solidFill>
            </a:endParaRPr>
          </a:p>
          <a:p>
            <a:pPr indent="0" lvl="0" marL="0" rtl="0" algn="l">
              <a:spcBef>
                <a:spcPts val="0"/>
              </a:spcBef>
              <a:spcAft>
                <a:spcPts val="0"/>
              </a:spcAft>
              <a:buNone/>
            </a:pPr>
            <a:r>
              <a:t/>
            </a:r>
            <a:endParaRPr sz="1900">
              <a:solidFill>
                <a:schemeClr val="dk1"/>
              </a:solidFill>
            </a:endParaRPr>
          </a:p>
          <a:p>
            <a:pPr indent="0" lvl="0" marL="0" rtl="0" algn="l">
              <a:spcBef>
                <a:spcPts val="0"/>
              </a:spcBef>
              <a:spcAft>
                <a:spcPts val="0"/>
              </a:spcAft>
              <a:buNone/>
            </a:pPr>
            <a:r>
              <a:rPr lang="en-US" sz="1900">
                <a:solidFill>
                  <a:schemeClr val="dk1"/>
                </a:solidFill>
              </a:rPr>
              <a:t>Most models have remained stable, except for </a:t>
            </a:r>
            <a:r>
              <a:rPr b="1" lang="en-US" sz="1900">
                <a:solidFill>
                  <a:schemeClr val="dk1"/>
                </a:solidFill>
              </a:rPr>
              <a:t>freemium</a:t>
            </a:r>
            <a:r>
              <a:rPr lang="en-US" sz="1900">
                <a:solidFill>
                  <a:schemeClr val="dk1"/>
                </a:solidFill>
              </a:rPr>
              <a:t>, which has </a:t>
            </a:r>
            <a:r>
              <a:rPr b="1" lang="en-US" sz="1900">
                <a:solidFill>
                  <a:schemeClr val="dk1"/>
                </a:solidFill>
              </a:rPr>
              <a:t>declined</a:t>
            </a:r>
            <a:r>
              <a:rPr lang="en-US" sz="1900">
                <a:solidFill>
                  <a:schemeClr val="dk1"/>
                </a:solidFill>
              </a:rPr>
              <a:t> in popularity, and </a:t>
            </a:r>
            <a:r>
              <a:rPr b="1" lang="en-US" sz="1900">
                <a:solidFill>
                  <a:schemeClr val="dk1"/>
                </a:solidFill>
              </a:rPr>
              <a:t>pay-per-use</a:t>
            </a:r>
            <a:r>
              <a:rPr lang="en-US" sz="1900">
                <a:solidFill>
                  <a:schemeClr val="dk1"/>
                </a:solidFill>
              </a:rPr>
              <a:t>, which has seen significant </a:t>
            </a:r>
            <a:r>
              <a:rPr b="1" lang="en-US" sz="1900">
                <a:solidFill>
                  <a:schemeClr val="dk1"/>
                </a:solidFill>
              </a:rPr>
              <a:t>growth</a:t>
            </a:r>
            <a:r>
              <a:rPr lang="en-US" sz="1900">
                <a:solidFill>
                  <a:schemeClr val="dk1"/>
                </a:solidFill>
              </a:rPr>
              <a:t>. </a:t>
            </a:r>
            <a:endParaRPr sz="1900">
              <a:solidFill>
                <a:schemeClr val="dk1"/>
              </a:solidFill>
            </a:endParaRPr>
          </a:p>
          <a:p>
            <a:pPr indent="0" lvl="0" marL="0" rtl="0" algn="l">
              <a:spcBef>
                <a:spcPts val="0"/>
              </a:spcBef>
              <a:spcAft>
                <a:spcPts val="0"/>
              </a:spcAft>
              <a:buNone/>
            </a:pPr>
            <a:r>
              <a:t/>
            </a:r>
            <a:endParaRPr sz="1900">
              <a:solidFill>
                <a:schemeClr val="dk1"/>
              </a:solidFill>
            </a:endParaRPr>
          </a:p>
          <a:p>
            <a:pPr indent="0" lvl="0" marL="0" rtl="0" algn="l">
              <a:spcBef>
                <a:spcPts val="0"/>
              </a:spcBef>
              <a:spcAft>
                <a:spcPts val="0"/>
              </a:spcAft>
              <a:buNone/>
            </a:pPr>
            <a:r>
              <a:rPr lang="en-US" sz="1900">
                <a:solidFill>
                  <a:schemeClr val="dk1"/>
                </a:solidFill>
              </a:rPr>
              <a:t>This shift, observed both among returning vendors and overall, suggests </a:t>
            </a:r>
            <a:r>
              <a:rPr b="1" lang="en-US" sz="1900">
                <a:solidFill>
                  <a:schemeClr val="dk1"/>
                </a:solidFill>
              </a:rPr>
              <a:t>increased customer</a:t>
            </a:r>
            <a:r>
              <a:rPr lang="en-US" sz="1900">
                <a:solidFill>
                  <a:schemeClr val="dk1"/>
                </a:solidFill>
              </a:rPr>
              <a:t> trust in the quality of purchased data and a greater willingness to pay.</a:t>
            </a:r>
            <a:endParaRPr sz="1900"/>
          </a:p>
        </p:txBody>
      </p:sp>
      <p:pic>
        <p:nvPicPr>
          <p:cNvPr id="211" name="Google Shape;211;p34"/>
          <p:cNvPicPr preferRelativeResize="0"/>
          <p:nvPr/>
        </p:nvPicPr>
        <p:blipFill>
          <a:blip r:embed="rId3">
            <a:alphaModFix/>
          </a:blip>
          <a:stretch>
            <a:fillRect/>
          </a:stretch>
        </p:blipFill>
        <p:spPr>
          <a:xfrm>
            <a:off x="4578775" y="2059375"/>
            <a:ext cx="3886200" cy="37433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Findings - Data Access</a:t>
            </a:r>
            <a:endParaRPr/>
          </a:p>
        </p:txBody>
      </p:sp>
      <p:sp>
        <p:nvSpPr>
          <p:cNvPr id="217" name="Google Shape;217;p35"/>
          <p:cNvSpPr txBox="1"/>
          <p:nvPr>
            <p:ph idx="1" type="body"/>
          </p:nvPr>
        </p:nvSpPr>
        <p:spPr>
          <a:xfrm>
            <a:off x="363600" y="987750"/>
            <a:ext cx="8416800" cy="64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2000">
                <a:solidFill>
                  <a:schemeClr val="dk1"/>
                </a:solidFill>
              </a:rPr>
              <a:t>The Data Access dimension describes how end-users </a:t>
            </a:r>
            <a:r>
              <a:rPr b="1" lang="en-US" sz="2000">
                <a:solidFill>
                  <a:schemeClr val="dk1"/>
                </a:solidFill>
              </a:rPr>
              <a:t>obtain data from vendors</a:t>
            </a:r>
            <a:r>
              <a:rPr lang="en-US" sz="2000">
                <a:solidFill>
                  <a:schemeClr val="dk1"/>
                </a:solidFill>
              </a:rPr>
              <a:t>.</a:t>
            </a:r>
            <a:endParaRPr sz="2000">
              <a:solidFill>
                <a:schemeClr val="dk1"/>
              </a:solidFill>
            </a:endParaRPr>
          </a:p>
          <a:p>
            <a:pPr indent="0" lvl="0" marL="0" marR="0" rtl="0" algn="l">
              <a:lnSpc>
                <a:spcPct val="115000"/>
              </a:lnSpc>
              <a:spcBef>
                <a:spcPts val="0"/>
              </a:spcBef>
              <a:spcAft>
                <a:spcPts val="0"/>
              </a:spcAft>
              <a:buNone/>
            </a:pPr>
            <a:r>
              <a:t/>
            </a:r>
            <a:endParaRPr sz="2000">
              <a:solidFill>
                <a:schemeClr val="dk1"/>
              </a:solidFill>
            </a:endParaRPr>
          </a:p>
          <a:p>
            <a:pPr indent="0" lvl="0" marL="0" marR="0" rtl="0" algn="l">
              <a:lnSpc>
                <a:spcPct val="115000"/>
              </a:lnSpc>
              <a:spcBef>
                <a:spcPts val="0"/>
              </a:spcBef>
              <a:spcAft>
                <a:spcPts val="0"/>
              </a:spcAft>
              <a:buNone/>
            </a:pPr>
            <a:r>
              <a:t/>
            </a:r>
            <a:endParaRPr sz="2000">
              <a:solidFill>
                <a:schemeClr val="dk1"/>
              </a:solidFill>
            </a:endParaRPr>
          </a:p>
        </p:txBody>
      </p:sp>
      <p:sp>
        <p:nvSpPr>
          <p:cNvPr id="218" name="Google Shape;218;p35"/>
          <p:cNvSpPr txBox="1"/>
          <p:nvPr/>
        </p:nvSpPr>
        <p:spPr>
          <a:xfrm>
            <a:off x="501575" y="1711650"/>
            <a:ext cx="3414600" cy="45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chemeClr val="dk1"/>
                </a:solidFill>
              </a:rPr>
              <a:t>APIs</a:t>
            </a:r>
            <a:r>
              <a:rPr lang="en-US" sz="1800">
                <a:solidFill>
                  <a:schemeClr val="dk1"/>
                </a:solidFill>
              </a:rPr>
              <a:t> remain the </a:t>
            </a:r>
            <a:r>
              <a:rPr b="1" lang="en-US" sz="1800">
                <a:solidFill>
                  <a:schemeClr val="dk1"/>
                </a:solidFill>
              </a:rPr>
              <a:t>most common</a:t>
            </a:r>
            <a:r>
              <a:rPr lang="en-US" sz="1800">
                <a:solidFill>
                  <a:schemeClr val="dk1"/>
                </a:solidFill>
              </a:rPr>
              <a:t> access method but have declined in popularity compared to the first survey.</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US" sz="1800">
                <a:solidFill>
                  <a:schemeClr val="dk1"/>
                </a:solidFill>
              </a:rPr>
              <a:t>Proprietary access via specialized software saw the largest increase, though it remains the least common. This rise may reflect efforts to differentiate offerings through features like visualization or value-added services.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US" sz="1800">
                <a:solidFill>
                  <a:schemeClr val="dk1"/>
                </a:solidFill>
              </a:rPr>
              <a:t>Additionally, 11% of vendors now offer </a:t>
            </a:r>
            <a:r>
              <a:rPr b="1" lang="en-US" sz="1800">
                <a:solidFill>
                  <a:schemeClr val="dk1"/>
                </a:solidFill>
              </a:rPr>
              <a:t>all access types</a:t>
            </a:r>
            <a:r>
              <a:rPr lang="en-US" sz="1800">
                <a:solidFill>
                  <a:schemeClr val="dk1"/>
                </a:solidFill>
              </a:rPr>
              <a:t>, providing customers with maximum flexibility.</a:t>
            </a:r>
            <a:endParaRPr sz="1800"/>
          </a:p>
        </p:txBody>
      </p:sp>
      <p:pic>
        <p:nvPicPr>
          <p:cNvPr id="219" name="Google Shape;219;p35"/>
          <p:cNvPicPr preferRelativeResize="0"/>
          <p:nvPr/>
        </p:nvPicPr>
        <p:blipFill>
          <a:blip r:embed="rId3">
            <a:alphaModFix/>
          </a:blip>
          <a:stretch>
            <a:fillRect/>
          </a:stretch>
        </p:blipFill>
        <p:spPr>
          <a:xfrm>
            <a:off x="4082600" y="1929837"/>
            <a:ext cx="4765351" cy="44596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6"/>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Findings - Data Output</a:t>
            </a:r>
            <a:endParaRPr/>
          </a:p>
        </p:txBody>
      </p:sp>
      <p:sp>
        <p:nvSpPr>
          <p:cNvPr id="225" name="Google Shape;225;p36"/>
          <p:cNvSpPr txBox="1"/>
          <p:nvPr>
            <p:ph idx="1" type="body"/>
          </p:nvPr>
        </p:nvSpPr>
        <p:spPr>
          <a:xfrm>
            <a:off x="363600" y="987750"/>
            <a:ext cx="8416800" cy="64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2000">
                <a:solidFill>
                  <a:schemeClr val="dk1"/>
                </a:solidFill>
              </a:rPr>
              <a:t>The Data Output dimension describes how end-users </a:t>
            </a:r>
            <a:r>
              <a:rPr b="1" lang="en-US" sz="2000">
                <a:solidFill>
                  <a:schemeClr val="dk1"/>
                </a:solidFill>
              </a:rPr>
              <a:t>receive</a:t>
            </a:r>
            <a:r>
              <a:rPr b="1" lang="en-US" sz="2000">
                <a:solidFill>
                  <a:schemeClr val="dk1"/>
                </a:solidFill>
              </a:rPr>
              <a:t> data from vendors</a:t>
            </a:r>
            <a:r>
              <a:rPr lang="en-US" sz="2000">
                <a:solidFill>
                  <a:schemeClr val="dk1"/>
                </a:solidFill>
              </a:rPr>
              <a:t>.</a:t>
            </a:r>
            <a:endParaRPr sz="2000">
              <a:solidFill>
                <a:schemeClr val="dk1"/>
              </a:solidFill>
            </a:endParaRPr>
          </a:p>
          <a:p>
            <a:pPr indent="0" lvl="0" marL="0" marR="0" rtl="0" algn="l">
              <a:lnSpc>
                <a:spcPct val="115000"/>
              </a:lnSpc>
              <a:spcBef>
                <a:spcPts val="0"/>
              </a:spcBef>
              <a:spcAft>
                <a:spcPts val="0"/>
              </a:spcAft>
              <a:buNone/>
            </a:pPr>
            <a:r>
              <a:t/>
            </a:r>
            <a:endParaRPr sz="2000">
              <a:solidFill>
                <a:schemeClr val="dk1"/>
              </a:solidFill>
            </a:endParaRPr>
          </a:p>
          <a:p>
            <a:pPr indent="0" lvl="0" marL="0" marR="0" rtl="0" algn="l">
              <a:lnSpc>
                <a:spcPct val="115000"/>
              </a:lnSpc>
              <a:spcBef>
                <a:spcPts val="0"/>
              </a:spcBef>
              <a:spcAft>
                <a:spcPts val="0"/>
              </a:spcAft>
              <a:buNone/>
            </a:pPr>
            <a:r>
              <a:t/>
            </a:r>
            <a:endParaRPr sz="2000">
              <a:solidFill>
                <a:schemeClr val="dk1"/>
              </a:solidFill>
            </a:endParaRPr>
          </a:p>
        </p:txBody>
      </p:sp>
      <p:sp>
        <p:nvSpPr>
          <p:cNvPr id="226" name="Google Shape;226;p36"/>
          <p:cNvSpPr txBox="1"/>
          <p:nvPr/>
        </p:nvSpPr>
        <p:spPr>
          <a:xfrm>
            <a:off x="501575" y="1940250"/>
            <a:ext cx="3414600" cy="45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900">
                <a:solidFill>
                  <a:schemeClr val="dk1"/>
                </a:solidFill>
              </a:rPr>
              <a:t>XML has surpassed CSV/XLS as the most popular data format, and with the rise of JSON, it appears that web standards are replacing traditional formats. </a:t>
            </a:r>
            <a:endParaRPr sz="1900">
              <a:solidFill>
                <a:schemeClr val="dk1"/>
              </a:solidFill>
            </a:endParaRPr>
          </a:p>
          <a:p>
            <a:pPr indent="0" lvl="0" marL="0" rtl="0" algn="l">
              <a:spcBef>
                <a:spcPts val="0"/>
              </a:spcBef>
              <a:spcAft>
                <a:spcPts val="0"/>
              </a:spcAft>
              <a:buNone/>
            </a:pPr>
            <a:r>
              <a:t/>
            </a:r>
            <a:endParaRPr sz="1900">
              <a:solidFill>
                <a:schemeClr val="dk1"/>
              </a:solidFill>
            </a:endParaRPr>
          </a:p>
          <a:p>
            <a:pPr indent="0" lvl="0" marL="0" rtl="0" algn="l">
              <a:spcBef>
                <a:spcPts val="0"/>
              </a:spcBef>
              <a:spcAft>
                <a:spcPts val="0"/>
              </a:spcAft>
              <a:buNone/>
            </a:pPr>
            <a:r>
              <a:rPr lang="en-US" sz="1900">
                <a:solidFill>
                  <a:schemeClr val="dk1"/>
                </a:solidFill>
              </a:rPr>
              <a:t>Two vendors even offer all data output formats. The growth in pre-formatted reports suggests that vendors are aiming to differentiate themselves and simplify data access for non-technical users, such as managers.</a:t>
            </a:r>
            <a:endParaRPr sz="1900"/>
          </a:p>
        </p:txBody>
      </p:sp>
      <p:pic>
        <p:nvPicPr>
          <p:cNvPr id="227" name="Google Shape;227;p36"/>
          <p:cNvPicPr preferRelativeResize="0"/>
          <p:nvPr/>
        </p:nvPicPr>
        <p:blipFill>
          <a:blip r:embed="rId3">
            <a:alphaModFix/>
          </a:blip>
          <a:stretch>
            <a:fillRect/>
          </a:stretch>
        </p:blipFill>
        <p:spPr>
          <a:xfrm>
            <a:off x="4160375" y="2136342"/>
            <a:ext cx="4620025" cy="409030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p10"/>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Introduction</a:t>
            </a:r>
            <a:endParaRPr/>
          </a:p>
        </p:txBody>
      </p:sp>
      <p:sp>
        <p:nvSpPr>
          <p:cNvPr id="48" name="Google Shape;48;p10"/>
          <p:cNvSpPr txBox="1"/>
          <p:nvPr>
            <p:ph idx="1" type="body"/>
          </p:nvPr>
        </p:nvSpPr>
        <p:spPr>
          <a:xfrm>
            <a:off x="457200" y="981075"/>
            <a:ext cx="8229600" cy="3591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2400">
                <a:solidFill>
                  <a:schemeClr val="dk1"/>
                </a:solidFill>
              </a:rPr>
              <a:t>This process is driven by several factors:</a:t>
            </a:r>
            <a:endParaRPr sz="2400">
              <a:solidFill>
                <a:schemeClr val="dk1"/>
              </a:solidFill>
            </a:endParaRPr>
          </a:p>
          <a:p>
            <a:pPr indent="-381000" lvl="0" marL="457200" marR="0" rtl="0" algn="l">
              <a:lnSpc>
                <a:spcPct val="115000"/>
              </a:lnSpc>
              <a:spcBef>
                <a:spcPts val="0"/>
              </a:spcBef>
              <a:spcAft>
                <a:spcPts val="0"/>
              </a:spcAft>
              <a:buClr>
                <a:schemeClr val="dk1"/>
              </a:buClr>
              <a:buSzPts val="2400"/>
              <a:buChar char="▪"/>
            </a:pPr>
            <a:r>
              <a:rPr lang="en-US" sz="2400">
                <a:solidFill>
                  <a:schemeClr val="dk1"/>
                </a:solidFill>
              </a:rPr>
              <a:t>High-quality information enables accurate decision-making, directly benefiting company revenues.</a:t>
            </a:r>
            <a:endParaRPr sz="2400">
              <a:solidFill>
                <a:schemeClr val="dk1"/>
              </a:solidFill>
            </a:endParaRPr>
          </a:p>
          <a:p>
            <a:pPr indent="-381000" lvl="0" marL="457200" marR="0" rtl="0" algn="l">
              <a:lnSpc>
                <a:spcPct val="115000"/>
              </a:lnSpc>
              <a:spcBef>
                <a:spcPts val="0"/>
              </a:spcBef>
              <a:spcAft>
                <a:spcPts val="0"/>
              </a:spcAft>
              <a:buClr>
                <a:schemeClr val="dk1"/>
              </a:buClr>
              <a:buSzPts val="2400"/>
              <a:buChar char="▪"/>
            </a:pPr>
            <a:r>
              <a:rPr lang="en-US" sz="2400">
                <a:solidFill>
                  <a:schemeClr val="dk1"/>
                </a:solidFill>
              </a:rPr>
              <a:t>Such reliable data can be difficult to source.</a:t>
            </a:r>
            <a:endParaRPr sz="2400">
              <a:solidFill>
                <a:schemeClr val="dk1"/>
              </a:solidFill>
            </a:endParaRPr>
          </a:p>
          <a:p>
            <a:pPr indent="-381000" lvl="0" marL="457200" marR="0" rtl="0" algn="l">
              <a:lnSpc>
                <a:spcPct val="115000"/>
              </a:lnSpc>
              <a:spcBef>
                <a:spcPts val="0"/>
              </a:spcBef>
              <a:spcAft>
                <a:spcPts val="0"/>
              </a:spcAft>
              <a:buClr>
                <a:schemeClr val="dk1"/>
              </a:buClr>
              <a:buSzPts val="2400"/>
              <a:buChar char="▪"/>
            </a:pPr>
            <a:r>
              <a:rPr lang="en-US" sz="2400">
                <a:solidFill>
                  <a:schemeClr val="dk1"/>
                </a:solidFill>
              </a:rPr>
              <a:t>This presents a business opportunity with significant potential.</a:t>
            </a:r>
            <a:endParaRPr sz="2400">
              <a:solidFill>
                <a:schemeClr val="dk1"/>
              </a:solidFill>
            </a:endParaRPr>
          </a:p>
          <a:p>
            <a:pPr indent="0" lvl="0" marL="0" marR="0" rtl="0" algn="l">
              <a:lnSpc>
                <a:spcPct val="115000"/>
              </a:lnSpc>
              <a:spcBef>
                <a:spcPts val="0"/>
              </a:spcBef>
              <a:spcAft>
                <a:spcPts val="0"/>
              </a:spcAft>
              <a:buNone/>
            </a:pPr>
            <a:r>
              <a:t/>
            </a:r>
            <a:endParaRPr sz="2400">
              <a:solidFill>
                <a:schemeClr val="dk1"/>
              </a:solidFill>
            </a:endParaRPr>
          </a:p>
          <a:p>
            <a:pPr indent="0" lvl="0" marL="0" marR="0" rtl="0" algn="ctr">
              <a:lnSpc>
                <a:spcPct val="115000"/>
              </a:lnSpc>
              <a:spcBef>
                <a:spcPts val="0"/>
              </a:spcBef>
              <a:spcAft>
                <a:spcPts val="0"/>
              </a:spcAft>
              <a:buNone/>
            </a:pPr>
            <a:r>
              <a:rPr b="1" lang="en-US" sz="2400">
                <a:solidFill>
                  <a:schemeClr val="dk1"/>
                </a:solidFill>
              </a:rPr>
              <a:t>Data Marketplaces</a:t>
            </a:r>
            <a:r>
              <a:rPr lang="en-US" sz="2400">
                <a:solidFill>
                  <a:schemeClr val="dk1"/>
                </a:solidFill>
              </a:rPr>
              <a:t> aim to address this challenge.</a:t>
            </a:r>
            <a:endParaRPr sz="2400">
              <a:solidFill>
                <a:schemeClr val="dk1"/>
              </a:solidFill>
            </a:endParaRPr>
          </a:p>
        </p:txBody>
      </p:sp>
      <p:pic>
        <p:nvPicPr>
          <p:cNvPr id="49" name="Google Shape;49;p10"/>
          <p:cNvPicPr preferRelativeResize="0"/>
          <p:nvPr/>
        </p:nvPicPr>
        <p:blipFill rotWithShape="1">
          <a:blip r:embed="rId3">
            <a:alphaModFix/>
          </a:blip>
          <a:srcRect b="14335" l="13595" r="15001" t="7496"/>
          <a:stretch/>
        </p:blipFill>
        <p:spPr>
          <a:xfrm>
            <a:off x="2855075" y="4572075"/>
            <a:ext cx="3433825" cy="19089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7"/>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Findings - Language</a:t>
            </a:r>
            <a:endParaRPr/>
          </a:p>
        </p:txBody>
      </p:sp>
      <p:sp>
        <p:nvSpPr>
          <p:cNvPr id="233" name="Google Shape;233;p37"/>
          <p:cNvSpPr txBox="1"/>
          <p:nvPr>
            <p:ph idx="1" type="body"/>
          </p:nvPr>
        </p:nvSpPr>
        <p:spPr>
          <a:xfrm>
            <a:off x="363600" y="987750"/>
            <a:ext cx="8416800" cy="64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900">
                <a:solidFill>
                  <a:schemeClr val="dk1"/>
                </a:solidFill>
              </a:rPr>
              <a:t>T</a:t>
            </a:r>
            <a:r>
              <a:rPr lang="en-US" sz="1900">
                <a:solidFill>
                  <a:schemeClr val="dk1"/>
                </a:solidFill>
              </a:rPr>
              <a:t>he Language analysis differentiates between the </a:t>
            </a:r>
            <a:r>
              <a:rPr b="1" lang="en-US" sz="1900">
                <a:solidFill>
                  <a:schemeClr val="dk1"/>
                </a:solidFill>
              </a:rPr>
              <a:t>language of websites</a:t>
            </a:r>
            <a:r>
              <a:rPr lang="en-US" sz="1900">
                <a:solidFill>
                  <a:schemeClr val="dk1"/>
                </a:solidFill>
              </a:rPr>
              <a:t> and the </a:t>
            </a:r>
            <a:r>
              <a:rPr b="1" lang="en-US" sz="1900">
                <a:solidFill>
                  <a:schemeClr val="dk1"/>
                </a:solidFill>
              </a:rPr>
              <a:t>language of the data</a:t>
            </a:r>
            <a:r>
              <a:rPr lang="en-US" sz="1900">
                <a:solidFill>
                  <a:schemeClr val="dk1"/>
                </a:solidFill>
              </a:rPr>
              <a:t>.</a:t>
            </a:r>
            <a:endParaRPr sz="2000">
              <a:solidFill>
                <a:schemeClr val="dk1"/>
              </a:solidFill>
            </a:endParaRPr>
          </a:p>
          <a:p>
            <a:pPr indent="0" lvl="0" marL="0" marR="0" rtl="0" algn="l">
              <a:lnSpc>
                <a:spcPct val="115000"/>
              </a:lnSpc>
              <a:spcBef>
                <a:spcPts val="0"/>
              </a:spcBef>
              <a:spcAft>
                <a:spcPts val="0"/>
              </a:spcAft>
              <a:buNone/>
            </a:pPr>
            <a:r>
              <a:t/>
            </a:r>
            <a:endParaRPr sz="2000">
              <a:solidFill>
                <a:schemeClr val="dk1"/>
              </a:solidFill>
            </a:endParaRPr>
          </a:p>
          <a:p>
            <a:pPr indent="0" lvl="0" marL="0" marR="0" rtl="0" algn="l">
              <a:lnSpc>
                <a:spcPct val="115000"/>
              </a:lnSpc>
              <a:spcBef>
                <a:spcPts val="0"/>
              </a:spcBef>
              <a:spcAft>
                <a:spcPts val="0"/>
              </a:spcAft>
              <a:buNone/>
            </a:pPr>
            <a:r>
              <a:t/>
            </a:r>
            <a:endParaRPr sz="2000">
              <a:solidFill>
                <a:schemeClr val="dk1"/>
              </a:solidFill>
            </a:endParaRPr>
          </a:p>
        </p:txBody>
      </p:sp>
      <p:sp>
        <p:nvSpPr>
          <p:cNvPr id="234" name="Google Shape;234;p37"/>
          <p:cNvSpPr txBox="1"/>
          <p:nvPr/>
        </p:nvSpPr>
        <p:spPr>
          <a:xfrm>
            <a:off x="457200" y="2036700"/>
            <a:ext cx="3414600" cy="45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rPr>
              <a:t>As in the previous study, the figure shows that </a:t>
            </a:r>
            <a:r>
              <a:rPr b="1" lang="en-US" sz="1800">
                <a:solidFill>
                  <a:schemeClr val="dk1"/>
                </a:solidFill>
              </a:rPr>
              <a:t>English</a:t>
            </a:r>
            <a:r>
              <a:rPr lang="en-US" sz="1800">
                <a:solidFill>
                  <a:schemeClr val="dk1"/>
                </a:solidFill>
              </a:rPr>
              <a:t> remains the </a:t>
            </a:r>
            <a:r>
              <a:rPr b="1" lang="en-US" sz="1800">
                <a:solidFill>
                  <a:schemeClr val="dk1"/>
                </a:solidFill>
              </a:rPr>
              <a:t>dominant website language</a:t>
            </a:r>
            <a:r>
              <a:rPr lang="en-US" sz="1800">
                <a:solidFill>
                  <a:schemeClr val="dk1"/>
                </a:solidFill>
              </a:rPr>
              <a:t>, with only minor increases in German and other languages among returners.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US" sz="1800">
                <a:solidFill>
                  <a:schemeClr val="dk1"/>
                </a:solidFill>
              </a:rPr>
              <a:t>However, the language of the data itself shows slight growth in English, while German and other languages have seen significant increases, indicating a </a:t>
            </a:r>
            <a:r>
              <a:rPr b="1" lang="en-US" sz="1800">
                <a:solidFill>
                  <a:schemeClr val="dk1"/>
                </a:solidFill>
              </a:rPr>
              <a:t>rising demand</a:t>
            </a:r>
            <a:r>
              <a:rPr lang="en-US" sz="1800">
                <a:solidFill>
                  <a:schemeClr val="dk1"/>
                </a:solidFill>
              </a:rPr>
              <a:t> for national, </a:t>
            </a:r>
            <a:r>
              <a:rPr b="1" lang="en-US" sz="1800">
                <a:solidFill>
                  <a:schemeClr val="dk1"/>
                </a:solidFill>
              </a:rPr>
              <a:t>non-English data</a:t>
            </a:r>
            <a:r>
              <a:rPr lang="en-US" sz="1800">
                <a:solidFill>
                  <a:schemeClr val="dk1"/>
                </a:solidFill>
              </a:rPr>
              <a:t>.</a:t>
            </a:r>
            <a:endParaRPr sz="1800"/>
          </a:p>
        </p:txBody>
      </p:sp>
      <p:pic>
        <p:nvPicPr>
          <p:cNvPr id="235" name="Google Shape;235;p37"/>
          <p:cNvPicPr preferRelativeResize="0"/>
          <p:nvPr/>
        </p:nvPicPr>
        <p:blipFill>
          <a:blip r:embed="rId3">
            <a:alphaModFix/>
          </a:blip>
          <a:stretch>
            <a:fillRect/>
          </a:stretch>
        </p:blipFill>
        <p:spPr>
          <a:xfrm>
            <a:off x="4030950" y="2356950"/>
            <a:ext cx="4923024" cy="344224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8"/>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Findings - Target Audience</a:t>
            </a:r>
            <a:endParaRPr/>
          </a:p>
        </p:txBody>
      </p:sp>
      <p:sp>
        <p:nvSpPr>
          <p:cNvPr id="241" name="Google Shape;241;p38"/>
          <p:cNvSpPr txBox="1"/>
          <p:nvPr>
            <p:ph idx="1" type="body"/>
          </p:nvPr>
        </p:nvSpPr>
        <p:spPr>
          <a:xfrm>
            <a:off x="363600" y="987750"/>
            <a:ext cx="8416800" cy="64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800">
                <a:solidFill>
                  <a:schemeClr val="dk1"/>
                </a:solidFill>
              </a:rPr>
              <a:t>The Target Audience dimension distinguishes between </a:t>
            </a:r>
            <a:r>
              <a:rPr b="1" lang="en-US" sz="1800">
                <a:solidFill>
                  <a:schemeClr val="dk1"/>
                </a:solidFill>
              </a:rPr>
              <a:t>offerings</a:t>
            </a:r>
            <a:r>
              <a:rPr lang="en-US" sz="1800">
                <a:solidFill>
                  <a:schemeClr val="dk1"/>
                </a:solidFill>
              </a:rPr>
              <a:t> aimed at </a:t>
            </a:r>
            <a:r>
              <a:rPr b="1" lang="en-US" sz="1800">
                <a:solidFill>
                  <a:schemeClr val="dk1"/>
                </a:solidFill>
              </a:rPr>
              <a:t>business customers</a:t>
            </a:r>
            <a:r>
              <a:rPr lang="en-US" sz="1800">
                <a:solidFill>
                  <a:schemeClr val="dk1"/>
                </a:solidFill>
              </a:rPr>
              <a:t> (</a:t>
            </a:r>
            <a:r>
              <a:rPr b="1" lang="en-US" sz="1800">
                <a:solidFill>
                  <a:schemeClr val="dk1"/>
                </a:solidFill>
              </a:rPr>
              <a:t>B2B</a:t>
            </a:r>
            <a:r>
              <a:rPr lang="en-US" sz="1800">
                <a:solidFill>
                  <a:schemeClr val="dk1"/>
                </a:solidFill>
              </a:rPr>
              <a:t>) and </a:t>
            </a:r>
            <a:r>
              <a:rPr b="1" lang="en-US" sz="1800">
                <a:solidFill>
                  <a:schemeClr val="dk1"/>
                </a:solidFill>
              </a:rPr>
              <a:t>consumers</a:t>
            </a:r>
            <a:r>
              <a:rPr lang="en-US" sz="1800">
                <a:solidFill>
                  <a:schemeClr val="dk1"/>
                </a:solidFill>
              </a:rPr>
              <a:t> (</a:t>
            </a:r>
            <a:r>
              <a:rPr b="1" lang="en-US" sz="1800">
                <a:solidFill>
                  <a:schemeClr val="dk1"/>
                </a:solidFill>
              </a:rPr>
              <a:t>B2C</a:t>
            </a:r>
            <a:r>
              <a:rPr lang="en-US" sz="1800">
                <a:solidFill>
                  <a:schemeClr val="dk1"/>
                </a:solidFill>
              </a:rPr>
              <a:t>).</a:t>
            </a:r>
            <a:endParaRPr sz="2000">
              <a:solidFill>
                <a:schemeClr val="dk1"/>
              </a:solidFill>
            </a:endParaRPr>
          </a:p>
        </p:txBody>
      </p:sp>
      <p:sp>
        <p:nvSpPr>
          <p:cNvPr id="242" name="Google Shape;242;p38"/>
          <p:cNvSpPr txBox="1"/>
          <p:nvPr/>
        </p:nvSpPr>
        <p:spPr>
          <a:xfrm>
            <a:off x="457200" y="1960500"/>
            <a:ext cx="3902700" cy="45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900">
                <a:solidFill>
                  <a:schemeClr val="dk1"/>
                </a:solidFill>
              </a:rPr>
              <a:t>The figure shows that the percentage of vendors serving both categories increased from </a:t>
            </a:r>
            <a:r>
              <a:rPr b="1" lang="en-US" sz="1900">
                <a:solidFill>
                  <a:schemeClr val="dk1"/>
                </a:solidFill>
              </a:rPr>
              <a:t>28% to 43%</a:t>
            </a:r>
            <a:r>
              <a:rPr lang="en-US" sz="1900">
                <a:solidFill>
                  <a:schemeClr val="dk1"/>
                </a:solidFill>
              </a:rPr>
              <a:t>. </a:t>
            </a:r>
            <a:endParaRPr sz="1900">
              <a:solidFill>
                <a:schemeClr val="dk1"/>
              </a:solidFill>
            </a:endParaRPr>
          </a:p>
          <a:p>
            <a:pPr indent="0" lvl="0" marL="0" rtl="0" algn="l">
              <a:spcBef>
                <a:spcPts val="0"/>
              </a:spcBef>
              <a:spcAft>
                <a:spcPts val="0"/>
              </a:spcAft>
              <a:buNone/>
            </a:pPr>
            <a:r>
              <a:t/>
            </a:r>
            <a:endParaRPr sz="1900">
              <a:solidFill>
                <a:schemeClr val="dk1"/>
              </a:solidFill>
            </a:endParaRPr>
          </a:p>
          <a:p>
            <a:pPr indent="0" lvl="0" marL="0" rtl="0" algn="l">
              <a:spcBef>
                <a:spcPts val="0"/>
              </a:spcBef>
              <a:spcAft>
                <a:spcPts val="0"/>
              </a:spcAft>
              <a:buNone/>
            </a:pPr>
            <a:r>
              <a:rPr lang="en-US" sz="1900">
                <a:solidFill>
                  <a:schemeClr val="dk1"/>
                </a:solidFill>
              </a:rPr>
              <a:t>However, more than twice as many offerings focus on B2B customers than on consumers. </a:t>
            </a:r>
            <a:endParaRPr sz="1900">
              <a:solidFill>
                <a:schemeClr val="dk1"/>
              </a:solidFill>
            </a:endParaRPr>
          </a:p>
          <a:p>
            <a:pPr indent="0" lvl="0" marL="0" rtl="0" algn="l">
              <a:spcBef>
                <a:spcPts val="0"/>
              </a:spcBef>
              <a:spcAft>
                <a:spcPts val="0"/>
              </a:spcAft>
              <a:buNone/>
            </a:pPr>
            <a:r>
              <a:t/>
            </a:r>
            <a:endParaRPr sz="1900">
              <a:solidFill>
                <a:schemeClr val="dk1"/>
              </a:solidFill>
            </a:endParaRPr>
          </a:p>
          <a:p>
            <a:pPr indent="0" lvl="0" marL="0" rtl="0" algn="l">
              <a:spcBef>
                <a:spcPts val="0"/>
              </a:spcBef>
              <a:spcAft>
                <a:spcPts val="0"/>
              </a:spcAft>
              <a:buNone/>
            </a:pPr>
            <a:r>
              <a:rPr lang="en-US" sz="1900">
                <a:solidFill>
                  <a:schemeClr val="dk1"/>
                </a:solidFill>
              </a:rPr>
              <a:t>Based on the changes observed between the first and the second survey, it is reasonable to conclude that data services are, and will likely remain, a </a:t>
            </a:r>
            <a:r>
              <a:rPr b="1" lang="en-US" sz="1900">
                <a:solidFill>
                  <a:schemeClr val="dk1"/>
                </a:solidFill>
              </a:rPr>
              <a:t>B2B-centric market</a:t>
            </a:r>
            <a:r>
              <a:rPr lang="en-US" sz="1900">
                <a:solidFill>
                  <a:schemeClr val="dk1"/>
                </a:solidFill>
              </a:rPr>
              <a:t>.</a:t>
            </a:r>
            <a:endParaRPr sz="1900"/>
          </a:p>
        </p:txBody>
      </p:sp>
      <p:pic>
        <p:nvPicPr>
          <p:cNvPr id="243" name="Google Shape;243;p38"/>
          <p:cNvPicPr preferRelativeResize="0"/>
          <p:nvPr/>
        </p:nvPicPr>
        <p:blipFill>
          <a:blip r:embed="rId3">
            <a:alphaModFix/>
          </a:blip>
          <a:stretch>
            <a:fillRect/>
          </a:stretch>
        </p:blipFill>
        <p:spPr>
          <a:xfrm>
            <a:off x="5035800" y="1920450"/>
            <a:ext cx="3235864" cy="459119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9"/>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Findings - Pre Purchase Testability</a:t>
            </a:r>
            <a:endParaRPr/>
          </a:p>
        </p:txBody>
      </p:sp>
      <p:sp>
        <p:nvSpPr>
          <p:cNvPr id="249" name="Google Shape;249;p39"/>
          <p:cNvSpPr txBox="1"/>
          <p:nvPr>
            <p:ph idx="1" type="body"/>
          </p:nvPr>
        </p:nvSpPr>
        <p:spPr>
          <a:xfrm>
            <a:off x="363600" y="987750"/>
            <a:ext cx="8416800" cy="64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800">
                <a:solidFill>
                  <a:schemeClr val="dk1"/>
                </a:solidFill>
              </a:rPr>
              <a:t>The Pre-Purchase Testability dimension </a:t>
            </a:r>
            <a:r>
              <a:rPr lang="en-US" sz="1900">
                <a:solidFill>
                  <a:schemeClr val="dk1"/>
                </a:solidFill>
              </a:rPr>
              <a:t>evaluates the extent to which data offerings can be </a:t>
            </a:r>
            <a:r>
              <a:rPr b="1" lang="en-US" sz="1900">
                <a:solidFill>
                  <a:schemeClr val="dk1"/>
                </a:solidFill>
              </a:rPr>
              <a:t>tested before purchase</a:t>
            </a:r>
            <a:r>
              <a:rPr lang="en-US" sz="1900">
                <a:solidFill>
                  <a:schemeClr val="dk1"/>
                </a:solidFill>
              </a:rPr>
              <a:t>.</a:t>
            </a:r>
            <a:endParaRPr sz="2000">
              <a:solidFill>
                <a:schemeClr val="dk1"/>
              </a:solidFill>
            </a:endParaRPr>
          </a:p>
        </p:txBody>
      </p:sp>
      <p:sp>
        <p:nvSpPr>
          <p:cNvPr id="250" name="Google Shape;250;p39"/>
          <p:cNvSpPr txBox="1"/>
          <p:nvPr/>
        </p:nvSpPr>
        <p:spPr>
          <a:xfrm>
            <a:off x="457200" y="2112900"/>
            <a:ext cx="3902700" cy="45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900">
                <a:solidFill>
                  <a:schemeClr val="dk1"/>
                </a:solidFill>
              </a:rPr>
              <a:t>Given that most buyers prefer as much information as possible before making a purchase, it's not surprising that over </a:t>
            </a:r>
            <a:r>
              <a:rPr b="1" lang="en-US" sz="1900">
                <a:solidFill>
                  <a:schemeClr val="dk1"/>
                </a:solidFill>
              </a:rPr>
              <a:t>80%</a:t>
            </a:r>
            <a:r>
              <a:rPr lang="en-US" sz="1900">
                <a:solidFill>
                  <a:schemeClr val="dk1"/>
                </a:solidFill>
              </a:rPr>
              <a:t> (39 vendors) offer at least </a:t>
            </a:r>
            <a:r>
              <a:rPr b="1" lang="en-US" sz="1900">
                <a:solidFill>
                  <a:schemeClr val="dk1"/>
                </a:solidFill>
              </a:rPr>
              <a:t>restricted access</a:t>
            </a:r>
            <a:r>
              <a:rPr lang="en-US" sz="1900">
                <a:solidFill>
                  <a:schemeClr val="dk1"/>
                </a:solidFill>
              </a:rPr>
              <a:t>. </a:t>
            </a:r>
            <a:endParaRPr sz="1900">
              <a:solidFill>
                <a:schemeClr val="dk1"/>
              </a:solidFill>
            </a:endParaRPr>
          </a:p>
          <a:p>
            <a:pPr indent="0" lvl="0" marL="0" rtl="0" algn="l">
              <a:spcBef>
                <a:spcPts val="0"/>
              </a:spcBef>
              <a:spcAft>
                <a:spcPts val="0"/>
              </a:spcAft>
              <a:buNone/>
            </a:pPr>
            <a:r>
              <a:t/>
            </a:r>
            <a:endParaRPr sz="1900">
              <a:solidFill>
                <a:schemeClr val="dk1"/>
              </a:solidFill>
            </a:endParaRPr>
          </a:p>
          <a:p>
            <a:pPr indent="0" lvl="0" marL="0" rtl="0" algn="l">
              <a:spcBef>
                <a:spcPts val="0"/>
              </a:spcBef>
              <a:spcAft>
                <a:spcPts val="0"/>
              </a:spcAft>
              <a:buNone/>
            </a:pPr>
            <a:r>
              <a:rPr lang="en-US" sz="1900">
                <a:solidFill>
                  <a:schemeClr val="dk1"/>
                </a:solidFill>
              </a:rPr>
              <a:t>However, </a:t>
            </a:r>
            <a:r>
              <a:rPr b="1" lang="en-US" sz="1900">
                <a:solidFill>
                  <a:schemeClr val="dk1"/>
                </a:solidFill>
              </a:rPr>
              <a:t>17%</a:t>
            </a:r>
            <a:r>
              <a:rPr lang="en-US" sz="1900">
                <a:solidFill>
                  <a:schemeClr val="dk1"/>
                </a:solidFill>
              </a:rPr>
              <a:t> (8 vendors) provide </a:t>
            </a:r>
            <a:r>
              <a:rPr b="1" lang="en-US" sz="1900">
                <a:solidFill>
                  <a:schemeClr val="dk1"/>
                </a:solidFill>
              </a:rPr>
              <a:t>no access before purchase</a:t>
            </a:r>
            <a:r>
              <a:rPr lang="en-US" sz="1900">
                <a:solidFill>
                  <a:schemeClr val="dk1"/>
                </a:solidFill>
              </a:rPr>
              <a:t>, relying on customers trusting their promises, which is surprisingly high.</a:t>
            </a:r>
            <a:endParaRPr sz="1900">
              <a:solidFill>
                <a:schemeClr val="dk1"/>
              </a:solidFill>
            </a:endParaRPr>
          </a:p>
        </p:txBody>
      </p:sp>
      <p:pic>
        <p:nvPicPr>
          <p:cNvPr id="251" name="Google Shape;251;p39"/>
          <p:cNvPicPr preferRelativeResize="0"/>
          <p:nvPr/>
        </p:nvPicPr>
        <p:blipFill>
          <a:blip r:embed="rId3">
            <a:alphaModFix/>
          </a:blip>
          <a:stretch>
            <a:fillRect/>
          </a:stretch>
        </p:blipFill>
        <p:spPr>
          <a:xfrm>
            <a:off x="4591575" y="1951850"/>
            <a:ext cx="3902700" cy="432875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0"/>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Findings - Trustworthiness</a:t>
            </a:r>
            <a:endParaRPr/>
          </a:p>
        </p:txBody>
      </p:sp>
      <p:sp>
        <p:nvSpPr>
          <p:cNvPr id="257" name="Google Shape;257;p40"/>
          <p:cNvSpPr txBox="1"/>
          <p:nvPr>
            <p:ph idx="1" type="body"/>
          </p:nvPr>
        </p:nvSpPr>
        <p:spPr>
          <a:xfrm>
            <a:off x="363600" y="987750"/>
            <a:ext cx="8416800" cy="64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900">
                <a:solidFill>
                  <a:schemeClr val="dk1"/>
                </a:solidFill>
              </a:rPr>
              <a:t>The Trustworthiness dimension evaluates the </a:t>
            </a:r>
            <a:r>
              <a:rPr b="1" lang="en-US" sz="1900">
                <a:solidFill>
                  <a:schemeClr val="dk1"/>
                </a:solidFill>
              </a:rPr>
              <a:t>trustworthiness</a:t>
            </a:r>
            <a:r>
              <a:rPr lang="en-US" sz="1900">
                <a:solidFill>
                  <a:schemeClr val="dk1"/>
                </a:solidFill>
              </a:rPr>
              <a:t> of vendors based on the </a:t>
            </a:r>
            <a:r>
              <a:rPr b="1" lang="en-US" sz="1900">
                <a:solidFill>
                  <a:schemeClr val="dk1"/>
                </a:solidFill>
              </a:rPr>
              <a:t>origin and processing of their data</a:t>
            </a:r>
            <a:r>
              <a:rPr lang="en-US" sz="1900">
                <a:solidFill>
                  <a:schemeClr val="dk1"/>
                </a:solidFill>
              </a:rPr>
              <a:t>. </a:t>
            </a:r>
            <a:endParaRPr sz="2000">
              <a:solidFill>
                <a:schemeClr val="dk1"/>
              </a:solidFill>
            </a:endParaRPr>
          </a:p>
        </p:txBody>
      </p:sp>
      <p:sp>
        <p:nvSpPr>
          <p:cNvPr id="258" name="Google Shape;258;p40"/>
          <p:cNvSpPr txBox="1"/>
          <p:nvPr/>
        </p:nvSpPr>
        <p:spPr>
          <a:xfrm>
            <a:off x="457200" y="2112900"/>
            <a:ext cx="3902700" cy="45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900">
                <a:solidFill>
                  <a:schemeClr val="dk1"/>
                </a:solidFill>
              </a:rPr>
              <a:t>Since the results are subjective and not quantifiable, they allow for multiple entries per vendor, as they may offer various services.</a:t>
            </a:r>
            <a:endParaRPr sz="1900">
              <a:solidFill>
                <a:schemeClr val="dk1"/>
              </a:solidFill>
            </a:endParaRPr>
          </a:p>
          <a:p>
            <a:pPr indent="0" lvl="0" marL="0" rtl="0" algn="l">
              <a:spcBef>
                <a:spcPts val="0"/>
              </a:spcBef>
              <a:spcAft>
                <a:spcPts val="0"/>
              </a:spcAft>
              <a:buNone/>
            </a:pPr>
            <a:r>
              <a:t/>
            </a:r>
            <a:endParaRPr sz="1900">
              <a:solidFill>
                <a:schemeClr val="dk1"/>
              </a:solidFill>
            </a:endParaRPr>
          </a:p>
          <a:p>
            <a:pPr indent="0" lvl="0" marL="0" rtl="0" algn="l">
              <a:spcBef>
                <a:spcPts val="0"/>
              </a:spcBef>
              <a:spcAft>
                <a:spcPts val="0"/>
              </a:spcAft>
              <a:buNone/>
            </a:pPr>
            <a:r>
              <a:rPr lang="en-US" sz="1900">
                <a:solidFill>
                  <a:schemeClr val="dk1"/>
                </a:solidFill>
              </a:rPr>
              <a:t>The figure shows no clear trend, although there is an </a:t>
            </a:r>
            <a:r>
              <a:rPr b="1" lang="en-US" sz="1900">
                <a:solidFill>
                  <a:schemeClr val="dk1"/>
                </a:solidFill>
              </a:rPr>
              <a:t>increase</a:t>
            </a:r>
            <a:r>
              <a:rPr lang="en-US" sz="1900">
                <a:solidFill>
                  <a:schemeClr val="dk1"/>
                </a:solidFill>
              </a:rPr>
              <a:t> in both </a:t>
            </a:r>
            <a:r>
              <a:rPr b="1" lang="en-US" sz="1900">
                <a:solidFill>
                  <a:schemeClr val="dk1"/>
                </a:solidFill>
              </a:rPr>
              <a:t>low and high trustworthiness ratings</a:t>
            </a:r>
            <a:r>
              <a:rPr lang="en-US" sz="1900">
                <a:solidFill>
                  <a:schemeClr val="dk1"/>
                </a:solidFill>
              </a:rPr>
              <a:t>. </a:t>
            </a:r>
            <a:endParaRPr sz="1900">
              <a:solidFill>
                <a:schemeClr val="dk1"/>
              </a:solidFill>
            </a:endParaRPr>
          </a:p>
          <a:p>
            <a:pPr indent="0" lvl="0" marL="0" rtl="0" algn="l">
              <a:spcBef>
                <a:spcPts val="0"/>
              </a:spcBef>
              <a:spcAft>
                <a:spcPts val="0"/>
              </a:spcAft>
              <a:buNone/>
            </a:pPr>
            <a:r>
              <a:t/>
            </a:r>
            <a:endParaRPr sz="1900">
              <a:solidFill>
                <a:schemeClr val="dk1"/>
              </a:solidFill>
            </a:endParaRPr>
          </a:p>
          <a:p>
            <a:pPr indent="0" lvl="0" marL="0" rtl="0" algn="l">
              <a:spcBef>
                <a:spcPts val="0"/>
              </a:spcBef>
              <a:spcAft>
                <a:spcPts val="0"/>
              </a:spcAft>
              <a:buNone/>
            </a:pPr>
            <a:r>
              <a:rPr lang="en-US" sz="1900">
                <a:solidFill>
                  <a:schemeClr val="dk1"/>
                </a:solidFill>
              </a:rPr>
              <a:t>Any interpretation of this pattern would be speculative at this point.</a:t>
            </a:r>
            <a:endParaRPr sz="1900">
              <a:solidFill>
                <a:schemeClr val="dk1"/>
              </a:solidFill>
            </a:endParaRPr>
          </a:p>
        </p:txBody>
      </p:sp>
      <p:pic>
        <p:nvPicPr>
          <p:cNvPr id="259" name="Google Shape;259;p40"/>
          <p:cNvPicPr preferRelativeResize="0"/>
          <p:nvPr/>
        </p:nvPicPr>
        <p:blipFill>
          <a:blip r:embed="rId3">
            <a:alphaModFix/>
          </a:blip>
          <a:stretch>
            <a:fillRect/>
          </a:stretch>
        </p:blipFill>
        <p:spPr>
          <a:xfrm>
            <a:off x="4649473" y="2020260"/>
            <a:ext cx="3864100" cy="41726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1"/>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Findings - Size of Vendors</a:t>
            </a:r>
            <a:endParaRPr/>
          </a:p>
        </p:txBody>
      </p:sp>
      <p:sp>
        <p:nvSpPr>
          <p:cNvPr id="265" name="Google Shape;265;p41"/>
          <p:cNvSpPr txBox="1"/>
          <p:nvPr>
            <p:ph idx="1" type="body"/>
          </p:nvPr>
        </p:nvSpPr>
        <p:spPr>
          <a:xfrm>
            <a:off x="363600" y="987750"/>
            <a:ext cx="8416800" cy="64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900">
                <a:solidFill>
                  <a:schemeClr val="dk1"/>
                </a:solidFill>
              </a:rPr>
              <a:t>The </a:t>
            </a:r>
            <a:r>
              <a:rPr lang="en-US" sz="1900">
                <a:solidFill>
                  <a:schemeClr val="dk1"/>
                </a:solidFill>
              </a:rPr>
              <a:t>Size of Vendors</a:t>
            </a:r>
            <a:r>
              <a:rPr lang="en-US" sz="1900">
                <a:solidFill>
                  <a:schemeClr val="dk1"/>
                </a:solidFill>
              </a:rPr>
              <a:t> dimension </a:t>
            </a:r>
            <a:r>
              <a:rPr lang="en-US" sz="1900">
                <a:solidFill>
                  <a:schemeClr val="dk1"/>
                </a:solidFill>
              </a:rPr>
              <a:t>classifies vendors by </a:t>
            </a:r>
            <a:r>
              <a:rPr b="1" lang="en-US" sz="1900">
                <a:solidFill>
                  <a:schemeClr val="dk1"/>
                </a:solidFill>
              </a:rPr>
              <a:t>size</a:t>
            </a:r>
            <a:r>
              <a:rPr lang="en-US" sz="1900">
                <a:solidFill>
                  <a:schemeClr val="dk1"/>
                </a:solidFill>
              </a:rPr>
              <a:t> based on their </a:t>
            </a:r>
            <a:r>
              <a:rPr b="1" lang="en-US" sz="1900">
                <a:solidFill>
                  <a:schemeClr val="dk1"/>
                </a:solidFill>
              </a:rPr>
              <a:t>web presentation</a:t>
            </a:r>
            <a:r>
              <a:rPr lang="en-US" sz="1900">
                <a:solidFill>
                  <a:schemeClr val="dk1"/>
                </a:solidFill>
              </a:rPr>
              <a:t>.</a:t>
            </a:r>
            <a:endParaRPr sz="2000">
              <a:solidFill>
                <a:schemeClr val="dk1"/>
              </a:solidFill>
            </a:endParaRPr>
          </a:p>
        </p:txBody>
      </p:sp>
      <p:sp>
        <p:nvSpPr>
          <p:cNvPr id="266" name="Google Shape;266;p41"/>
          <p:cNvSpPr txBox="1"/>
          <p:nvPr/>
        </p:nvSpPr>
        <p:spPr>
          <a:xfrm>
            <a:off x="457200" y="1884300"/>
            <a:ext cx="3902700" cy="45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rPr>
              <a:t>The figure shows that the distribution remains </a:t>
            </a:r>
            <a:r>
              <a:rPr b="1" lang="en-US" sz="1800">
                <a:solidFill>
                  <a:schemeClr val="dk1"/>
                </a:solidFill>
              </a:rPr>
              <a:t>similar to the first </a:t>
            </a:r>
            <a:r>
              <a:rPr b="1" lang="en-US" sz="1800">
                <a:solidFill>
                  <a:schemeClr val="dk1"/>
                </a:solidFill>
              </a:rPr>
              <a:t>survey</a:t>
            </a:r>
            <a:r>
              <a:rPr lang="en-US" sz="1800">
                <a:solidFill>
                  <a:schemeClr val="dk1"/>
                </a:solidFill>
              </a:rPr>
              <a:t>, but within the returners group, there is an increase in vendor size.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US" sz="1800">
                <a:solidFill>
                  <a:schemeClr val="dk1"/>
                </a:solidFill>
              </a:rPr>
              <a:t>In the second survey, the overall results show a </a:t>
            </a:r>
            <a:r>
              <a:rPr b="1" lang="en-US" sz="1800">
                <a:solidFill>
                  <a:schemeClr val="dk1"/>
                </a:solidFill>
              </a:rPr>
              <a:t>stronger presence of large companies</a:t>
            </a:r>
            <a:r>
              <a:rPr lang="en-US" sz="1800">
                <a:solidFill>
                  <a:schemeClr val="dk1"/>
                </a:solidFill>
              </a:rPr>
              <a:t> compared to medium-sized ones, while the number of startups and global players remains stable.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US" sz="1800">
                <a:solidFill>
                  <a:schemeClr val="dk1"/>
                </a:solidFill>
              </a:rPr>
              <a:t>This suggests that the market is growing and companies are evolving.</a:t>
            </a:r>
            <a:endParaRPr sz="1800">
              <a:solidFill>
                <a:schemeClr val="dk1"/>
              </a:solidFill>
            </a:endParaRPr>
          </a:p>
        </p:txBody>
      </p:sp>
      <p:pic>
        <p:nvPicPr>
          <p:cNvPr id="267" name="Google Shape;267;p41"/>
          <p:cNvPicPr preferRelativeResize="0"/>
          <p:nvPr/>
        </p:nvPicPr>
        <p:blipFill>
          <a:blip r:embed="rId3">
            <a:alphaModFix/>
          </a:blip>
          <a:stretch>
            <a:fillRect/>
          </a:stretch>
        </p:blipFill>
        <p:spPr>
          <a:xfrm>
            <a:off x="4561725" y="1912228"/>
            <a:ext cx="3902700" cy="4060297"/>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2"/>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Findings - Maturity</a:t>
            </a:r>
            <a:endParaRPr/>
          </a:p>
        </p:txBody>
      </p:sp>
      <p:sp>
        <p:nvSpPr>
          <p:cNvPr id="273" name="Google Shape;273;p42"/>
          <p:cNvSpPr txBox="1"/>
          <p:nvPr>
            <p:ph idx="1" type="body"/>
          </p:nvPr>
        </p:nvSpPr>
        <p:spPr>
          <a:xfrm>
            <a:off x="363600" y="987750"/>
            <a:ext cx="8416800" cy="64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900">
                <a:solidFill>
                  <a:schemeClr val="dk1"/>
                </a:solidFill>
              </a:rPr>
              <a:t>The </a:t>
            </a:r>
            <a:r>
              <a:rPr lang="en-US" sz="1900">
                <a:solidFill>
                  <a:schemeClr val="dk1"/>
                </a:solidFill>
              </a:rPr>
              <a:t>Maturity</a:t>
            </a:r>
            <a:r>
              <a:rPr lang="en-US" sz="1900">
                <a:solidFill>
                  <a:schemeClr val="dk1"/>
                </a:solidFill>
              </a:rPr>
              <a:t> dimension classifies vendors by </a:t>
            </a:r>
            <a:r>
              <a:rPr lang="en-US" sz="1900">
                <a:solidFill>
                  <a:schemeClr val="dk1"/>
                </a:solidFill>
              </a:rPr>
              <a:t>their </a:t>
            </a:r>
            <a:r>
              <a:rPr b="1" lang="en-US" sz="1900">
                <a:solidFill>
                  <a:schemeClr val="dk1"/>
                </a:solidFill>
              </a:rPr>
              <a:t>maturity level</a:t>
            </a:r>
            <a:r>
              <a:rPr lang="en-US" sz="1900">
                <a:solidFill>
                  <a:schemeClr val="dk1"/>
                </a:solidFill>
              </a:rPr>
              <a:t>.</a:t>
            </a:r>
            <a:endParaRPr sz="2000">
              <a:solidFill>
                <a:schemeClr val="dk1"/>
              </a:solidFill>
            </a:endParaRPr>
          </a:p>
        </p:txBody>
      </p:sp>
      <p:sp>
        <p:nvSpPr>
          <p:cNvPr id="274" name="Google Shape;274;p42"/>
          <p:cNvSpPr txBox="1"/>
          <p:nvPr/>
        </p:nvSpPr>
        <p:spPr>
          <a:xfrm>
            <a:off x="457200" y="1884300"/>
            <a:ext cx="3902700" cy="45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rPr>
              <a:t>Similar to vendor size, Maturity has </a:t>
            </a:r>
            <a:r>
              <a:rPr b="1" lang="en-US" sz="1800">
                <a:solidFill>
                  <a:schemeClr val="dk1"/>
                </a:solidFill>
              </a:rPr>
              <a:t>not changed significantly</a:t>
            </a:r>
            <a:r>
              <a:rPr lang="en-US" sz="1800">
                <a:solidFill>
                  <a:schemeClr val="dk1"/>
                </a:solidFill>
              </a:rPr>
              <a:t> since the first survey.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US" sz="1800">
                <a:solidFill>
                  <a:schemeClr val="dk1"/>
                </a:solidFill>
              </a:rPr>
              <a:t>However, there is a </a:t>
            </a:r>
            <a:r>
              <a:rPr b="1" lang="en-US" sz="1800">
                <a:solidFill>
                  <a:schemeClr val="dk1"/>
                </a:solidFill>
              </a:rPr>
              <a:t>slight increase</a:t>
            </a:r>
            <a:r>
              <a:rPr lang="en-US" sz="1800">
                <a:solidFill>
                  <a:schemeClr val="dk1"/>
                </a:solidFill>
              </a:rPr>
              <a:t> in </a:t>
            </a:r>
            <a:r>
              <a:rPr b="1" lang="en-US" sz="1800">
                <a:solidFill>
                  <a:schemeClr val="dk1"/>
                </a:solidFill>
              </a:rPr>
              <a:t>medium and high</a:t>
            </a:r>
            <a:r>
              <a:rPr lang="en-US" sz="1800">
                <a:solidFill>
                  <a:schemeClr val="dk1"/>
                </a:solidFill>
              </a:rPr>
              <a:t> maturity levels in the overall set, with returners also showing similar trends.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US" sz="1800">
                <a:solidFill>
                  <a:schemeClr val="dk1"/>
                </a:solidFill>
              </a:rPr>
              <a:t>The figure illustrates this, reinforcing the idea that the market and companies are growing and maturing, though at a relatively slow pace.</a:t>
            </a:r>
            <a:endParaRPr sz="1800">
              <a:solidFill>
                <a:schemeClr val="dk1"/>
              </a:solidFill>
            </a:endParaRPr>
          </a:p>
        </p:txBody>
      </p:sp>
      <p:pic>
        <p:nvPicPr>
          <p:cNvPr id="275" name="Google Shape;275;p42"/>
          <p:cNvPicPr preferRelativeResize="0"/>
          <p:nvPr/>
        </p:nvPicPr>
        <p:blipFill>
          <a:blip r:embed="rId3">
            <a:alphaModFix/>
          </a:blip>
          <a:stretch>
            <a:fillRect/>
          </a:stretch>
        </p:blipFill>
        <p:spPr>
          <a:xfrm>
            <a:off x="4619873" y="1912225"/>
            <a:ext cx="3844553" cy="39980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3"/>
          <p:cNvSpPr txBox="1"/>
          <p:nvPr>
            <p:ph type="title"/>
          </p:nvPr>
        </p:nvSpPr>
        <p:spPr>
          <a:xfrm>
            <a:off x="533400" y="44450"/>
            <a:ext cx="83232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Findings - </a:t>
            </a:r>
            <a:r>
              <a:rPr lang="en-US">
                <a:solidFill>
                  <a:schemeClr val="dk1"/>
                </a:solidFill>
              </a:rPr>
              <a:t>Pre Purchase Information</a:t>
            </a:r>
            <a:endParaRPr/>
          </a:p>
        </p:txBody>
      </p:sp>
      <p:sp>
        <p:nvSpPr>
          <p:cNvPr id="281" name="Google Shape;281;p43"/>
          <p:cNvSpPr txBox="1"/>
          <p:nvPr>
            <p:ph idx="1" type="body"/>
          </p:nvPr>
        </p:nvSpPr>
        <p:spPr>
          <a:xfrm>
            <a:off x="363600" y="987750"/>
            <a:ext cx="8416800" cy="64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900">
                <a:solidFill>
                  <a:schemeClr val="dk1"/>
                </a:solidFill>
              </a:rPr>
              <a:t>The Pre-Purchase Information dimension </a:t>
            </a:r>
            <a:r>
              <a:rPr lang="en-US" sz="1800">
                <a:solidFill>
                  <a:schemeClr val="dk1"/>
                </a:solidFill>
              </a:rPr>
              <a:t>evaluates how well vendors </a:t>
            </a:r>
            <a:r>
              <a:rPr b="1" lang="en-US" sz="1800">
                <a:solidFill>
                  <a:schemeClr val="dk1"/>
                </a:solidFill>
              </a:rPr>
              <a:t>provide information before a purchase</a:t>
            </a:r>
            <a:r>
              <a:rPr lang="en-US" sz="1800">
                <a:solidFill>
                  <a:schemeClr val="dk1"/>
                </a:solidFill>
              </a:rPr>
              <a:t>, focusing on the </a:t>
            </a:r>
            <a:r>
              <a:rPr b="1" lang="en-US" sz="1800">
                <a:solidFill>
                  <a:schemeClr val="dk1"/>
                </a:solidFill>
              </a:rPr>
              <a:t>extent</a:t>
            </a:r>
            <a:r>
              <a:rPr lang="en-US" sz="1800">
                <a:solidFill>
                  <a:schemeClr val="dk1"/>
                </a:solidFill>
              </a:rPr>
              <a:t> rather than the </a:t>
            </a:r>
            <a:r>
              <a:rPr b="1" lang="en-US" sz="1800">
                <a:solidFill>
                  <a:schemeClr val="dk1"/>
                </a:solidFill>
              </a:rPr>
              <a:t>quality</a:t>
            </a:r>
            <a:r>
              <a:rPr lang="en-US" sz="1800">
                <a:solidFill>
                  <a:schemeClr val="dk1"/>
                </a:solidFill>
              </a:rPr>
              <a:t> of the information.</a:t>
            </a:r>
            <a:endParaRPr sz="2000">
              <a:solidFill>
                <a:schemeClr val="dk1"/>
              </a:solidFill>
            </a:endParaRPr>
          </a:p>
          <a:p>
            <a:pPr indent="0" lvl="0" marL="0" rtl="0" algn="l">
              <a:spcBef>
                <a:spcPts val="0"/>
              </a:spcBef>
              <a:spcAft>
                <a:spcPts val="0"/>
              </a:spcAft>
              <a:buNone/>
            </a:pPr>
            <a:r>
              <a:t/>
            </a:r>
            <a:endParaRPr sz="1900">
              <a:solidFill>
                <a:schemeClr val="dk1"/>
              </a:solidFill>
            </a:endParaRPr>
          </a:p>
        </p:txBody>
      </p:sp>
      <p:sp>
        <p:nvSpPr>
          <p:cNvPr id="282" name="Google Shape;282;p43"/>
          <p:cNvSpPr txBox="1"/>
          <p:nvPr/>
        </p:nvSpPr>
        <p:spPr>
          <a:xfrm>
            <a:off x="457200" y="2341500"/>
            <a:ext cx="4105200" cy="45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rPr>
              <a:t>Since more information helps customers better assess a service, it is not surprising that </a:t>
            </a:r>
            <a:r>
              <a:rPr b="1" lang="en-US" sz="1800">
                <a:solidFill>
                  <a:schemeClr val="dk1"/>
                </a:solidFill>
              </a:rPr>
              <a:t>only 3 vendors</a:t>
            </a:r>
            <a:r>
              <a:rPr lang="en-US" sz="1800">
                <a:solidFill>
                  <a:schemeClr val="dk1"/>
                </a:solidFill>
              </a:rPr>
              <a:t> provide </a:t>
            </a:r>
            <a:r>
              <a:rPr b="1" lang="en-US" sz="1800">
                <a:solidFill>
                  <a:schemeClr val="dk1"/>
                </a:solidFill>
              </a:rPr>
              <a:t>minimal information</a:t>
            </a:r>
            <a:r>
              <a:rPr lang="en-US" sz="1800">
                <a:solidFill>
                  <a:schemeClr val="dk1"/>
                </a:solidFill>
              </a:rPr>
              <a:t>.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US" sz="1800">
                <a:solidFill>
                  <a:schemeClr val="dk1"/>
                </a:solidFill>
              </a:rPr>
              <a:t>In contrast, nearly half (23 vendors) offer </a:t>
            </a:r>
            <a:r>
              <a:rPr b="1" lang="en-US" sz="1800">
                <a:solidFill>
                  <a:schemeClr val="dk1"/>
                </a:solidFill>
              </a:rPr>
              <a:t>comprehensive media content</a:t>
            </a:r>
            <a:r>
              <a:rPr lang="en-US" sz="1800">
                <a:solidFill>
                  <a:schemeClr val="dk1"/>
                </a:solidFill>
              </a:rPr>
              <a:t> to reduce uncertainty and assist in the purchase decision.</a:t>
            </a:r>
            <a:endParaRPr sz="1800">
              <a:solidFill>
                <a:schemeClr val="dk1"/>
              </a:solidFill>
            </a:endParaRPr>
          </a:p>
        </p:txBody>
      </p:sp>
      <p:pic>
        <p:nvPicPr>
          <p:cNvPr id="283" name="Google Shape;283;p43"/>
          <p:cNvPicPr preferRelativeResize="0"/>
          <p:nvPr/>
        </p:nvPicPr>
        <p:blipFill>
          <a:blip r:embed="rId3">
            <a:alphaModFix/>
          </a:blip>
          <a:stretch>
            <a:fillRect/>
          </a:stretch>
        </p:blipFill>
        <p:spPr>
          <a:xfrm>
            <a:off x="5119975" y="2112638"/>
            <a:ext cx="3354375" cy="401877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4"/>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The Third Survey</a:t>
            </a:r>
            <a:endParaRPr/>
          </a:p>
        </p:txBody>
      </p:sp>
      <p:sp>
        <p:nvSpPr>
          <p:cNvPr id="289" name="Google Shape;289;p44"/>
          <p:cNvSpPr txBox="1"/>
          <p:nvPr>
            <p:ph idx="1" type="body"/>
          </p:nvPr>
        </p:nvSpPr>
        <p:spPr>
          <a:xfrm>
            <a:off x="457200" y="981075"/>
            <a:ext cx="8229600" cy="5145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2400">
                <a:solidFill>
                  <a:schemeClr val="dk1"/>
                </a:solidFill>
              </a:rPr>
              <a:t>The third survey has some </a:t>
            </a:r>
            <a:r>
              <a:rPr b="1" lang="en-US" sz="2400">
                <a:solidFill>
                  <a:schemeClr val="dk1"/>
                </a:solidFill>
              </a:rPr>
              <a:t>new refined dimensions</a:t>
            </a:r>
            <a:r>
              <a:rPr lang="en-US" sz="2400">
                <a:solidFill>
                  <a:schemeClr val="dk1"/>
                </a:solidFill>
              </a:rPr>
              <a:t>:</a:t>
            </a:r>
            <a:endParaRPr sz="2400">
              <a:solidFill>
                <a:schemeClr val="dk1"/>
              </a:solidFill>
            </a:endParaRPr>
          </a:p>
          <a:p>
            <a:pPr indent="-381000" lvl="0" marL="457200" marR="0" rtl="0" algn="l">
              <a:lnSpc>
                <a:spcPct val="115000"/>
              </a:lnSpc>
              <a:spcBef>
                <a:spcPts val="0"/>
              </a:spcBef>
              <a:spcAft>
                <a:spcPts val="0"/>
              </a:spcAft>
              <a:buClr>
                <a:schemeClr val="dk1"/>
              </a:buClr>
              <a:buSzPts val="2400"/>
              <a:buChar char="▪"/>
            </a:pPr>
            <a:r>
              <a:rPr lang="en-US" sz="2400">
                <a:solidFill>
                  <a:schemeClr val="dk1"/>
                </a:solidFill>
              </a:rPr>
              <a:t>The </a:t>
            </a:r>
            <a:r>
              <a:rPr i="1" lang="en-US" sz="2400">
                <a:solidFill>
                  <a:schemeClr val="dk1"/>
                </a:solidFill>
              </a:rPr>
              <a:t>Website Language</a:t>
            </a:r>
            <a:r>
              <a:rPr lang="en-US" sz="2400">
                <a:solidFill>
                  <a:schemeClr val="dk1"/>
                </a:solidFill>
              </a:rPr>
              <a:t> dimensions is </a:t>
            </a:r>
            <a:r>
              <a:rPr b="1" lang="en-US" sz="2400">
                <a:solidFill>
                  <a:schemeClr val="dk1"/>
                </a:solidFill>
              </a:rPr>
              <a:t>out</a:t>
            </a:r>
            <a:r>
              <a:rPr lang="en-US" sz="2400">
                <a:solidFill>
                  <a:schemeClr val="dk1"/>
                </a:solidFill>
              </a:rPr>
              <a:t>, considered </a:t>
            </a:r>
            <a:r>
              <a:rPr b="1" lang="en-US" sz="2400">
                <a:solidFill>
                  <a:schemeClr val="dk1"/>
                </a:solidFill>
              </a:rPr>
              <a:t>irrelevant</a:t>
            </a:r>
            <a:r>
              <a:rPr lang="en-US" sz="2400">
                <a:solidFill>
                  <a:schemeClr val="dk1"/>
                </a:solidFill>
              </a:rPr>
              <a:t>.</a:t>
            </a:r>
            <a:endParaRPr sz="2400">
              <a:solidFill>
                <a:schemeClr val="dk1"/>
              </a:solidFill>
            </a:endParaRPr>
          </a:p>
          <a:p>
            <a:pPr indent="-381000" lvl="0" marL="457200" marR="0" rtl="0" algn="l">
              <a:lnSpc>
                <a:spcPct val="115000"/>
              </a:lnSpc>
              <a:spcBef>
                <a:spcPts val="0"/>
              </a:spcBef>
              <a:spcAft>
                <a:spcPts val="0"/>
              </a:spcAft>
              <a:buClr>
                <a:schemeClr val="dk1"/>
              </a:buClr>
              <a:buSzPts val="2400"/>
              <a:buChar char="▪"/>
            </a:pPr>
            <a:r>
              <a:rPr lang="en-US" sz="2400">
                <a:solidFill>
                  <a:schemeClr val="dk1"/>
                </a:solidFill>
              </a:rPr>
              <a:t>The </a:t>
            </a:r>
            <a:r>
              <a:rPr i="1" lang="en-US" sz="2400">
                <a:solidFill>
                  <a:schemeClr val="dk1"/>
                </a:solidFill>
              </a:rPr>
              <a:t>Data Language</a:t>
            </a:r>
            <a:r>
              <a:rPr lang="en-US" sz="2400">
                <a:solidFill>
                  <a:schemeClr val="dk1"/>
                </a:solidFill>
              </a:rPr>
              <a:t> now refers to the </a:t>
            </a:r>
            <a:r>
              <a:rPr b="1" lang="en-US" sz="2400">
                <a:solidFill>
                  <a:schemeClr val="dk1"/>
                </a:solidFill>
              </a:rPr>
              <a:t>metadata</a:t>
            </a:r>
            <a:r>
              <a:rPr lang="en-US" sz="2400">
                <a:solidFill>
                  <a:schemeClr val="dk1"/>
                </a:solidFill>
              </a:rPr>
              <a:t>.</a:t>
            </a:r>
            <a:endParaRPr sz="2400">
              <a:solidFill>
                <a:schemeClr val="dk1"/>
              </a:solidFill>
            </a:endParaRPr>
          </a:p>
          <a:p>
            <a:pPr indent="-381000" lvl="0" marL="457200" marR="0" rtl="0" algn="l">
              <a:lnSpc>
                <a:spcPct val="115000"/>
              </a:lnSpc>
              <a:spcBef>
                <a:spcPts val="0"/>
              </a:spcBef>
              <a:spcAft>
                <a:spcPts val="0"/>
              </a:spcAft>
              <a:buClr>
                <a:schemeClr val="dk1"/>
              </a:buClr>
              <a:buSzPts val="2400"/>
              <a:buChar char="▪"/>
            </a:pPr>
            <a:r>
              <a:rPr lang="en-US" sz="2400">
                <a:solidFill>
                  <a:schemeClr val="dk1"/>
                </a:solidFill>
              </a:rPr>
              <a:t>A new dimensions (</a:t>
            </a:r>
            <a:r>
              <a:rPr i="1" lang="en-US" sz="2400">
                <a:solidFill>
                  <a:schemeClr val="dk1"/>
                </a:solidFill>
              </a:rPr>
              <a:t>Ownership</a:t>
            </a:r>
            <a:r>
              <a:rPr lang="en-US" sz="2400">
                <a:solidFill>
                  <a:schemeClr val="dk1"/>
                </a:solidFill>
              </a:rPr>
              <a:t>) has been added, thanks to the </a:t>
            </a:r>
            <a:r>
              <a:rPr b="1" lang="en-US" sz="2400">
                <a:solidFill>
                  <a:schemeClr val="dk1"/>
                </a:solidFill>
              </a:rPr>
              <a:t>Classification Framework</a:t>
            </a:r>
            <a:r>
              <a:rPr lang="en-US" sz="2400">
                <a:solidFill>
                  <a:schemeClr val="dk1"/>
                </a:solidFill>
              </a:rPr>
              <a:t> to evaluate biases.</a:t>
            </a:r>
            <a:endParaRPr sz="2400">
              <a:solidFill>
                <a:schemeClr val="dk1"/>
              </a:solidFill>
            </a:endParaRPr>
          </a:p>
          <a:p>
            <a:pPr indent="0" lvl="0" marL="0" marR="0" rtl="0" algn="l">
              <a:lnSpc>
                <a:spcPct val="115000"/>
              </a:lnSpc>
              <a:spcBef>
                <a:spcPts val="0"/>
              </a:spcBef>
              <a:spcAft>
                <a:spcPts val="0"/>
              </a:spcAft>
              <a:buNone/>
            </a:pPr>
            <a:r>
              <a:t/>
            </a:r>
            <a:endParaRPr sz="2400">
              <a:solidFill>
                <a:schemeClr val="dk1"/>
              </a:solidFill>
            </a:endParaRPr>
          </a:p>
          <a:p>
            <a:pPr indent="0" lvl="0" marL="0" marR="0" rtl="0" algn="l">
              <a:lnSpc>
                <a:spcPct val="115000"/>
              </a:lnSpc>
              <a:spcBef>
                <a:spcPts val="0"/>
              </a:spcBef>
              <a:spcAft>
                <a:spcPts val="0"/>
              </a:spcAft>
              <a:buNone/>
            </a:pPr>
            <a:r>
              <a:rPr lang="en-US" sz="2400">
                <a:solidFill>
                  <a:schemeClr val="dk1"/>
                </a:solidFill>
              </a:rPr>
              <a:t>Also, the sample got </a:t>
            </a:r>
            <a:r>
              <a:rPr b="1" lang="en-US" sz="2400">
                <a:solidFill>
                  <a:schemeClr val="dk1"/>
                </a:solidFill>
              </a:rPr>
              <a:t>bigger</a:t>
            </a:r>
            <a:r>
              <a:rPr lang="en-US" sz="2400">
                <a:solidFill>
                  <a:schemeClr val="dk1"/>
                </a:solidFill>
              </a:rPr>
              <a:t>. From </a:t>
            </a:r>
            <a:r>
              <a:rPr b="1" lang="en-US" sz="2400">
                <a:solidFill>
                  <a:schemeClr val="dk1"/>
                </a:solidFill>
              </a:rPr>
              <a:t>47 to 72</a:t>
            </a:r>
            <a:r>
              <a:rPr lang="en-US" sz="2400">
                <a:solidFill>
                  <a:schemeClr val="dk1"/>
                </a:solidFill>
              </a:rPr>
              <a:t> vendors.</a:t>
            </a:r>
            <a:endParaRPr sz="2400">
              <a:solidFill>
                <a:schemeClr val="dk1"/>
              </a:solidFill>
            </a:endParaRPr>
          </a:p>
          <a:p>
            <a:pPr indent="0" lvl="0" marL="0" marR="0" rtl="0" algn="l">
              <a:lnSpc>
                <a:spcPct val="115000"/>
              </a:lnSpc>
              <a:spcBef>
                <a:spcPts val="0"/>
              </a:spcBef>
              <a:spcAft>
                <a:spcPts val="0"/>
              </a:spcAft>
              <a:buNone/>
            </a:pPr>
            <a:r>
              <a:t/>
            </a:r>
            <a:endParaRPr sz="2400">
              <a:solidFill>
                <a:schemeClr val="dk1"/>
              </a:solidFill>
            </a:endParaRPr>
          </a:p>
          <a:p>
            <a:pPr indent="0" lvl="0" marL="0" marR="0" rtl="0" algn="l">
              <a:lnSpc>
                <a:spcPct val="115000"/>
              </a:lnSpc>
              <a:spcBef>
                <a:spcPts val="0"/>
              </a:spcBef>
              <a:spcAft>
                <a:spcPts val="0"/>
              </a:spcAft>
              <a:buNone/>
            </a:pPr>
            <a:r>
              <a:rPr lang="en-US" sz="2400">
                <a:solidFill>
                  <a:schemeClr val="dk1"/>
                </a:solidFill>
              </a:rPr>
              <a:t>This new survey offers new findings, such as </a:t>
            </a:r>
            <a:r>
              <a:rPr b="1" lang="en-US" sz="2400">
                <a:solidFill>
                  <a:schemeClr val="dk1"/>
                </a:solidFill>
              </a:rPr>
              <a:t>Trends</a:t>
            </a:r>
            <a:r>
              <a:rPr lang="en-US" sz="2400">
                <a:solidFill>
                  <a:schemeClr val="dk1"/>
                </a:solidFill>
              </a:rPr>
              <a:t> and a new </a:t>
            </a:r>
            <a:r>
              <a:rPr b="1" lang="en-US" sz="2400">
                <a:solidFill>
                  <a:schemeClr val="dk1"/>
                </a:solidFill>
              </a:rPr>
              <a:t>Statistical Analysis Method</a:t>
            </a:r>
            <a:r>
              <a:rPr lang="en-US" sz="2400">
                <a:solidFill>
                  <a:schemeClr val="dk1"/>
                </a:solidFill>
              </a:rPr>
              <a:t>.</a:t>
            </a:r>
            <a:endParaRPr sz="2400">
              <a:solidFill>
                <a:schemeClr val="dk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5"/>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Statistical Analysis Method</a:t>
            </a:r>
            <a:endParaRPr/>
          </a:p>
        </p:txBody>
      </p:sp>
      <p:sp>
        <p:nvSpPr>
          <p:cNvPr id="295" name="Google Shape;295;p45"/>
          <p:cNvSpPr txBox="1"/>
          <p:nvPr>
            <p:ph idx="1" type="body"/>
          </p:nvPr>
        </p:nvSpPr>
        <p:spPr>
          <a:xfrm>
            <a:off x="457200" y="981075"/>
            <a:ext cx="8229600" cy="5145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2400">
                <a:solidFill>
                  <a:schemeClr val="dk1"/>
                </a:solidFill>
              </a:rPr>
              <a:t>The survey utilizes categorical variables with binary responses (positive or negative). Since some dimensions allow multiple responses, methods for multiple response categorical variables (</a:t>
            </a:r>
            <a:r>
              <a:rPr b="1" lang="en-US" sz="2400">
                <a:solidFill>
                  <a:schemeClr val="dk1"/>
                </a:solidFill>
              </a:rPr>
              <a:t>MRCVs</a:t>
            </a:r>
            <a:r>
              <a:rPr lang="en-US" sz="2400">
                <a:solidFill>
                  <a:schemeClr val="dk1"/>
                </a:solidFill>
              </a:rPr>
              <a:t>) are used for analysis. </a:t>
            </a:r>
            <a:endParaRPr sz="2400">
              <a:solidFill>
                <a:schemeClr val="dk1"/>
              </a:solidFill>
            </a:endParaRPr>
          </a:p>
          <a:p>
            <a:pPr indent="0" lvl="0" marL="0" marR="0" rtl="0" algn="l">
              <a:lnSpc>
                <a:spcPct val="115000"/>
              </a:lnSpc>
              <a:spcBef>
                <a:spcPts val="0"/>
              </a:spcBef>
              <a:spcAft>
                <a:spcPts val="0"/>
              </a:spcAft>
              <a:buNone/>
            </a:pPr>
            <a:r>
              <a:t/>
            </a:r>
            <a:endParaRPr sz="2400">
              <a:solidFill>
                <a:schemeClr val="dk1"/>
              </a:solidFill>
            </a:endParaRPr>
          </a:p>
          <a:p>
            <a:pPr indent="0" lvl="0" marL="0" marR="0" rtl="0" algn="l">
              <a:lnSpc>
                <a:spcPct val="115000"/>
              </a:lnSpc>
              <a:spcBef>
                <a:spcPts val="0"/>
              </a:spcBef>
              <a:spcAft>
                <a:spcPts val="0"/>
              </a:spcAft>
              <a:buNone/>
            </a:pPr>
            <a:r>
              <a:rPr lang="en-US" sz="2400">
                <a:solidFill>
                  <a:schemeClr val="dk1"/>
                </a:solidFill>
              </a:rPr>
              <a:t>The study combines dimensions to derive </a:t>
            </a:r>
            <a:r>
              <a:rPr b="1" lang="en-US" sz="2400">
                <a:solidFill>
                  <a:schemeClr val="dk1"/>
                </a:solidFill>
              </a:rPr>
              <a:t>insights based on their relevance</a:t>
            </a:r>
            <a:r>
              <a:rPr lang="en-US" sz="2400">
                <a:solidFill>
                  <a:schemeClr val="dk1"/>
                </a:solidFill>
              </a:rPr>
              <a:t>, such as understanding provider behavior or assessing data commoditization. </a:t>
            </a:r>
            <a:endParaRPr sz="2400">
              <a:solidFill>
                <a:schemeClr val="dk1"/>
              </a:solidFill>
            </a:endParaRPr>
          </a:p>
          <a:p>
            <a:pPr indent="0" lvl="0" marL="0" marR="0" rtl="0" algn="l">
              <a:lnSpc>
                <a:spcPct val="115000"/>
              </a:lnSpc>
              <a:spcBef>
                <a:spcPts val="0"/>
              </a:spcBef>
              <a:spcAft>
                <a:spcPts val="0"/>
              </a:spcAft>
              <a:buNone/>
            </a:pPr>
            <a:r>
              <a:t/>
            </a:r>
            <a:endParaRPr sz="2400">
              <a:solidFill>
                <a:schemeClr val="dk1"/>
              </a:solidFill>
            </a:endParaRPr>
          </a:p>
          <a:p>
            <a:pPr indent="0" lvl="0" marL="0" marR="0" rtl="0" algn="l">
              <a:lnSpc>
                <a:spcPct val="115000"/>
              </a:lnSpc>
              <a:spcBef>
                <a:spcPts val="0"/>
              </a:spcBef>
              <a:spcAft>
                <a:spcPts val="0"/>
              </a:spcAft>
              <a:buNone/>
            </a:pPr>
            <a:r>
              <a:rPr lang="en-US" sz="2400">
                <a:solidFill>
                  <a:schemeClr val="dk1"/>
                </a:solidFill>
              </a:rPr>
              <a:t>Not all combinations yield meaningful results, with some being inherently correlated or unrelated.</a:t>
            </a:r>
            <a:endParaRPr sz="2400">
              <a:solidFill>
                <a:schemeClr val="dk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6"/>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Type / Domain (1)</a:t>
            </a:r>
            <a:endParaRPr/>
          </a:p>
        </p:txBody>
      </p:sp>
      <p:sp>
        <p:nvSpPr>
          <p:cNvPr id="301" name="Google Shape;301;p46"/>
          <p:cNvSpPr txBox="1"/>
          <p:nvPr>
            <p:ph idx="1" type="body"/>
          </p:nvPr>
        </p:nvSpPr>
        <p:spPr>
          <a:xfrm>
            <a:off x="457200" y="1133475"/>
            <a:ext cx="8229600" cy="5145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2000">
                <a:solidFill>
                  <a:schemeClr val="dk1"/>
                </a:solidFill>
              </a:rPr>
              <a:t>Examines whether certain business models are more likely to </a:t>
            </a:r>
            <a:r>
              <a:rPr b="1" lang="en-US" sz="2000">
                <a:solidFill>
                  <a:schemeClr val="dk1"/>
                </a:solidFill>
              </a:rPr>
              <a:t>offer specific types of data</a:t>
            </a:r>
            <a:r>
              <a:rPr lang="en-US" sz="2000">
                <a:solidFill>
                  <a:schemeClr val="dk1"/>
                </a:solidFill>
              </a:rPr>
              <a:t>.</a:t>
            </a:r>
            <a:endParaRPr sz="2000">
              <a:solidFill>
                <a:schemeClr val="dk1"/>
              </a:solidFill>
            </a:endParaRPr>
          </a:p>
        </p:txBody>
      </p:sp>
      <p:pic>
        <p:nvPicPr>
          <p:cNvPr id="302" name="Google Shape;302;p46"/>
          <p:cNvPicPr preferRelativeResize="0"/>
          <p:nvPr/>
        </p:nvPicPr>
        <p:blipFill>
          <a:blip r:embed="rId3">
            <a:alphaModFix/>
          </a:blip>
          <a:stretch>
            <a:fillRect/>
          </a:stretch>
        </p:blipFill>
        <p:spPr>
          <a:xfrm>
            <a:off x="199163" y="2640100"/>
            <a:ext cx="8745675" cy="3262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1"/>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Data Marketplaces </a:t>
            </a:r>
            <a:r>
              <a:rPr lang="en-US">
                <a:solidFill>
                  <a:schemeClr val="dk1"/>
                </a:solidFill>
              </a:rPr>
              <a:t>History’s</a:t>
            </a:r>
            <a:endParaRPr/>
          </a:p>
        </p:txBody>
      </p:sp>
      <p:sp>
        <p:nvSpPr>
          <p:cNvPr id="55" name="Google Shape;55;p11"/>
          <p:cNvSpPr txBox="1"/>
          <p:nvPr>
            <p:ph idx="1" type="body"/>
          </p:nvPr>
        </p:nvSpPr>
        <p:spPr>
          <a:xfrm>
            <a:off x="457200" y="981075"/>
            <a:ext cx="8229600" cy="5145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2400">
                <a:solidFill>
                  <a:schemeClr val="dk1"/>
                </a:solidFill>
              </a:rPr>
              <a:t>In the early 1990s, shortly after the advent of the Web, a new category of professionals emerged as </a:t>
            </a:r>
            <a:endParaRPr sz="2400">
              <a:solidFill>
                <a:schemeClr val="dk1"/>
              </a:solidFill>
            </a:endParaRPr>
          </a:p>
          <a:p>
            <a:pPr indent="0" lvl="0" marL="0" marR="0" rtl="0" algn="l">
              <a:lnSpc>
                <a:spcPct val="115000"/>
              </a:lnSpc>
              <a:spcBef>
                <a:spcPts val="0"/>
              </a:spcBef>
              <a:spcAft>
                <a:spcPts val="0"/>
              </a:spcAft>
              <a:buNone/>
            </a:pPr>
            <a:r>
              <a:rPr b="1" lang="en-US" sz="2400">
                <a:solidFill>
                  <a:schemeClr val="dk1"/>
                </a:solidFill>
              </a:rPr>
              <a:t>Information Intermediaries</a:t>
            </a:r>
            <a:r>
              <a:rPr lang="en-US" sz="2400">
                <a:solidFill>
                  <a:schemeClr val="dk1"/>
                </a:solidFill>
              </a:rPr>
              <a:t>. </a:t>
            </a:r>
            <a:endParaRPr sz="2400">
              <a:solidFill>
                <a:schemeClr val="dk1"/>
              </a:solidFill>
            </a:endParaRPr>
          </a:p>
          <a:p>
            <a:pPr indent="0" lvl="0" marL="0" marR="0" rtl="0" algn="l">
              <a:lnSpc>
                <a:spcPct val="115000"/>
              </a:lnSpc>
              <a:spcBef>
                <a:spcPts val="0"/>
              </a:spcBef>
              <a:spcAft>
                <a:spcPts val="0"/>
              </a:spcAft>
              <a:buNone/>
            </a:pPr>
            <a:r>
              <a:t/>
            </a:r>
            <a:endParaRPr sz="2400">
              <a:solidFill>
                <a:schemeClr val="dk1"/>
              </a:solidFill>
            </a:endParaRPr>
          </a:p>
          <a:p>
            <a:pPr indent="0" lvl="0" marL="0" marR="0" rtl="0" algn="l">
              <a:lnSpc>
                <a:spcPct val="115000"/>
              </a:lnSpc>
              <a:spcBef>
                <a:spcPts val="0"/>
              </a:spcBef>
              <a:spcAft>
                <a:spcPts val="0"/>
              </a:spcAft>
              <a:buNone/>
            </a:pPr>
            <a:r>
              <a:rPr lang="en-US" sz="2400">
                <a:solidFill>
                  <a:schemeClr val="dk1"/>
                </a:solidFill>
              </a:rPr>
              <a:t>These intermediaries were tasked with conducting searches on behalf of others for a fee. They would scour the Web for relevant information and provide the results to their clients.</a:t>
            </a:r>
            <a:endParaRPr sz="2400">
              <a:solidFill>
                <a:schemeClr val="dk1"/>
              </a:solidFill>
            </a:endParaRPr>
          </a:p>
          <a:p>
            <a:pPr indent="0" lvl="0" marL="0" marR="0" rtl="0" algn="l">
              <a:lnSpc>
                <a:spcPct val="115000"/>
              </a:lnSpc>
              <a:spcBef>
                <a:spcPts val="0"/>
              </a:spcBef>
              <a:spcAft>
                <a:spcPts val="0"/>
              </a:spcAft>
              <a:buNone/>
            </a:pPr>
            <a:r>
              <a:t/>
            </a:r>
            <a:endParaRPr sz="2400">
              <a:solidFill>
                <a:schemeClr val="dk1"/>
              </a:solidFill>
            </a:endParaRPr>
          </a:p>
          <a:p>
            <a:pPr indent="0" lvl="0" marL="0" marR="0" rtl="0" algn="l">
              <a:lnSpc>
                <a:spcPct val="115000"/>
              </a:lnSpc>
              <a:spcBef>
                <a:spcPts val="0"/>
              </a:spcBef>
              <a:spcAft>
                <a:spcPts val="0"/>
              </a:spcAft>
              <a:buNone/>
            </a:pPr>
            <a:r>
              <a:rPr lang="en-US" sz="2400">
                <a:solidFill>
                  <a:schemeClr val="dk1"/>
                </a:solidFill>
              </a:rPr>
              <a:t>The term </a:t>
            </a:r>
            <a:r>
              <a:rPr i="1" lang="en-US" sz="2400">
                <a:solidFill>
                  <a:schemeClr val="dk1"/>
                </a:solidFill>
              </a:rPr>
              <a:t>data marketplace</a:t>
            </a:r>
            <a:r>
              <a:rPr lang="en-US" sz="2400">
                <a:solidFill>
                  <a:schemeClr val="dk1"/>
                </a:solidFill>
              </a:rPr>
              <a:t> was likely first introduced in 1998 by </a:t>
            </a:r>
            <a:r>
              <a:rPr b="1" lang="en-US" sz="2400">
                <a:solidFill>
                  <a:schemeClr val="dk1"/>
                </a:solidFill>
              </a:rPr>
              <a:t>Armstrong</a:t>
            </a:r>
            <a:r>
              <a:rPr lang="en-US" sz="2400">
                <a:solidFill>
                  <a:schemeClr val="dk1"/>
                </a:solidFill>
              </a:rPr>
              <a:t> and </a:t>
            </a:r>
            <a:r>
              <a:rPr b="1" lang="en-US" sz="2400">
                <a:solidFill>
                  <a:schemeClr val="dk1"/>
                </a:solidFill>
              </a:rPr>
              <a:t>Durfee</a:t>
            </a:r>
            <a:r>
              <a:rPr lang="en-US" sz="2400">
                <a:solidFill>
                  <a:schemeClr val="dk1"/>
                </a:solidFill>
              </a:rPr>
              <a:t>. They developed a model for the exchange of information between digital libraries.</a:t>
            </a:r>
            <a:endParaRPr sz="2400">
              <a:solidFill>
                <a:schemeClr val="dk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7"/>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Type / Domain </a:t>
            </a:r>
            <a:r>
              <a:rPr lang="en-US">
                <a:solidFill>
                  <a:schemeClr val="dk1"/>
                </a:solidFill>
              </a:rPr>
              <a:t>(2)</a:t>
            </a:r>
            <a:endParaRPr/>
          </a:p>
        </p:txBody>
      </p:sp>
      <p:sp>
        <p:nvSpPr>
          <p:cNvPr id="308" name="Google Shape;308;p47"/>
          <p:cNvSpPr txBox="1"/>
          <p:nvPr>
            <p:ph idx="1" type="body"/>
          </p:nvPr>
        </p:nvSpPr>
        <p:spPr>
          <a:xfrm>
            <a:off x="457200" y="981075"/>
            <a:ext cx="8229600" cy="5145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2200">
                <a:solidFill>
                  <a:schemeClr val="dk1"/>
                </a:solidFill>
              </a:rPr>
              <a:t>The most common combinations are </a:t>
            </a:r>
            <a:r>
              <a:rPr b="1" lang="en-US" sz="2200">
                <a:solidFill>
                  <a:schemeClr val="dk1"/>
                </a:solidFill>
              </a:rPr>
              <a:t>Raw Data Vendor/Economic</a:t>
            </a:r>
            <a:r>
              <a:rPr lang="en-US" sz="2200">
                <a:solidFill>
                  <a:schemeClr val="dk1"/>
                </a:solidFill>
              </a:rPr>
              <a:t> Data and </a:t>
            </a:r>
            <a:r>
              <a:rPr b="1" lang="en-US" sz="2200">
                <a:solidFill>
                  <a:schemeClr val="dk1"/>
                </a:solidFill>
              </a:rPr>
              <a:t>Raw Data Vendor/Address</a:t>
            </a:r>
            <a:r>
              <a:rPr lang="en-US" sz="2200">
                <a:solidFill>
                  <a:schemeClr val="dk1"/>
                </a:solidFill>
              </a:rPr>
              <a:t> Data.</a:t>
            </a:r>
            <a:endParaRPr sz="2200">
              <a:solidFill>
                <a:schemeClr val="dk1"/>
              </a:solidFill>
            </a:endParaRPr>
          </a:p>
          <a:p>
            <a:pPr indent="0" lvl="0" marL="0" marR="0" rtl="0" algn="l">
              <a:lnSpc>
                <a:spcPct val="115000"/>
              </a:lnSpc>
              <a:spcBef>
                <a:spcPts val="0"/>
              </a:spcBef>
              <a:spcAft>
                <a:spcPts val="0"/>
              </a:spcAft>
              <a:buNone/>
            </a:pPr>
            <a:r>
              <a:t/>
            </a:r>
            <a:endParaRPr sz="2200">
              <a:solidFill>
                <a:schemeClr val="dk1"/>
              </a:solidFill>
            </a:endParaRPr>
          </a:p>
          <a:p>
            <a:pPr indent="0" lvl="0" marL="0" marR="0" rtl="0" algn="l">
              <a:lnSpc>
                <a:spcPct val="115000"/>
              </a:lnSpc>
              <a:spcBef>
                <a:spcPts val="0"/>
              </a:spcBef>
              <a:spcAft>
                <a:spcPts val="0"/>
              </a:spcAft>
              <a:buNone/>
            </a:pPr>
            <a:r>
              <a:rPr lang="en-US" sz="2200">
                <a:solidFill>
                  <a:schemeClr val="dk1"/>
                </a:solidFill>
              </a:rPr>
              <a:t>These findings align with the prevalence of Raw Data Vendor and Economic Data as </a:t>
            </a:r>
            <a:r>
              <a:rPr b="1" lang="en-US" sz="2200">
                <a:solidFill>
                  <a:schemeClr val="dk1"/>
                </a:solidFill>
              </a:rPr>
              <a:t>frequently observed categories</a:t>
            </a:r>
            <a:r>
              <a:rPr lang="en-US" sz="2200">
                <a:solidFill>
                  <a:schemeClr val="dk1"/>
                </a:solidFill>
              </a:rPr>
              <a:t>. </a:t>
            </a:r>
            <a:endParaRPr sz="2200">
              <a:solidFill>
                <a:schemeClr val="dk1"/>
              </a:solidFill>
            </a:endParaRPr>
          </a:p>
          <a:p>
            <a:pPr indent="0" lvl="0" marL="0" marR="0" rtl="0" algn="l">
              <a:lnSpc>
                <a:spcPct val="115000"/>
              </a:lnSpc>
              <a:spcBef>
                <a:spcPts val="0"/>
              </a:spcBef>
              <a:spcAft>
                <a:spcPts val="0"/>
              </a:spcAft>
              <a:buNone/>
            </a:pPr>
            <a:r>
              <a:t/>
            </a:r>
            <a:endParaRPr sz="2200">
              <a:solidFill>
                <a:schemeClr val="dk1"/>
              </a:solidFill>
            </a:endParaRPr>
          </a:p>
          <a:p>
            <a:pPr indent="0" lvl="0" marL="0" marR="0" rtl="0" algn="l">
              <a:lnSpc>
                <a:spcPct val="115000"/>
              </a:lnSpc>
              <a:spcBef>
                <a:spcPts val="0"/>
              </a:spcBef>
              <a:spcAft>
                <a:spcPts val="0"/>
              </a:spcAft>
              <a:buNone/>
            </a:pPr>
            <a:r>
              <a:rPr lang="en-US" sz="2200">
                <a:solidFill>
                  <a:schemeClr val="dk1"/>
                </a:solidFill>
              </a:rPr>
              <a:t>While most data domains are distributed across various business models, Scientific Data stands out due to its limited distribution. </a:t>
            </a:r>
            <a:endParaRPr sz="2200">
              <a:solidFill>
                <a:schemeClr val="dk1"/>
              </a:solidFill>
            </a:endParaRPr>
          </a:p>
          <a:p>
            <a:pPr indent="0" lvl="0" marL="0" marR="0" rtl="0" algn="l">
              <a:lnSpc>
                <a:spcPct val="115000"/>
              </a:lnSpc>
              <a:spcBef>
                <a:spcPts val="0"/>
              </a:spcBef>
              <a:spcAft>
                <a:spcPts val="0"/>
              </a:spcAft>
              <a:buNone/>
            </a:pPr>
            <a:r>
              <a:rPr lang="en-US" sz="2200">
                <a:solidFill>
                  <a:schemeClr val="dk1"/>
                </a:solidFill>
              </a:rPr>
              <a:t>It is sold through only two specific channels, highlighting its rarity as a standalone product and its constrained variety of providers, even when it may be indirectly included in broader categories like “</a:t>
            </a:r>
            <a:r>
              <a:rPr i="1" lang="en-US" sz="2200">
                <a:solidFill>
                  <a:schemeClr val="dk1"/>
                </a:solidFill>
              </a:rPr>
              <a:t>any</a:t>
            </a:r>
            <a:r>
              <a:rPr lang="en-US" sz="2200">
                <a:solidFill>
                  <a:schemeClr val="dk1"/>
                </a:solidFill>
              </a:rPr>
              <a:t>”.</a:t>
            </a:r>
            <a:endParaRPr sz="2200">
              <a:solidFill>
                <a:schemeClr val="dk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8"/>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Type / Origin </a:t>
            </a:r>
            <a:r>
              <a:rPr lang="en-US">
                <a:solidFill>
                  <a:schemeClr val="dk1"/>
                </a:solidFill>
              </a:rPr>
              <a:t>(1)</a:t>
            </a:r>
            <a:endParaRPr/>
          </a:p>
        </p:txBody>
      </p:sp>
      <p:sp>
        <p:nvSpPr>
          <p:cNvPr id="314" name="Google Shape;314;p48"/>
          <p:cNvSpPr txBox="1"/>
          <p:nvPr>
            <p:ph idx="1" type="body"/>
          </p:nvPr>
        </p:nvSpPr>
        <p:spPr>
          <a:xfrm>
            <a:off x="457200" y="1133475"/>
            <a:ext cx="8229600" cy="5145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2000">
                <a:solidFill>
                  <a:schemeClr val="dk1"/>
                </a:solidFill>
              </a:rPr>
              <a:t>Investigates whether certain business models </a:t>
            </a:r>
            <a:r>
              <a:rPr b="1" lang="en-US" sz="2000">
                <a:solidFill>
                  <a:schemeClr val="dk1"/>
                </a:solidFill>
              </a:rPr>
              <a:t>obtain data from specific sources</a:t>
            </a:r>
            <a:r>
              <a:rPr lang="en-US" sz="2000">
                <a:solidFill>
                  <a:schemeClr val="dk1"/>
                </a:solidFill>
              </a:rPr>
              <a:t>.</a:t>
            </a:r>
            <a:endParaRPr sz="2000">
              <a:solidFill>
                <a:schemeClr val="dk1"/>
              </a:solidFill>
            </a:endParaRPr>
          </a:p>
        </p:txBody>
      </p:sp>
      <p:pic>
        <p:nvPicPr>
          <p:cNvPr id="315" name="Google Shape;315;p48"/>
          <p:cNvPicPr preferRelativeResize="0"/>
          <p:nvPr/>
        </p:nvPicPr>
        <p:blipFill>
          <a:blip r:embed="rId3">
            <a:alphaModFix/>
          </a:blip>
          <a:stretch>
            <a:fillRect/>
          </a:stretch>
        </p:blipFill>
        <p:spPr>
          <a:xfrm>
            <a:off x="199175" y="2719700"/>
            <a:ext cx="8665100" cy="31230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9"/>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Type / Origin </a:t>
            </a:r>
            <a:r>
              <a:rPr lang="en-US">
                <a:solidFill>
                  <a:schemeClr val="dk1"/>
                </a:solidFill>
              </a:rPr>
              <a:t>(2)</a:t>
            </a:r>
            <a:endParaRPr/>
          </a:p>
        </p:txBody>
      </p:sp>
      <p:sp>
        <p:nvSpPr>
          <p:cNvPr id="321" name="Google Shape;321;p49"/>
          <p:cNvSpPr txBox="1"/>
          <p:nvPr>
            <p:ph idx="1" type="body"/>
          </p:nvPr>
        </p:nvSpPr>
        <p:spPr>
          <a:xfrm>
            <a:off x="457200" y="981075"/>
            <a:ext cx="8229600" cy="5145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b="1" lang="en-US" sz="2200">
                <a:solidFill>
                  <a:schemeClr val="dk1"/>
                </a:solidFill>
              </a:rPr>
              <a:t>Enrichment services</a:t>
            </a:r>
            <a:r>
              <a:rPr lang="en-US" sz="2200">
                <a:solidFill>
                  <a:schemeClr val="dk1"/>
                </a:solidFill>
              </a:rPr>
              <a:t> and </a:t>
            </a:r>
            <a:r>
              <a:rPr b="1" lang="en-US" sz="2200">
                <a:solidFill>
                  <a:schemeClr val="dk1"/>
                </a:solidFill>
              </a:rPr>
              <a:t>crawlers</a:t>
            </a:r>
            <a:r>
              <a:rPr lang="en-US" sz="2200">
                <a:solidFill>
                  <a:schemeClr val="dk1"/>
                </a:solidFill>
              </a:rPr>
              <a:t> rely primarily on the </a:t>
            </a:r>
            <a:r>
              <a:rPr b="1" lang="en-US" sz="2200">
                <a:solidFill>
                  <a:schemeClr val="dk1"/>
                </a:solidFill>
              </a:rPr>
              <a:t>Internet</a:t>
            </a:r>
            <a:r>
              <a:rPr lang="en-US" sz="2200">
                <a:solidFill>
                  <a:schemeClr val="dk1"/>
                </a:solidFill>
              </a:rPr>
              <a:t> for data collection.</a:t>
            </a:r>
            <a:endParaRPr sz="2200">
              <a:solidFill>
                <a:schemeClr val="dk1"/>
              </a:solidFill>
            </a:endParaRPr>
          </a:p>
          <a:p>
            <a:pPr indent="0" lvl="0" marL="0" marR="0" rtl="0" algn="l">
              <a:lnSpc>
                <a:spcPct val="115000"/>
              </a:lnSpc>
              <a:spcBef>
                <a:spcPts val="0"/>
              </a:spcBef>
              <a:spcAft>
                <a:spcPts val="0"/>
              </a:spcAft>
              <a:buNone/>
            </a:pPr>
            <a:r>
              <a:t/>
            </a:r>
            <a:endParaRPr sz="2200">
              <a:solidFill>
                <a:schemeClr val="dk1"/>
              </a:solidFill>
            </a:endParaRPr>
          </a:p>
          <a:p>
            <a:pPr indent="0" lvl="0" marL="0" marR="0" rtl="0" algn="l">
              <a:lnSpc>
                <a:spcPct val="115000"/>
              </a:lnSpc>
              <a:spcBef>
                <a:spcPts val="0"/>
              </a:spcBef>
              <a:spcAft>
                <a:spcPts val="0"/>
              </a:spcAft>
              <a:buNone/>
            </a:pPr>
            <a:r>
              <a:rPr b="1" lang="en-US" sz="2200">
                <a:solidFill>
                  <a:schemeClr val="dk1"/>
                </a:solidFill>
              </a:rPr>
              <a:t>Marketplaces</a:t>
            </a:r>
            <a:r>
              <a:rPr lang="en-US" sz="2200">
                <a:solidFill>
                  <a:schemeClr val="dk1"/>
                </a:solidFill>
              </a:rPr>
              <a:t> focus on </a:t>
            </a:r>
            <a:r>
              <a:rPr b="1" lang="en-US" sz="2200">
                <a:solidFill>
                  <a:schemeClr val="dk1"/>
                </a:solidFill>
              </a:rPr>
              <a:t>community-curated</a:t>
            </a:r>
            <a:r>
              <a:rPr lang="en-US" sz="2200">
                <a:solidFill>
                  <a:schemeClr val="dk1"/>
                </a:solidFill>
              </a:rPr>
              <a:t> data.</a:t>
            </a:r>
            <a:endParaRPr sz="2200">
              <a:solidFill>
                <a:schemeClr val="dk1"/>
              </a:solidFill>
            </a:endParaRPr>
          </a:p>
          <a:p>
            <a:pPr indent="0" lvl="0" marL="0" marR="0" rtl="0" algn="l">
              <a:lnSpc>
                <a:spcPct val="115000"/>
              </a:lnSpc>
              <a:spcBef>
                <a:spcPts val="0"/>
              </a:spcBef>
              <a:spcAft>
                <a:spcPts val="0"/>
              </a:spcAft>
              <a:buNone/>
            </a:pPr>
            <a:r>
              <a:t/>
            </a:r>
            <a:endParaRPr sz="2200">
              <a:solidFill>
                <a:schemeClr val="dk1"/>
              </a:solidFill>
            </a:endParaRPr>
          </a:p>
          <a:p>
            <a:pPr indent="0" lvl="0" marL="0" marR="0" rtl="0" algn="l">
              <a:lnSpc>
                <a:spcPct val="115000"/>
              </a:lnSpc>
              <a:spcBef>
                <a:spcPts val="0"/>
              </a:spcBef>
              <a:spcAft>
                <a:spcPts val="0"/>
              </a:spcAft>
              <a:buNone/>
            </a:pPr>
            <a:r>
              <a:rPr lang="en-US" sz="2200">
                <a:solidFill>
                  <a:schemeClr val="dk1"/>
                </a:solidFill>
              </a:rPr>
              <a:t>While it initially seems that most Raw Data Vendors generate their data in-house, only six providers rely solely on self-generated data. </a:t>
            </a:r>
            <a:endParaRPr sz="2200">
              <a:solidFill>
                <a:schemeClr val="dk1"/>
              </a:solidFill>
            </a:endParaRPr>
          </a:p>
          <a:p>
            <a:pPr indent="0" lvl="0" marL="0" marR="0" rtl="0" algn="l">
              <a:lnSpc>
                <a:spcPct val="115000"/>
              </a:lnSpc>
              <a:spcBef>
                <a:spcPts val="0"/>
              </a:spcBef>
              <a:spcAft>
                <a:spcPts val="0"/>
              </a:spcAft>
              <a:buNone/>
            </a:pPr>
            <a:r>
              <a:rPr lang="en-US" sz="2200">
                <a:solidFill>
                  <a:schemeClr val="dk1"/>
                </a:solidFill>
              </a:rPr>
              <a:t>The majority aggregates data from online, federal, and institutional sources, reflecting a demand for aggregated and cleaned data rather than purely proprietary datasets.</a:t>
            </a:r>
            <a:endParaRPr sz="2200">
              <a:solidFill>
                <a:schemeClr val="dk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0"/>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Pricing</a:t>
            </a:r>
            <a:r>
              <a:rPr lang="en-US">
                <a:solidFill>
                  <a:schemeClr val="dk1"/>
                </a:solidFill>
              </a:rPr>
              <a:t> / Domain</a:t>
            </a:r>
            <a:endParaRPr/>
          </a:p>
        </p:txBody>
      </p:sp>
      <p:sp>
        <p:nvSpPr>
          <p:cNvPr id="327" name="Google Shape;327;p50"/>
          <p:cNvSpPr txBox="1"/>
          <p:nvPr>
            <p:ph idx="1" type="body"/>
          </p:nvPr>
        </p:nvSpPr>
        <p:spPr>
          <a:xfrm>
            <a:off x="457200" y="981075"/>
            <a:ext cx="8229600" cy="5145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1900">
                <a:solidFill>
                  <a:schemeClr val="dk1"/>
                </a:solidFill>
              </a:rPr>
              <a:t>Examines the </a:t>
            </a:r>
            <a:r>
              <a:rPr b="1" lang="en-US" sz="1900">
                <a:solidFill>
                  <a:schemeClr val="dk1"/>
                </a:solidFill>
              </a:rPr>
              <a:t>prices for a given domain</a:t>
            </a:r>
            <a:r>
              <a:rPr lang="en-US" sz="1900">
                <a:solidFill>
                  <a:schemeClr val="dk1"/>
                </a:solidFill>
              </a:rPr>
              <a:t>.</a:t>
            </a:r>
            <a:endParaRPr sz="1900">
              <a:solidFill>
                <a:schemeClr val="dk1"/>
              </a:solidFill>
            </a:endParaRPr>
          </a:p>
          <a:p>
            <a:pPr indent="0" lvl="0" marL="0" marR="0" rtl="0" algn="l">
              <a:lnSpc>
                <a:spcPct val="115000"/>
              </a:lnSpc>
              <a:spcBef>
                <a:spcPts val="0"/>
              </a:spcBef>
              <a:spcAft>
                <a:spcPts val="0"/>
              </a:spcAft>
              <a:buNone/>
            </a:pPr>
            <a:r>
              <a:t/>
            </a:r>
            <a:endParaRPr sz="1900">
              <a:solidFill>
                <a:schemeClr val="dk1"/>
              </a:solidFill>
            </a:endParaRPr>
          </a:p>
          <a:p>
            <a:pPr indent="0" lvl="0" marL="0" marR="0" rtl="0" algn="l">
              <a:lnSpc>
                <a:spcPct val="115000"/>
              </a:lnSpc>
              <a:spcBef>
                <a:spcPts val="0"/>
              </a:spcBef>
              <a:spcAft>
                <a:spcPts val="0"/>
              </a:spcAft>
              <a:buNone/>
            </a:pPr>
            <a:r>
              <a:rPr lang="en-US" sz="1900">
                <a:solidFill>
                  <a:schemeClr val="dk1"/>
                </a:solidFill>
              </a:rPr>
              <a:t>Specialized domain data is rarely distributed for free, except for </a:t>
            </a:r>
            <a:r>
              <a:rPr b="1" lang="en-US" sz="1900">
                <a:solidFill>
                  <a:schemeClr val="dk1"/>
                </a:solidFill>
              </a:rPr>
              <a:t>Scientific Data</a:t>
            </a:r>
            <a:r>
              <a:rPr lang="en-US" sz="1900">
                <a:solidFill>
                  <a:schemeClr val="dk1"/>
                </a:solidFill>
              </a:rPr>
              <a:t>, where </a:t>
            </a:r>
            <a:r>
              <a:rPr b="1" lang="en-US" sz="1900">
                <a:solidFill>
                  <a:schemeClr val="dk1"/>
                </a:solidFill>
              </a:rPr>
              <a:t>80% is free</a:t>
            </a:r>
            <a:r>
              <a:rPr lang="en-US" sz="1900">
                <a:solidFill>
                  <a:schemeClr val="dk1"/>
                </a:solidFill>
              </a:rPr>
              <a:t>.</a:t>
            </a:r>
            <a:endParaRPr sz="1900">
              <a:solidFill>
                <a:schemeClr val="dk1"/>
              </a:solidFill>
            </a:endParaRPr>
          </a:p>
          <a:p>
            <a:pPr indent="0" lvl="0" marL="0" marR="0" rtl="0" algn="l">
              <a:lnSpc>
                <a:spcPct val="115000"/>
              </a:lnSpc>
              <a:spcBef>
                <a:spcPts val="0"/>
              </a:spcBef>
              <a:spcAft>
                <a:spcPts val="0"/>
              </a:spcAft>
              <a:buNone/>
            </a:pPr>
            <a:r>
              <a:t/>
            </a:r>
            <a:endParaRPr sz="1900">
              <a:solidFill>
                <a:schemeClr val="dk1"/>
              </a:solidFill>
            </a:endParaRPr>
          </a:p>
          <a:p>
            <a:pPr indent="0" lvl="0" marL="0" marR="0" rtl="0" algn="l">
              <a:lnSpc>
                <a:spcPct val="115000"/>
              </a:lnSpc>
              <a:spcBef>
                <a:spcPts val="0"/>
              </a:spcBef>
              <a:spcAft>
                <a:spcPts val="0"/>
              </a:spcAft>
              <a:buNone/>
            </a:pPr>
            <a:r>
              <a:rPr lang="en-US" sz="1900">
                <a:solidFill>
                  <a:schemeClr val="dk1"/>
                </a:solidFill>
              </a:rPr>
              <a:t>Social Media and Economic Data are often priced with flat rates, aligning with their need for regular updates.</a:t>
            </a:r>
            <a:endParaRPr sz="1900">
              <a:solidFill>
                <a:schemeClr val="dk1"/>
              </a:solidFill>
            </a:endParaRPr>
          </a:p>
          <a:p>
            <a:pPr indent="0" lvl="0" marL="0" marR="0" rtl="0" algn="l">
              <a:lnSpc>
                <a:spcPct val="115000"/>
              </a:lnSpc>
              <a:spcBef>
                <a:spcPts val="0"/>
              </a:spcBef>
              <a:spcAft>
                <a:spcPts val="0"/>
              </a:spcAft>
              <a:buNone/>
            </a:pPr>
            <a:r>
              <a:t/>
            </a:r>
            <a:endParaRPr sz="1900">
              <a:solidFill>
                <a:schemeClr val="dk1"/>
              </a:solidFill>
            </a:endParaRPr>
          </a:p>
          <a:p>
            <a:pPr indent="0" lvl="0" marL="0" marR="0" rtl="0" algn="l">
              <a:lnSpc>
                <a:spcPct val="115000"/>
              </a:lnSpc>
              <a:spcBef>
                <a:spcPts val="0"/>
              </a:spcBef>
              <a:spcAft>
                <a:spcPts val="0"/>
              </a:spcAft>
              <a:buNone/>
            </a:pPr>
            <a:r>
              <a:rPr lang="en-US" sz="1900">
                <a:solidFill>
                  <a:schemeClr val="dk1"/>
                </a:solidFill>
              </a:rPr>
              <a:t>No clear trend emerges for the </a:t>
            </a:r>
            <a:r>
              <a:rPr i="1" lang="en-US" sz="1900">
                <a:solidFill>
                  <a:schemeClr val="dk1"/>
                </a:solidFill>
              </a:rPr>
              <a:t>any</a:t>
            </a:r>
            <a:r>
              <a:rPr lang="en-US" sz="1900">
                <a:solidFill>
                  <a:schemeClr val="dk1"/>
                </a:solidFill>
              </a:rPr>
              <a:t> category, which shows an even distribution across pricing models.</a:t>
            </a:r>
            <a:endParaRPr sz="1900">
              <a:solidFill>
                <a:schemeClr val="dk1"/>
              </a:solidFill>
            </a:endParaRPr>
          </a:p>
          <a:p>
            <a:pPr indent="0" lvl="0" marL="0" marR="0" rtl="0" algn="l">
              <a:lnSpc>
                <a:spcPct val="115000"/>
              </a:lnSpc>
              <a:spcBef>
                <a:spcPts val="0"/>
              </a:spcBef>
              <a:spcAft>
                <a:spcPts val="0"/>
              </a:spcAft>
              <a:buNone/>
            </a:pPr>
            <a:r>
              <a:t/>
            </a:r>
            <a:endParaRPr sz="1900">
              <a:solidFill>
                <a:schemeClr val="dk1"/>
              </a:solidFill>
            </a:endParaRPr>
          </a:p>
        </p:txBody>
      </p:sp>
      <p:pic>
        <p:nvPicPr>
          <p:cNvPr id="328" name="Google Shape;328;p50"/>
          <p:cNvPicPr preferRelativeResize="0"/>
          <p:nvPr/>
        </p:nvPicPr>
        <p:blipFill>
          <a:blip r:embed="rId3">
            <a:alphaModFix/>
          </a:blip>
          <a:stretch>
            <a:fillRect/>
          </a:stretch>
        </p:blipFill>
        <p:spPr>
          <a:xfrm>
            <a:off x="263563" y="4475550"/>
            <a:ext cx="8616876" cy="19671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1"/>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Audience / Pricing Model</a:t>
            </a:r>
            <a:endParaRPr/>
          </a:p>
        </p:txBody>
      </p:sp>
      <p:sp>
        <p:nvSpPr>
          <p:cNvPr id="334" name="Google Shape;334;p51"/>
          <p:cNvSpPr txBox="1"/>
          <p:nvPr>
            <p:ph idx="1" type="body"/>
          </p:nvPr>
        </p:nvSpPr>
        <p:spPr>
          <a:xfrm>
            <a:off x="457200" y="981075"/>
            <a:ext cx="8229600" cy="5145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1800">
                <a:solidFill>
                  <a:schemeClr val="dk1"/>
                </a:solidFill>
              </a:rPr>
              <a:t>Examines the </a:t>
            </a:r>
            <a:r>
              <a:rPr b="1" lang="en-US" sz="1800">
                <a:solidFill>
                  <a:schemeClr val="dk1"/>
                </a:solidFill>
              </a:rPr>
              <a:t>prices for a given customer type</a:t>
            </a:r>
            <a:r>
              <a:rPr lang="en-US" sz="1800">
                <a:solidFill>
                  <a:schemeClr val="dk1"/>
                </a:solidFill>
              </a:rPr>
              <a:t>.</a:t>
            </a:r>
            <a:endParaRPr sz="1800">
              <a:solidFill>
                <a:schemeClr val="dk1"/>
              </a:solidFill>
            </a:endParaRPr>
          </a:p>
          <a:p>
            <a:pPr indent="0" lvl="0" marL="0" marR="0" rtl="0" algn="l">
              <a:lnSpc>
                <a:spcPct val="115000"/>
              </a:lnSpc>
              <a:spcBef>
                <a:spcPts val="0"/>
              </a:spcBef>
              <a:spcAft>
                <a:spcPts val="0"/>
              </a:spcAft>
              <a:buNone/>
            </a:pPr>
            <a:r>
              <a:t/>
            </a:r>
            <a:endParaRPr sz="1800">
              <a:solidFill>
                <a:schemeClr val="dk1"/>
              </a:solidFill>
            </a:endParaRPr>
          </a:p>
          <a:p>
            <a:pPr indent="0" lvl="0" marL="0" marR="0" rtl="0" algn="l">
              <a:lnSpc>
                <a:spcPct val="115000"/>
              </a:lnSpc>
              <a:spcBef>
                <a:spcPts val="0"/>
              </a:spcBef>
              <a:spcAft>
                <a:spcPts val="0"/>
              </a:spcAft>
              <a:buNone/>
            </a:pPr>
            <a:r>
              <a:rPr lang="en-US" sz="1800">
                <a:solidFill>
                  <a:schemeClr val="dk1"/>
                </a:solidFill>
              </a:rPr>
              <a:t>Less than </a:t>
            </a:r>
            <a:r>
              <a:rPr b="1" lang="en-US" sz="1800">
                <a:solidFill>
                  <a:schemeClr val="dk1"/>
                </a:solidFill>
              </a:rPr>
              <a:t>one-third</a:t>
            </a:r>
            <a:r>
              <a:rPr lang="en-US" sz="1800">
                <a:solidFill>
                  <a:schemeClr val="dk1"/>
                </a:solidFill>
              </a:rPr>
              <a:t> of offerings for private customers are </a:t>
            </a:r>
            <a:r>
              <a:rPr b="1" lang="en-US" sz="1800">
                <a:solidFill>
                  <a:schemeClr val="dk1"/>
                </a:solidFill>
              </a:rPr>
              <a:t>charged</a:t>
            </a:r>
            <a:r>
              <a:rPr lang="en-US" sz="1800">
                <a:solidFill>
                  <a:schemeClr val="dk1"/>
                </a:solidFill>
              </a:rPr>
              <a:t>. Most rely on a </a:t>
            </a:r>
            <a:r>
              <a:rPr b="1" lang="en-US" sz="1800">
                <a:solidFill>
                  <a:schemeClr val="dk1"/>
                </a:solidFill>
              </a:rPr>
              <a:t>Freemium</a:t>
            </a:r>
            <a:r>
              <a:rPr lang="en-US" sz="1800">
                <a:solidFill>
                  <a:schemeClr val="dk1"/>
                </a:solidFill>
              </a:rPr>
              <a:t> model.</a:t>
            </a:r>
            <a:endParaRPr sz="1800">
              <a:solidFill>
                <a:schemeClr val="dk1"/>
              </a:solidFill>
            </a:endParaRPr>
          </a:p>
          <a:p>
            <a:pPr indent="0" lvl="0" marL="0" marR="0" rtl="0" algn="l">
              <a:lnSpc>
                <a:spcPct val="115000"/>
              </a:lnSpc>
              <a:spcBef>
                <a:spcPts val="0"/>
              </a:spcBef>
              <a:spcAft>
                <a:spcPts val="0"/>
              </a:spcAft>
              <a:buNone/>
            </a:pPr>
            <a:r>
              <a:t/>
            </a:r>
            <a:endParaRPr sz="1800">
              <a:solidFill>
                <a:schemeClr val="dk1"/>
              </a:solidFill>
            </a:endParaRPr>
          </a:p>
          <a:p>
            <a:pPr indent="0" lvl="0" marL="0" marR="0" rtl="0" algn="l">
              <a:lnSpc>
                <a:spcPct val="115000"/>
              </a:lnSpc>
              <a:spcBef>
                <a:spcPts val="0"/>
              </a:spcBef>
              <a:spcAft>
                <a:spcPts val="0"/>
              </a:spcAft>
              <a:buNone/>
            </a:pPr>
            <a:r>
              <a:rPr lang="en-US" sz="1800">
                <a:solidFill>
                  <a:schemeClr val="dk1"/>
                </a:solidFill>
              </a:rPr>
              <a:t>Since only 9.7% of providers target private customers exclusively, the market is heavily B2B-focused.</a:t>
            </a:r>
            <a:endParaRPr sz="1800">
              <a:solidFill>
                <a:schemeClr val="dk1"/>
              </a:solidFill>
            </a:endParaRPr>
          </a:p>
          <a:p>
            <a:pPr indent="0" lvl="0" marL="0" marR="0" rtl="0" algn="l">
              <a:lnSpc>
                <a:spcPct val="115000"/>
              </a:lnSpc>
              <a:spcBef>
                <a:spcPts val="0"/>
              </a:spcBef>
              <a:spcAft>
                <a:spcPts val="0"/>
              </a:spcAft>
              <a:buNone/>
            </a:pPr>
            <a:r>
              <a:t/>
            </a:r>
            <a:endParaRPr sz="1800">
              <a:solidFill>
                <a:schemeClr val="dk1"/>
              </a:solidFill>
            </a:endParaRPr>
          </a:p>
          <a:p>
            <a:pPr indent="0" lvl="0" marL="0" marR="0" rtl="0" algn="l">
              <a:lnSpc>
                <a:spcPct val="115000"/>
              </a:lnSpc>
              <a:spcBef>
                <a:spcPts val="0"/>
              </a:spcBef>
              <a:spcAft>
                <a:spcPts val="0"/>
              </a:spcAft>
              <a:buNone/>
            </a:pPr>
            <a:r>
              <a:rPr lang="en-US" sz="1800">
                <a:solidFill>
                  <a:schemeClr val="dk1"/>
                </a:solidFill>
              </a:rPr>
              <a:t>For business customers, fees are standard, with Freemium and Flat Rate models potentially serving as strategies to familiarize customers and leverage lock-in effects.</a:t>
            </a:r>
            <a:endParaRPr sz="1800">
              <a:solidFill>
                <a:schemeClr val="dk1"/>
              </a:solidFill>
            </a:endParaRPr>
          </a:p>
          <a:p>
            <a:pPr indent="0" lvl="0" marL="0" marR="0" rtl="0" algn="l">
              <a:lnSpc>
                <a:spcPct val="115000"/>
              </a:lnSpc>
              <a:spcBef>
                <a:spcPts val="0"/>
              </a:spcBef>
              <a:spcAft>
                <a:spcPts val="0"/>
              </a:spcAft>
              <a:buNone/>
            </a:pPr>
            <a:r>
              <a:t/>
            </a:r>
            <a:endParaRPr sz="1800">
              <a:solidFill>
                <a:schemeClr val="dk1"/>
              </a:solidFill>
            </a:endParaRPr>
          </a:p>
        </p:txBody>
      </p:sp>
      <p:pic>
        <p:nvPicPr>
          <p:cNvPr id="335" name="Google Shape;335;p51"/>
          <p:cNvPicPr preferRelativeResize="0"/>
          <p:nvPr/>
        </p:nvPicPr>
        <p:blipFill>
          <a:blip r:embed="rId3">
            <a:alphaModFix/>
          </a:blip>
          <a:stretch>
            <a:fillRect/>
          </a:stretch>
        </p:blipFill>
        <p:spPr>
          <a:xfrm>
            <a:off x="1546188" y="4678100"/>
            <a:ext cx="6051651" cy="16883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2"/>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Type</a:t>
            </a:r>
            <a:r>
              <a:rPr lang="en-US">
                <a:solidFill>
                  <a:schemeClr val="dk1"/>
                </a:solidFill>
              </a:rPr>
              <a:t> / Pricing Model</a:t>
            </a:r>
            <a:endParaRPr/>
          </a:p>
        </p:txBody>
      </p:sp>
      <p:sp>
        <p:nvSpPr>
          <p:cNvPr id="341" name="Google Shape;341;p52"/>
          <p:cNvSpPr txBox="1"/>
          <p:nvPr>
            <p:ph idx="1" type="body"/>
          </p:nvPr>
        </p:nvSpPr>
        <p:spPr>
          <a:xfrm>
            <a:off x="457200" y="981075"/>
            <a:ext cx="8229600" cy="5145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1700">
                <a:solidFill>
                  <a:schemeClr val="dk1"/>
                </a:solidFill>
              </a:rPr>
              <a:t>Examines the </a:t>
            </a:r>
            <a:r>
              <a:rPr b="1" lang="en-US" sz="1700">
                <a:solidFill>
                  <a:schemeClr val="dk1"/>
                </a:solidFill>
              </a:rPr>
              <a:t>prices for a given type of vendor</a:t>
            </a:r>
            <a:r>
              <a:rPr lang="en-US" sz="1700">
                <a:solidFill>
                  <a:schemeClr val="dk1"/>
                </a:solidFill>
              </a:rPr>
              <a:t>.</a:t>
            </a:r>
            <a:endParaRPr sz="1700">
              <a:solidFill>
                <a:schemeClr val="dk1"/>
              </a:solidFill>
            </a:endParaRPr>
          </a:p>
          <a:p>
            <a:pPr indent="0" lvl="0" marL="0" marR="0" rtl="0" algn="l">
              <a:lnSpc>
                <a:spcPct val="115000"/>
              </a:lnSpc>
              <a:spcBef>
                <a:spcPts val="0"/>
              </a:spcBef>
              <a:spcAft>
                <a:spcPts val="0"/>
              </a:spcAft>
              <a:buNone/>
            </a:pPr>
            <a:r>
              <a:t/>
            </a:r>
            <a:endParaRPr sz="1700">
              <a:solidFill>
                <a:schemeClr val="dk1"/>
              </a:solidFill>
            </a:endParaRPr>
          </a:p>
          <a:p>
            <a:pPr indent="0" lvl="0" marL="0" marR="0" rtl="0" algn="l">
              <a:lnSpc>
                <a:spcPct val="115000"/>
              </a:lnSpc>
              <a:spcBef>
                <a:spcPts val="0"/>
              </a:spcBef>
              <a:spcAft>
                <a:spcPts val="0"/>
              </a:spcAft>
              <a:buNone/>
            </a:pPr>
            <a:r>
              <a:rPr lang="en-US" sz="1700">
                <a:solidFill>
                  <a:schemeClr val="dk1"/>
                </a:solidFill>
              </a:rPr>
              <a:t>Different types of data providers often have distinct preferences for pricing models.</a:t>
            </a:r>
            <a:endParaRPr sz="1700">
              <a:solidFill>
                <a:schemeClr val="dk1"/>
              </a:solidFill>
            </a:endParaRPr>
          </a:p>
          <a:p>
            <a:pPr indent="0" lvl="0" marL="0" marR="0" rtl="0" algn="l">
              <a:lnSpc>
                <a:spcPct val="115000"/>
              </a:lnSpc>
              <a:spcBef>
                <a:spcPts val="0"/>
              </a:spcBef>
              <a:spcAft>
                <a:spcPts val="0"/>
              </a:spcAft>
              <a:buNone/>
            </a:pPr>
            <a:r>
              <a:t/>
            </a:r>
            <a:endParaRPr sz="1700">
              <a:solidFill>
                <a:schemeClr val="dk1"/>
              </a:solidFill>
            </a:endParaRPr>
          </a:p>
          <a:p>
            <a:pPr indent="0" lvl="0" marL="0" marR="0" rtl="0" algn="l">
              <a:lnSpc>
                <a:spcPct val="115000"/>
              </a:lnSpc>
              <a:spcBef>
                <a:spcPts val="0"/>
              </a:spcBef>
              <a:spcAft>
                <a:spcPts val="0"/>
              </a:spcAft>
              <a:buNone/>
            </a:pPr>
            <a:r>
              <a:rPr lang="en-US" sz="1700">
                <a:solidFill>
                  <a:schemeClr val="dk1"/>
                </a:solidFill>
              </a:rPr>
              <a:t>Enrichment services, which primarily offer social media data from online sources, tend to prefer flat-rate pricing.</a:t>
            </a:r>
            <a:endParaRPr sz="1700">
              <a:solidFill>
                <a:schemeClr val="dk1"/>
              </a:solidFill>
            </a:endParaRPr>
          </a:p>
          <a:p>
            <a:pPr indent="0" lvl="0" marL="0" marR="0" rtl="0" algn="l">
              <a:lnSpc>
                <a:spcPct val="115000"/>
              </a:lnSpc>
              <a:spcBef>
                <a:spcPts val="0"/>
              </a:spcBef>
              <a:spcAft>
                <a:spcPts val="0"/>
              </a:spcAft>
              <a:buNone/>
            </a:pPr>
            <a:r>
              <a:t/>
            </a:r>
            <a:endParaRPr sz="1700">
              <a:solidFill>
                <a:schemeClr val="dk1"/>
              </a:solidFill>
            </a:endParaRPr>
          </a:p>
          <a:p>
            <a:pPr indent="0" lvl="0" marL="0" marR="0" rtl="0" algn="l">
              <a:lnSpc>
                <a:spcPct val="115000"/>
              </a:lnSpc>
              <a:spcBef>
                <a:spcPts val="0"/>
              </a:spcBef>
              <a:spcAft>
                <a:spcPts val="0"/>
              </a:spcAft>
              <a:buNone/>
            </a:pPr>
            <a:r>
              <a:rPr lang="en-US" sz="1700">
                <a:solidFill>
                  <a:schemeClr val="dk1"/>
                </a:solidFill>
              </a:rPr>
              <a:t>Raw data vendors lean towards flat-rate or freemium models, emphasizing a consistent supply as a key advantage.</a:t>
            </a:r>
            <a:endParaRPr sz="1700">
              <a:solidFill>
                <a:schemeClr val="dk1"/>
              </a:solidFill>
            </a:endParaRPr>
          </a:p>
        </p:txBody>
      </p:sp>
      <p:pic>
        <p:nvPicPr>
          <p:cNvPr id="342" name="Google Shape;342;p52"/>
          <p:cNvPicPr preferRelativeResize="0"/>
          <p:nvPr/>
        </p:nvPicPr>
        <p:blipFill>
          <a:blip r:embed="rId3">
            <a:alphaModFix/>
          </a:blip>
          <a:stretch>
            <a:fillRect/>
          </a:stretch>
        </p:blipFill>
        <p:spPr>
          <a:xfrm>
            <a:off x="1900225" y="3884025"/>
            <a:ext cx="5343525" cy="27051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3"/>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Origin / Domain</a:t>
            </a:r>
            <a:endParaRPr/>
          </a:p>
        </p:txBody>
      </p:sp>
      <p:sp>
        <p:nvSpPr>
          <p:cNvPr id="348" name="Google Shape;348;p53"/>
          <p:cNvSpPr txBox="1"/>
          <p:nvPr>
            <p:ph idx="1" type="body"/>
          </p:nvPr>
        </p:nvSpPr>
        <p:spPr>
          <a:xfrm>
            <a:off x="457200" y="981075"/>
            <a:ext cx="8229600" cy="5145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1800">
                <a:solidFill>
                  <a:schemeClr val="dk1"/>
                </a:solidFill>
              </a:rPr>
              <a:t>Examines where </a:t>
            </a:r>
            <a:r>
              <a:rPr b="1" lang="en-US" sz="1800">
                <a:solidFill>
                  <a:schemeClr val="dk1"/>
                </a:solidFill>
              </a:rPr>
              <a:t>domain draw data from</a:t>
            </a:r>
            <a:r>
              <a:rPr lang="en-US" sz="1800">
                <a:solidFill>
                  <a:schemeClr val="dk1"/>
                </a:solidFill>
              </a:rPr>
              <a:t>.</a:t>
            </a:r>
            <a:endParaRPr sz="1800">
              <a:solidFill>
                <a:schemeClr val="dk1"/>
              </a:solidFill>
            </a:endParaRPr>
          </a:p>
          <a:p>
            <a:pPr indent="0" lvl="0" marL="0" marR="0" rtl="0" algn="l">
              <a:lnSpc>
                <a:spcPct val="115000"/>
              </a:lnSpc>
              <a:spcBef>
                <a:spcPts val="0"/>
              </a:spcBef>
              <a:spcAft>
                <a:spcPts val="0"/>
              </a:spcAft>
              <a:buNone/>
            </a:pPr>
            <a:r>
              <a:t/>
            </a:r>
            <a:endParaRPr sz="1800">
              <a:solidFill>
                <a:schemeClr val="dk1"/>
              </a:solidFill>
            </a:endParaRPr>
          </a:p>
          <a:p>
            <a:pPr indent="0" lvl="0" marL="0" marR="0" rtl="0" algn="l">
              <a:lnSpc>
                <a:spcPct val="115000"/>
              </a:lnSpc>
              <a:spcBef>
                <a:spcPts val="0"/>
              </a:spcBef>
              <a:spcAft>
                <a:spcPts val="0"/>
              </a:spcAft>
              <a:buNone/>
            </a:pPr>
            <a:r>
              <a:rPr lang="en-US" sz="1800">
                <a:solidFill>
                  <a:schemeClr val="dk1"/>
                </a:solidFill>
              </a:rPr>
              <a:t>Some domains rely on diverse sources, while others are confined to specific types.</a:t>
            </a:r>
            <a:endParaRPr sz="1800">
              <a:solidFill>
                <a:schemeClr val="dk1"/>
              </a:solidFill>
            </a:endParaRPr>
          </a:p>
          <a:p>
            <a:pPr indent="0" lvl="0" marL="0" marR="0" rtl="0" algn="l">
              <a:lnSpc>
                <a:spcPct val="115000"/>
              </a:lnSpc>
              <a:spcBef>
                <a:spcPts val="0"/>
              </a:spcBef>
              <a:spcAft>
                <a:spcPts val="0"/>
              </a:spcAft>
              <a:buNone/>
            </a:pPr>
            <a:r>
              <a:t/>
            </a:r>
            <a:endParaRPr sz="1800">
              <a:solidFill>
                <a:schemeClr val="dk1"/>
              </a:solidFill>
            </a:endParaRPr>
          </a:p>
          <a:p>
            <a:pPr indent="0" lvl="0" marL="0" marR="0" rtl="0" algn="l">
              <a:lnSpc>
                <a:spcPct val="115000"/>
              </a:lnSpc>
              <a:spcBef>
                <a:spcPts val="0"/>
              </a:spcBef>
              <a:spcAft>
                <a:spcPts val="0"/>
              </a:spcAft>
              <a:buNone/>
            </a:pPr>
            <a:r>
              <a:rPr lang="en-US" sz="1800">
                <a:solidFill>
                  <a:schemeClr val="dk1"/>
                </a:solidFill>
              </a:rPr>
              <a:t>Address Data is most commonly paired with self-generated sources, reflecting limited transparency in the sourcing process.</a:t>
            </a:r>
            <a:endParaRPr sz="1800">
              <a:solidFill>
                <a:schemeClr val="dk1"/>
              </a:solidFill>
            </a:endParaRPr>
          </a:p>
          <a:p>
            <a:pPr indent="0" lvl="0" marL="0" marR="0" rtl="0" algn="l">
              <a:lnSpc>
                <a:spcPct val="115000"/>
              </a:lnSpc>
              <a:spcBef>
                <a:spcPts val="0"/>
              </a:spcBef>
              <a:spcAft>
                <a:spcPts val="0"/>
              </a:spcAft>
              <a:buNone/>
            </a:pPr>
            <a:r>
              <a:t/>
            </a:r>
            <a:endParaRPr sz="1800">
              <a:solidFill>
                <a:schemeClr val="dk1"/>
              </a:solidFill>
            </a:endParaRPr>
          </a:p>
          <a:p>
            <a:pPr indent="0" lvl="0" marL="0" marR="0" rtl="0" algn="l">
              <a:lnSpc>
                <a:spcPct val="115000"/>
              </a:lnSpc>
              <a:spcBef>
                <a:spcPts val="0"/>
              </a:spcBef>
              <a:spcAft>
                <a:spcPts val="0"/>
              </a:spcAft>
              <a:buNone/>
            </a:pPr>
            <a:r>
              <a:rPr lang="en-US" sz="1800">
                <a:solidFill>
                  <a:schemeClr val="dk1"/>
                </a:solidFill>
              </a:rPr>
              <a:t>Any data is predominantly obtained from communities, indicating minimal barriers to participation.</a:t>
            </a:r>
            <a:endParaRPr sz="1800">
              <a:solidFill>
                <a:schemeClr val="dk1"/>
              </a:solidFill>
            </a:endParaRPr>
          </a:p>
        </p:txBody>
      </p:sp>
      <p:pic>
        <p:nvPicPr>
          <p:cNvPr id="349" name="Google Shape;349;p53"/>
          <p:cNvPicPr preferRelativeResize="0"/>
          <p:nvPr/>
        </p:nvPicPr>
        <p:blipFill>
          <a:blip r:embed="rId3">
            <a:alphaModFix/>
          </a:blip>
          <a:stretch>
            <a:fillRect/>
          </a:stretch>
        </p:blipFill>
        <p:spPr>
          <a:xfrm>
            <a:off x="245975" y="4182450"/>
            <a:ext cx="8652050" cy="24399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4"/>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Trends (1)</a:t>
            </a:r>
            <a:endParaRPr/>
          </a:p>
        </p:txBody>
      </p:sp>
      <p:sp>
        <p:nvSpPr>
          <p:cNvPr id="355" name="Google Shape;355;p54"/>
          <p:cNvSpPr txBox="1"/>
          <p:nvPr>
            <p:ph idx="1" type="body"/>
          </p:nvPr>
        </p:nvSpPr>
        <p:spPr>
          <a:xfrm>
            <a:off x="457200" y="981075"/>
            <a:ext cx="8229600" cy="5145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2100">
                <a:solidFill>
                  <a:schemeClr val="dk1"/>
                </a:solidFill>
              </a:rPr>
              <a:t>When looking at the results of the surveys over the course of the last three years, </a:t>
            </a:r>
            <a:r>
              <a:rPr b="1" lang="en-US" sz="2100">
                <a:solidFill>
                  <a:schemeClr val="dk1"/>
                </a:solidFill>
              </a:rPr>
              <a:t>five global trends</a:t>
            </a:r>
            <a:r>
              <a:rPr lang="en-US" sz="2100">
                <a:solidFill>
                  <a:schemeClr val="dk1"/>
                </a:solidFill>
              </a:rPr>
              <a:t> can be identified:</a:t>
            </a:r>
            <a:endParaRPr sz="2100">
              <a:solidFill>
                <a:schemeClr val="dk1"/>
              </a:solidFill>
            </a:endParaRPr>
          </a:p>
          <a:p>
            <a:pPr indent="0" lvl="0" marL="0" marR="0" rtl="0" algn="l">
              <a:lnSpc>
                <a:spcPct val="115000"/>
              </a:lnSpc>
              <a:spcBef>
                <a:spcPts val="0"/>
              </a:spcBef>
              <a:spcAft>
                <a:spcPts val="0"/>
              </a:spcAft>
              <a:buNone/>
            </a:pPr>
            <a:r>
              <a:t/>
            </a:r>
            <a:endParaRPr sz="2100">
              <a:solidFill>
                <a:schemeClr val="dk1"/>
              </a:solidFill>
            </a:endParaRPr>
          </a:p>
          <a:p>
            <a:pPr indent="-349250" lvl="0" marL="457200" marR="0" rtl="0" algn="l">
              <a:lnSpc>
                <a:spcPct val="115000"/>
              </a:lnSpc>
              <a:spcBef>
                <a:spcPts val="0"/>
              </a:spcBef>
              <a:spcAft>
                <a:spcPts val="0"/>
              </a:spcAft>
              <a:buClr>
                <a:schemeClr val="dk1"/>
              </a:buClr>
              <a:buSzPts val="1900"/>
              <a:buChar char="▪"/>
            </a:pPr>
            <a:r>
              <a:rPr lang="en-US" sz="1900">
                <a:solidFill>
                  <a:schemeClr val="dk1"/>
                </a:solidFill>
              </a:rPr>
              <a:t>Some provider manifestations seem to make more sense than others do.</a:t>
            </a:r>
            <a:endParaRPr sz="1900">
              <a:solidFill>
                <a:schemeClr val="dk1"/>
              </a:solidFill>
            </a:endParaRPr>
          </a:p>
          <a:p>
            <a:pPr indent="0" lvl="0" marL="457200" marR="0" rtl="0" algn="l">
              <a:lnSpc>
                <a:spcPct val="115000"/>
              </a:lnSpc>
              <a:spcBef>
                <a:spcPts val="0"/>
              </a:spcBef>
              <a:spcAft>
                <a:spcPts val="0"/>
              </a:spcAft>
              <a:buNone/>
            </a:pPr>
            <a:r>
              <a:t/>
            </a:r>
            <a:endParaRPr sz="1900">
              <a:solidFill>
                <a:schemeClr val="dk1"/>
              </a:solidFill>
            </a:endParaRPr>
          </a:p>
          <a:p>
            <a:pPr indent="0" lvl="0" marL="457200" marR="0" rtl="0" algn="l">
              <a:lnSpc>
                <a:spcPct val="115000"/>
              </a:lnSpc>
              <a:spcBef>
                <a:spcPts val="0"/>
              </a:spcBef>
              <a:spcAft>
                <a:spcPts val="0"/>
              </a:spcAft>
              <a:buNone/>
            </a:pPr>
            <a:r>
              <a:rPr lang="en-US" sz="1900">
                <a:solidFill>
                  <a:schemeClr val="dk1"/>
                </a:solidFill>
              </a:rPr>
              <a:t>Another common type is matching data services, which use user- and self-generated data to match addresses, geographical, and economic data. Generally, providers focus on only one category and limit themselves to only one domain and one data source. </a:t>
            </a:r>
            <a:endParaRPr sz="1900">
              <a:solidFill>
                <a:schemeClr val="dk1"/>
              </a:solidFill>
            </a:endParaRPr>
          </a:p>
          <a:p>
            <a:pPr indent="0" lvl="0" marL="457200" marR="0" rtl="0" algn="l">
              <a:lnSpc>
                <a:spcPct val="115000"/>
              </a:lnSpc>
              <a:spcBef>
                <a:spcPts val="0"/>
              </a:spcBef>
              <a:spcAft>
                <a:spcPts val="0"/>
              </a:spcAft>
              <a:buNone/>
            </a:pPr>
            <a:r>
              <a:t/>
            </a:r>
            <a:endParaRPr sz="1900">
              <a:solidFill>
                <a:schemeClr val="dk1"/>
              </a:solidFill>
            </a:endParaRPr>
          </a:p>
          <a:p>
            <a:pPr indent="0" lvl="0" marL="457200" marR="0" rtl="0" algn="l">
              <a:lnSpc>
                <a:spcPct val="115000"/>
              </a:lnSpc>
              <a:spcBef>
                <a:spcPts val="0"/>
              </a:spcBef>
              <a:spcAft>
                <a:spcPts val="0"/>
              </a:spcAft>
              <a:buNone/>
            </a:pPr>
            <a:r>
              <a:rPr lang="en-US" sz="1900">
                <a:solidFill>
                  <a:schemeClr val="dk1"/>
                </a:solidFill>
              </a:rPr>
              <a:t>This indicates that providers split themselves into two groups: </a:t>
            </a:r>
            <a:endParaRPr sz="1900">
              <a:solidFill>
                <a:schemeClr val="dk1"/>
              </a:solidFill>
            </a:endParaRPr>
          </a:p>
          <a:p>
            <a:pPr indent="-349250" lvl="0" marL="914400" marR="0" rtl="0" algn="l">
              <a:lnSpc>
                <a:spcPct val="115000"/>
              </a:lnSpc>
              <a:spcBef>
                <a:spcPts val="0"/>
              </a:spcBef>
              <a:spcAft>
                <a:spcPts val="0"/>
              </a:spcAft>
              <a:buClr>
                <a:schemeClr val="dk1"/>
              </a:buClr>
              <a:buSzPts val="1900"/>
              <a:buChar char="▪"/>
            </a:pPr>
            <a:r>
              <a:rPr lang="en-US" sz="1900">
                <a:solidFill>
                  <a:schemeClr val="dk1"/>
                </a:solidFill>
              </a:rPr>
              <a:t>Hierarchical (“vertical”) providers with only a single domain offering</a:t>
            </a:r>
            <a:endParaRPr sz="1900">
              <a:solidFill>
                <a:schemeClr val="dk1"/>
              </a:solidFill>
            </a:endParaRPr>
          </a:p>
          <a:p>
            <a:pPr indent="-349250" lvl="0" marL="914400" marR="0" rtl="0" algn="l">
              <a:lnSpc>
                <a:spcPct val="115000"/>
              </a:lnSpc>
              <a:spcBef>
                <a:spcPts val="0"/>
              </a:spcBef>
              <a:spcAft>
                <a:spcPts val="0"/>
              </a:spcAft>
              <a:buClr>
                <a:schemeClr val="dk1"/>
              </a:buClr>
              <a:buSzPts val="1900"/>
              <a:buChar char="▪"/>
            </a:pPr>
            <a:r>
              <a:rPr lang="en-US" sz="1900">
                <a:solidFill>
                  <a:schemeClr val="dk1"/>
                </a:solidFill>
              </a:rPr>
              <a:t>Intermediate (“horizontal”) platforms, where unrestricted domain data can be acquired.</a:t>
            </a:r>
            <a:endParaRPr sz="1900">
              <a:solidFill>
                <a:schemeClr val="dk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5"/>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Trends (2)</a:t>
            </a:r>
            <a:endParaRPr/>
          </a:p>
        </p:txBody>
      </p:sp>
      <p:sp>
        <p:nvSpPr>
          <p:cNvPr id="361" name="Google Shape;361;p55"/>
          <p:cNvSpPr txBox="1"/>
          <p:nvPr>
            <p:ph idx="1" type="body"/>
          </p:nvPr>
        </p:nvSpPr>
        <p:spPr>
          <a:xfrm>
            <a:off x="457200" y="981075"/>
            <a:ext cx="8229600" cy="5145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2100">
                <a:solidFill>
                  <a:schemeClr val="dk1"/>
                </a:solidFill>
              </a:rPr>
              <a:t>When looking at the results of the surveys over the course of the last three years, </a:t>
            </a:r>
            <a:r>
              <a:rPr b="1" lang="en-US" sz="2100">
                <a:solidFill>
                  <a:schemeClr val="dk1"/>
                </a:solidFill>
              </a:rPr>
              <a:t>five global trends</a:t>
            </a:r>
            <a:r>
              <a:rPr lang="en-US" sz="2100">
                <a:solidFill>
                  <a:schemeClr val="dk1"/>
                </a:solidFill>
              </a:rPr>
              <a:t> can be identified:</a:t>
            </a:r>
            <a:endParaRPr sz="2100">
              <a:solidFill>
                <a:schemeClr val="dk1"/>
              </a:solidFill>
            </a:endParaRPr>
          </a:p>
          <a:p>
            <a:pPr indent="0" lvl="0" marL="0" marR="0" rtl="0" algn="l">
              <a:lnSpc>
                <a:spcPct val="115000"/>
              </a:lnSpc>
              <a:spcBef>
                <a:spcPts val="0"/>
              </a:spcBef>
              <a:spcAft>
                <a:spcPts val="0"/>
              </a:spcAft>
              <a:buNone/>
            </a:pPr>
            <a:r>
              <a:t/>
            </a:r>
            <a:endParaRPr sz="2100">
              <a:solidFill>
                <a:schemeClr val="dk1"/>
              </a:solidFill>
            </a:endParaRPr>
          </a:p>
          <a:p>
            <a:pPr indent="-349250" lvl="0" marL="457200" marR="0" rtl="0" algn="l">
              <a:lnSpc>
                <a:spcPct val="115000"/>
              </a:lnSpc>
              <a:spcBef>
                <a:spcPts val="0"/>
              </a:spcBef>
              <a:spcAft>
                <a:spcPts val="0"/>
              </a:spcAft>
              <a:buClr>
                <a:schemeClr val="dk1"/>
              </a:buClr>
              <a:buSzPts val="1900"/>
              <a:buChar char="▪"/>
            </a:pPr>
            <a:r>
              <a:rPr lang="en-US" sz="1900">
                <a:solidFill>
                  <a:schemeClr val="dk1"/>
                </a:solidFill>
              </a:rPr>
              <a:t>There's an increase in the use of self-generated data, which highlights its growing significance in differentiating providers.</a:t>
            </a:r>
            <a:endParaRPr sz="1900">
              <a:solidFill>
                <a:schemeClr val="dk1"/>
              </a:solidFill>
            </a:endParaRPr>
          </a:p>
          <a:p>
            <a:pPr indent="0" lvl="0" marL="457200" marR="0" rtl="0" algn="l">
              <a:lnSpc>
                <a:spcPct val="115000"/>
              </a:lnSpc>
              <a:spcBef>
                <a:spcPts val="0"/>
              </a:spcBef>
              <a:spcAft>
                <a:spcPts val="0"/>
              </a:spcAft>
              <a:buNone/>
            </a:pPr>
            <a:r>
              <a:t/>
            </a:r>
            <a:endParaRPr sz="1900">
              <a:solidFill>
                <a:schemeClr val="dk1"/>
              </a:solidFill>
            </a:endParaRPr>
          </a:p>
          <a:p>
            <a:pPr indent="0" lvl="0" marL="457200" marR="0" rtl="0" algn="l">
              <a:lnSpc>
                <a:spcPct val="115000"/>
              </a:lnSpc>
              <a:spcBef>
                <a:spcPts val="0"/>
              </a:spcBef>
              <a:spcAft>
                <a:spcPts val="0"/>
              </a:spcAft>
              <a:buNone/>
            </a:pPr>
            <a:r>
              <a:rPr lang="en-US" sz="1900">
                <a:solidFill>
                  <a:schemeClr val="dk1"/>
                </a:solidFill>
              </a:rPr>
              <a:t>Providers who specialize in a single domain tend to charge for their data rather than offering it for free, especially in the B2B market.</a:t>
            </a:r>
            <a:endParaRPr sz="1900">
              <a:solidFill>
                <a:schemeClr val="dk1"/>
              </a:solidFill>
            </a:endParaRPr>
          </a:p>
          <a:p>
            <a:pPr indent="0" lvl="0" marL="457200" marR="0" rtl="0" algn="l">
              <a:lnSpc>
                <a:spcPct val="115000"/>
              </a:lnSpc>
              <a:spcBef>
                <a:spcPts val="0"/>
              </a:spcBef>
              <a:spcAft>
                <a:spcPts val="0"/>
              </a:spcAft>
              <a:buNone/>
            </a:pPr>
            <a:r>
              <a:t/>
            </a:r>
            <a:endParaRPr sz="1900">
              <a:solidFill>
                <a:schemeClr val="dk1"/>
              </a:solidFill>
            </a:endParaRPr>
          </a:p>
          <a:p>
            <a:pPr indent="0" lvl="0" marL="457200" marR="0" rtl="0" algn="l">
              <a:lnSpc>
                <a:spcPct val="115000"/>
              </a:lnSpc>
              <a:spcBef>
                <a:spcPts val="0"/>
              </a:spcBef>
              <a:spcAft>
                <a:spcPts val="0"/>
              </a:spcAft>
              <a:buNone/>
            </a:pPr>
            <a:r>
              <a:rPr lang="en-US" sz="1900">
                <a:solidFill>
                  <a:schemeClr val="dk1"/>
                </a:solidFill>
              </a:rPr>
              <a:t>In 2013, there was a notable rise in the use of self-generated, community, and user sources compared to Internet sources.</a:t>
            </a:r>
            <a:endParaRPr sz="1900">
              <a:solidFill>
                <a:schemeClr val="dk1"/>
              </a:solidFill>
            </a:endParaRPr>
          </a:p>
          <a:p>
            <a:pPr indent="0" lvl="0" marL="457200" marR="0" rtl="0" algn="l">
              <a:lnSpc>
                <a:spcPct val="115000"/>
              </a:lnSpc>
              <a:spcBef>
                <a:spcPts val="0"/>
              </a:spcBef>
              <a:spcAft>
                <a:spcPts val="0"/>
              </a:spcAft>
              <a:buNone/>
            </a:pPr>
            <a:r>
              <a:rPr lang="en-US" sz="1900">
                <a:solidFill>
                  <a:schemeClr val="dk1"/>
                </a:solidFill>
              </a:rPr>
              <a:t>This trend suggests providers are moving away from reselling publicly available data and focusing on unique, individualized data sources to stand out in the market.</a:t>
            </a:r>
            <a:endParaRPr sz="1900">
              <a:solidFill>
                <a:schemeClr val="dk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6"/>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Trends (3)</a:t>
            </a:r>
            <a:endParaRPr/>
          </a:p>
        </p:txBody>
      </p:sp>
      <p:sp>
        <p:nvSpPr>
          <p:cNvPr id="367" name="Google Shape;367;p56"/>
          <p:cNvSpPr txBox="1"/>
          <p:nvPr>
            <p:ph idx="1" type="body"/>
          </p:nvPr>
        </p:nvSpPr>
        <p:spPr>
          <a:xfrm>
            <a:off x="457200" y="981075"/>
            <a:ext cx="8229600" cy="5145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2100">
                <a:solidFill>
                  <a:schemeClr val="dk1"/>
                </a:solidFill>
              </a:rPr>
              <a:t>When looking at the results of the surveys over the course of the last three years, </a:t>
            </a:r>
            <a:r>
              <a:rPr b="1" lang="en-US" sz="2100">
                <a:solidFill>
                  <a:schemeClr val="dk1"/>
                </a:solidFill>
              </a:rPr>
              <a:t>five global trends</a:t>
            </a:r>
            <a:r>
              <a:rPr lang="en-US" sz="2100">
                <a:solidFill>
                  <a:schemeClr val="dk1"/>
                </a:solidFill>
              </a:rPr>
              <a:t> can be identified:</a:t>
            </a:r>
            <a:endParaRPr sz="2100">
              <a:solidFill>
                <a:schemeClr val="dk1"/>
              </a:solidFill>
            </a:endParaRPr>
          </a:p>
          <a:p>
            <a:pPr indent="0" lvl="0" marL="0" marR="0" rtl="0" algn="l">
              <a:lnSpc>
                <a:spcPct val="115000"/>
              </a:lnSpc>
              <a:spcBef>
                <a:spcPts val="0"/>
              </a:spcBef>
              <a:spcAft>
                <a:spcPts val="0"/>
              </a:spcAft>
              <a:buNone/>
            </a:pPr>
            <a:r>
              <a:t/>
            </a:r>
            <a:endParaRPr sz="2100">
              <a:solidFill>
                <a:schemeClr val="dk1"/>
              </a:solidFill>
            </a:endParaRPr>
          </a:p>
          <a:p>
            <a:pPr indent="-342900" lvl="0" marL="457200" marR="0" rtl="0" algn="l">
              <a:lnSpc>
                <a:spcPct val="115000"/>
              </a:lnSpc>
              <a:spcBef>
                <a:spcPts val="0"/>
              </a:spcBef>
              <a:spcAft>
                <a:spcPts val="0"/>
              </a:spcAft>
              <a:buClr>
                <a:schemeClr val="dk1"/>
              </a:buClr>
              <a:buSzPts val="1800"/>
              <a:buChar char="▪"/>
            </a:pPr>
            <a:r>
              <a:rPr lang="en-US" sz="1800">
                <a:solidFill>
                  <a:schemeClr val="dk1"/>
                </a:solidFill>
              </a:rPr>
              <a:t>Flat rates have gained significant traction over pay-per-use models, which were previously seen as equal in earlier surveys. Providers prefer flat rates for their steady revenue stream, often combined with freemium models to minimize uncertainty and capitalize on lock-in effects.</a:t>
            </a:r>
            <a:endParaRPr sz="1800">
              <a:solidFill>
                <a:schemeClr val="dk1"/>
              </a:solidFill>
            </a:endParaRPr>
          </a:p>
          <a:p>
            <a:pPr indent="0" lvl="0" marL="457200" marR="0" rtl="0" algn="l">
              <a:lnSpc>
                <a:spcPct val="115000"/>
              </a:lnSpc>
              <a:spcBef>
                <a:spcPts val="0"/>
              </a:spcBef>
              <a:spcAft>
                <a:spcPts val="0"/>
              </a:spcAft>
              <a:buNone/>
            </a:pPr>
            <a:r>
              <a:t/>
            </a:r>
            <a:endParaRPr sz="1800">
              <a:solidFill>
                <a:schemeClr val="dk1"/>
              </a:solidFill>
            </a:endParaRPr>
          </a:p>
          <a:p>
            <a:pPr indent="0" lvl="0" marL="457200" marR="0" rtl="0" algn="l">
              <a:lnSpc>
                <a:spcPct val="115000"/>
              </a:lnSpc>
              <a:spcBef>
                <a:spcPts val="0"/>
              </a:spcBef>
              <a:spcAft>
                <a:spcPts val="0"/>
              </a:spcAft>
              <a:buNone/>
            </a:pPr>
            <a:r>
              <a:rPr lang="en-US" sz="1800">
                <a:solidFill>
                  <a:schemeClr val="dk1"/>
                </a:solidFill>
              </a:rPr>
              <a:t>Pay-per-use models have not yet reached the sophistication needed to prevent exploitation, which may deter both providers and customers.</a:t>
            </a:r>
            <a:endParaRPr sz="1800">
              <a:solidFill>
                <a:schemeClr val="dk1"/>
              </a:solidFill>
            </a:endParaRPr>
          </a:p>
          <a:p>
            <a:pPr indent="0" lvl="0" marL="457200" marR="0" rtl="0" algn="l">
              <a:lnSpc>
                <a:spcPct val="115000"/>
              </a:lnSpc>
              <a:spcBef>
                <a:spcPts val="0"/>
              </a:spcBef>
              <a:spcAft>
                <a:spcPts val="0"/>
              </a:spcAft>
              <a:buNone/>
            </a:pPr>
            <a:r>
              <a:t/>
            </a:r>
            <a:endParaRPr sz="1800">
              <a:solidFill>
                <a:schemeClr val="dk1"/>
              </a:solidFill>
            </a:endParaRPr>
          </a:p>
          <a:p>
            <a:pPr indent="0" lvl="0" marL="457200" marR="0" rtl="0" algn="l">
              <a:lnSpc>
                <a:spcPct val="115000"/>
              </a:lnSpc>
              <a:spcBef>
                <a:spcPts val="0"/>
              </a:spcBef>
              <a:spcAft>
                <a:spcPts val="0"/>
              </a:spcAft>
              <a:buNone/>
            </a:pPr>
            <a:r>
              <a:rPr lang="en-US" sz="1800">
                <a:solidFill>
                  <a:schemeClr val="dk1"/>
                </a:solidFill>
              </a:rPr>
              <a:t>Customers favor simpler pricing models and dislike granular ones that limit flexible data exploration. </a:t>
            </a:r>
            <a:endParaRPr sz="1800">
              <a:solidFill>
                <a:schemeClr val="dk1"/>
              </a:solidFill>
            </a:endParaRPr>
          </a:p>
          <a:p>
            <a:pPr indent="0" lvl="0" marL="457200" marR="0" rtl="0" algn="l">
              <a:lnSpc>
                <a:spcPct val="115000"/>
              </a:lnSpc>
              <a:spcBef>
                <a:spcPts val="0"/>
              </a:spcBef>
              <a:spcAft>
                <a:spcPts val="0"/>
              </a:spcAft>
              <a:buNone/>
            </a:pPr>
            <a:r>
              <a:t/>
            </a:r>
            <a:endParaRPr sz="1800">
              <a:solidFill>
                <a:schemeClr val="dk1"/>
              </a:solidFill>
            </a:endParaRPr>
          </a:p>
          <a:p>
            <a:pPr indent="0" lvl="0" marL="457200" marR="0" rtl="0" algn="l">
              <a:lnSpc>
                <a:spcPct val="115000"/>
              </a:lnSpc>
              <a:spcBef>
                <a:spcPts val="0"/>
              </a:spcBef>
              <a:spcAft>
                <a:spcPts val="0"/>
              </a:spcAft>
              <a:buNone/>
            </a:pPr>
            <a:r>
              <a:rPr lang="en-US" sz="1800">
                <a:solidFill>
                  <a:schemeClr val="dk1"/>
                </a:solidFill>
              </a:rPr>
              <a:t>The success of subscription-based models in sectors like entertainment (e.g., Netflix, Spotify) suggests that flat-rate models will continue to dominate in data-related services as well.</a:t>
            </a:r>
            <a:endParaRPr sz="18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2"/>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Data Marketplaces History’s</a:t>
            </a:r>
            <a:endParaRPr/>
          </a:p>
        </p:txBody>
      </p:sp>
      <p:sp>
        <p:nvSpPr>
          <p:cNvPr id="61" name="Google Shape;61;p12"/>
          <p:cNvSpPr txBox="1"/>
          <p:nvPr>
            <p:ph idx="1" type="body"/>
          </p:nvPr>
        </p:nvSpPr>
        <p:spPr>
          <a:xfrm>
            <a:off x="457200" y="981075"/>
            <a:ext cx="8229600" cy="5145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2400">
                <a:solidFill>
                  <a:schemeClr val="dk1"/>
                </a:solidFill>
              </a:rPr>
              <a:t>Advancements in technology and the abundance of data have led to the emergence of numerous </a:t>
            </a:r>
            <a:r>
              <a:rPr b="1" lang="en-US" sz="2400">
                <a:solidFill>
                  <a:schemeClr val="dk1"/>
                </a:solidFill>
              </a:rPr>
              <a:t>modern </a:t>
            </a:r>
            <a:r>
              <a:rPr b="1" lang="en-US" sz="2400">
                <a:solidFill>
                  <a:schemeClr val="dk1"/>
                </a:solidFill>
              </a:rPr>
              <a:t>data marketplaces</a:t>
            </a:r>
            <a:r>
              <a:rPr lang="en-US" sz="2400">
                <a:solidFill>
                  <a:schemeClr val="dk1"/>
                </a:solidFill>
              </a:rPr>
              <a:t>. These platforms act as intermediaries for buying and selling data, often processing, aggregating, and reselling data found on the Web.</a:t>
            </a:r>
            <a:endParaRPr sz="2400">
              <a:solidFill>
                <a:schemeClr val="dk1"/>
              </a:solidFill>
            </a:endParaRPr>
          </a:p>
          <a:p>
            <a:pPr indent="0" lvl="0" marL="0" marR="0" rtl="0" algn="l">
              <a:lnSpc>
                <a:spcPct val="115000"/>
              </a:lnSpc>
              <a:spcBef>
                <a:spcPts val="0"/>
              </a:spcBef>
              <a:spcAft>
                <a:spcPts val="0"/>
              </a:spcAft>
              <a:buNone/>
            </a:pPr>
            <a:r>
              <a:t/>
            </a:r>
            <a:endParaRPr sz="2400">
              <a:solidFill>
                <a:schemeClr val="dk1"/>
              </a:solidFill>
            </a:endParaRPr>
          </a:p>
          <a:p>
            <a:pPr indent="0" lvl="0" marL="0" marR="0" rtl="0" algn="l">
              <a:lnSpc>
                <a:spcPct val="115000"/>
              </a:lnSpc>
              <a:spcBef>
                <a:spcPts val="0"/>
              </a:spcBef>
              <a:spcAft>
                <a:spcPts val="0"/>
              </a:spcAft>
              <a:buNone/>
            </a:pPr>
            <a:r>
              <a:rPr lang="en-US" sz="2400">
                <a:solidFill>
                  <a:schemeClr val="dk1"/>
                </a:solidFill>
              </a:rPr>
              <a:t>They provide significant value by addressing two key challenges:</a:t>
            </a:r>
            <a:endParaRPr sz="2400">
              <a:solidFill>
                <a:schemeClr val="dk1"/>
              </a:solidFill>
            </a:endParaRPr>
          </a:p>
          <a:p>
            <a:pPr indent="-381000" lvl="0" marL="457200" marR="0" rtl="0" algn="l">
              <a:lnSpc>
                <a:spcPct val="115000"/>
              </a:lnSpc>
              <a:spcBef>
                <a:spcPts val="0"/>
              </a:spcBef>
              <a:spcAft>
                <a:spcPts val="0"/>
              </a:spcAft>
              <a:buClr>
                <a:schemeClr val="dk1"/>
              </a:buClr>
              <a:buSzPts val="2400"/>
              <a:buChar char="▪"/>
            </a:pPr>
            <a:r>
              <a:rPr b="1" lang="en-US" sz="2400">
                <a:solidFill>
                  <a:schemeClr val="dk1"/>
                </a:solidFill>
              </a:rPr>
              <a:t>Aggregating</a:t>
            </a:r>
            <a:r>
              <a:rPr lang="en-US" sz="2400">
                <a:solidFill>
                  <a:schemeClr val="dk1"/>
                </a:solidFill>
              </a:rPr>
              <a:t> scattered data into cohesive, refined datasets, making it more accessible to customers.</a:t>
            </a:r>
            <a:endParaRPr sz="2400">
              <a:solidFill>
                <a:schemeClr val="dk1"/>
              </a:solidFill>
            </a:endParaRPr>
          </a:p>
          <a:p>
            <a:pPr indent="-381000" lvl="0" marL="457200" marR="0" rtl="0" algn="l">
              <a:lnSpc>
                <a:spcPct val="115000"/>
              </a:lnSpc>
              <a:spcBef>
                <a:spcPts val="0"/>
              </a:spcBef>
              <a:spcAft>
                <a:spcPts val="0"/>
              </a:spcAft>
              <a:buClr>
                <a:schemeClr val="dk1"/>
              </a:buClr>
              <a:buSzPts val="2400"/>
              <a:buChar char="▪"/>
            </a:pPr>
            <a:r>
              <a:rPr b="1" lang="en-US" sz="2400">
                <a:solidFill>
                  <a:schemeClr val="dk1"/>
                </a:solidFill>
              </a:rPr>
              <a:t>Standardizing</a:t>
            </a:r>
            <a:r>
              <a:rPr lang="en-US" sz="2400">
                <a:solidFill>
                  <a:schemeClr val="dk1"/>
                </a:solidFill>
              </a:rPr>
              <a:t> access mechanisms and formats across diverse datasets, saving customers time and money.</a:t>
            </a:r>
            <a:endParaRPr sz="2400">
              <a:solidFill>
                <a:schemeClr val="dk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7"/>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Trends (4)</a:t>
            </a:r>
            <a:endParaRPr/>
          </a:p>
        </p:txBody>
      </p:sp>
      <p:sp>
        <p:nvSpPr>
          <p:cNvPr id="373" name="Google Shape;373;p57"/>
          <p:cNvSpPr txBox="1"/>
          <p:nvPr>
            <p:ph idx="1" type="body"/>
          </p:nvPr>
        </p:nvSpPr>
        <p:spPr>
          <a:xfrm>
            <a:off x="457200" y="981075"/>
            <a:ext cx="8229600" cy="5145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2100">
                <a:solidFill>
                  <a:schemeClr val="dk1"/>
                </a:solidFill>
              </a:rPr>
              <a:t>When looking at the results of the surveys over the course of the last three years, </a:t>
            </a:r>
            <a:r>
              <a:rPr b="1" lang="en-US" sz="2100">
                <a:solidFill>
                  <a:schemeClr val="dk1"/>
                </a:solidFill>
              </a:rPr>
              <a:t>five global trends</a:t>
            </a:r>
            <a:r>
              <a:rPr lang="en-US" sz="2100">
                <a:solidFill>
                  <a:schemeClr val="dk1"/>
                </a:solidFill>
              </a:rPr>
              <a:t> can be identified:</a:t>
            </a:r>
            <a:endParaRPr sz="2100">
              <a:solidFill>
                <a:schemeClr val="dk1"/>
              </a:solidFill>
            </a:endParaRPr>
          </a:p>
          <a:p>
            <a:pPr indent="0" lvl="0" marL="0" marR="0" rtl="0" algn="l">
              <a:lnSpc>
                <a:spcPct val="115000"/>
              </a:lnSpc>
              <a:spcBef>
                <a:spcPts val="0"/>
              </a:spcBef>
              <a:spcAft>
                <a:spcPts val="0"/>
              </a:spcAft>
              <a:buNone/>
            </a:pPr>
            <a:r>
              <a:t/>
            </a:r>
            <a:endParaRPr sz="2100">
              <a:solidFill>
                <a:schemeClr val="dk1"/>
              </a:solidFill>
            </a:endParaRPr>
          </a:p>
          <a:p>
            <a:pPr indent="-349250" lvl="0" marL="457200" marR="0" rtl="0" algn="l">
              <a:lnSpc>
                <a:spcPct val="115000"/>
              </a:lnSpc>
              <a:spcBef>
                <a:spcPts val="0"/>
              </a:spcBef>
              <a:spcAft>
                <a:spcPts val="0"/>
              </a:spcAft>
              <a:buClr>
                <a:schemeClr val="dk1"/>
              </a:buClr>
              <a:buSzPts val="1900"/>
              <a:buChar char="▪"/>
            </a:pPr>
            <a:r>
              <a:rPr lang="en-US" sz="1900">
                <a:solidFill>
                  <a:schemeClr val="dk1"/>
                </a:solidFill>
              </a:rPr>
              <a:t>The data market is still largely dominated by hierarchical ("vertical") relationships, where providers control specific data offerings.</a:t>
            </a:r>
            <a:endParaRPr sz="1900">
              <a:solidFill>
                <a:schemeClr val="dk1"/>
              </a:solidFill>
            </a:endParaRPr>
          </a:p>
          <a:p>
            <a:pPr indent="0" lvl="0" marL="457200" marR="0" rtl="0" algn="l">
              <a:lnSpc>
                <a:spcPct val="115000"/>
              </a:lnSpc>
              <a:spcBef>
                <a:spcPts val="0"/>
              </a:spcBef>
              <a:spcAft>
                <a:spcPts val="0"/>
              </a:spcAft>
              <a:buNone/>
            </a:pPr>
            <a:r>
              <a:t/>
            </a:r>
            <a:endParaRPr sz="1900">
              <a:solidFill>
                <a:schemeClr val="dk1"/>
              </a:solidFill>
            </a:endParaRPr>
          </a:p>
          <a:p>
            <a:pPr indent="0" lvl="0" marL="457200" marR="0" rtl="0" algn="l">
              <a:lnSpc>
                <a:spcPct val="115000"/>
              </a:lnSpc>
              <a:spcBef>
                <a:spcPts val="0"/>
              </a:spcBef>
              <a:spcAft>
                <a:spcPts val="0"/>
              </a:spcAft>
              <a:buNone/>
            </a:pPr>
            <a:r>
              <a:rPr lang="en-US" sz="1900">
                <a:solidFill>
                  <a:schemeClr val="dk1"/>
                </a:solidFill>
              </a:rPr>
              <a:t>The market shows a low number of intermediaries, indicating that its efficiency is still limited.</a:t>
            </a:r>
            <a:endParaRPr sz="1900">
              <a:solidFill>
                <a:schemeClr val="dk1"/>
              </a:solidFill>
            </a:endParaRPr>
          </a:p>
          <a:p>
            <a:pPr indent="0" lvl="0" marL="457200" marR="0" rtl="0" algn="l">
              <a:lnSpc>
                <a:spcPct val="115000"/>
              </a:lnSpc>
              <a:spcBef>
                <a:spcPts val="0"/>
              </a:spcBef>
              <a:spcAft>
                <a:spcPts val="0"/>
              </a:spcAft>
              <a:buNone/>
            </a:pPr>
            <a:r>
              <a:t/>
            </a:r>
            <a:endParaRPr sz="1900">
              <a:solidFill>
                <a:schemeClr val="dk1"/>
              </a:solidFill>
            </a:endParaRPr>
          </a:p>
          <a:p>
            <a:pPr indent="0" lvl="0" marL="457200" marR="0" rtl="0" algn="l">
              <a:lnSpc>
                <a:spcPct val="115000"/>
              </a:lnSpc>
              <a:spcBef>
                <a:spcPts val="0"/>
              </a:spcBef>
              <a:spcAft>
                <a:spcPts val="0"/>
              </a:spcAft>
              <a:buNone/>
            </a:pPr>
            <a:r>
              <a:rPr lang="en-US" sz="1900">
                <a:solidFill>
                  <a:schemeClr val="dk1"/>
                </a:solidFill>
              </a:rPr>
              <a:t>Data products remain highly differentiated, suggesting that there is a lack of standardization and significant variation in offerings.</a:t>
            </a:r>
            <a:endParaRPr sz="1900">
              <a:solidFill>
                <a:schemeClr val="dk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8"/>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Trends (5)</a:t>
            </a:r>
            <a:endParaRPr/>
          </a:p>
        </p:txBody>
      </p:sp>
      <p:sp>
        <p:nvSpPr>
          <p:cNvPr id="379" name="Google Shape;379;p58"/>
          <p:cNvSpPr txBox="1"/>
          <p:nvPr>
            <p:ph idx="1" type="body"/>
          </p:nvPr>
        </p:nvSpPr>
        <p:spPr>
          <a:xfrm>
            <a:off x="457200" y="981075"/>
            <a:ext cx="8229600" cy="5145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2100">
                <a:solidFill>
                  <a:schemeClr val="dk1"/>
                </a:solidFill>
              </a:rPr>
              <a:t>When looking at the results of the surveys over the course of the last three years, </a:t>
            </a:r>
            <a:r>
              <a:rPr b="1" lang="en-US" sz="2100">
                <a:solidFill>
                  <a:schemeClr val="dk1"/>
                </a:solidFill>
              </a:rPr>
              <a:t>five global trends</a:t>
            </a:r>
            <a:r>
              <a:rPr lang="en-US" sz="2100">
                <a:solidFill>
                  <a:schemeClr val="dk1"/>
                </a:solidFill>
              </a:rPr>
              <a:t> can be identified:</a:t>
            </a:r>
            <a:endParaRPr sz="2100">
              <a:solidFill>
                <a:schemeClr val="dk1"/>
              </a:solidFill>
            </a:endParaRPr>
          </a:p>
          <a:p>
            <a:pPr indent="0" lvl="0" marL="0" marR="0" rtl="0" algn="l">
              <a:lnSpc>
                <a:spcPct val="115000"/>
              </a:lnSpc>
              <a:spcBef>
                <a:spcPts val="0"/>
              </a:spcBef>
              <a:spcAft>
                <a:spcPts val="0"/>
              </a:spcAft>
              <a:buNone/>
            </a:pPr>
            <a:r>
              <a:t/>
            </a:r>
            <a:endParaRPr sz="2100">
              <a:solidFill>
                <a:schemeClr val="dk1"/>
              </a:solidFill>
            </a:endParaRPr>
          </a:p>
          <a:p>
            <a:pPr indent="-349250" lvl="0" marL="457200" marR="0" rtl="0" algn="l">
              <a:lnSpc>
                <a:spcPct val="115000"/>
              </a:lnSpc>
              <a:spcBef>
                <a:spcPts val="0"/>
              </a:spcBef>
              <a:spcAft>
                <a:spcPts val="0"/>
              </a:spcAft>
              <a:buClr>
                <a:schemeClr val="dk1"/>
              </a:buClr>
              <a:buSzPts val="1900"/>
              <a:buChar char="▪"/>
            </a:pPr>
            <a:r>
              <a:rPr lang="en-US" sz="1900">
                <a:solidFill>
                  <a:schemeClr val="dk1"/>
                </a:solidFill>
              </a:rPr>
              <a:t>Over recent years, the data access landscape has shifted from APIs to Web exchange formats like JSON and XML, with CSV data formats surpassing others this year. There could be two possible explanations:</a:t>
            </a:r>
            <a:endParaRPr sz="1900">
              <a:solidFill>
                <a:schemeClr val="dk1"/>
              </a:solidFill>
            </a:endParaRPr>
          </a:p>
          <a:p>
            <a:pPr indent="-349250" lvl="0" marL="914400" marR="0" rtl="0" algn="l">
              <a:lnSpc>
                <a:spcPct val="115000"/>
              </a:lnSpc>
              <a:spcBef>
                <a:spcPts val="0"/>
              </a:spcBef>
              <a:spcAft>
                <a:spcPts val="0"/>
              </a:spcAft>
              <a:buClr>
                <a:schemeClr val="dk1"/>
              </a:buClr>
              <a:buSzPts val="1900"/>
              <a:buChar char="-"/>
            </a:pPr>
            <a:r>
              <a:rPr lang="en-US" sz="1900">
                <a:solidFill>
                  <a:schemeClr val="dk1"/>
                </a:solidFill>
              </a:rPr>
              <a:t>Processed Data: the rise in report formats might indicate a focus on offering more processed data.</a:t>
            </a:r>
            <a:endParaRPr sz="1900">
              <a:solidFill>
                <a:schemeClr val="dk1"/>
              </a:solidFill>
            </a:endParaRPr>
          </a:p>
          <a:p>
            <a:pPr indent="-349250" lvl="0" marL="914400" marR="0" rtl="0" algn="l">
              <a:lnSpc>
                <a:spcPct val="115000"/>
              </a:lnSpc>
              <a:spcBef>
                <a:spcPts val="0"/>
              </a:spcBef>
              <a:spcAft>
                <a:spcPts val="0"/>
              </a:spcAft>
              <a:buClr>
                <a:schemeClr val="dk1"/>
              </a:buClr>
              <a:buSzPts val="1900"/>
              <a:buChar char="-"/>
            </a:pPr>
            <a:r>
              <a:rPr lang="en-US" sz="1900">
                <a:solidFill>
                  <a:schemeClr val="dk1"/>
                </a:solidFill>
              </a:rPr>
              <a:t>Non-Technical User Accessibility: alternatively, the prevalence of raw data vendors could suggest a trend toward making data more accessible to non-technical users.</a:t>
            </a:r>
            <a:endParaRPr sz="1900">
              <a:solidFill>
                <a:schemeClr val="dk1"/>
              </a:solidFill>
            </a:endParaRPr>
          </a:p>
          <a:p>
            <a:pPr indent="0" lvl="0" marL="457200" marR="0" rtl="0" algn="l">
              <a:lnSpc>
                <a:spcPct val="115000"/>
              </a:lnSpc>
              <a:spcBef>
                <a:spcPts val="0"/>
              </a:spcBef>
              <a:spcAft>
                <a:spcPts val="0"/>
              </a:spcAft>
              <a:buNone/>
            </a:pPr>
            <a:r>
              <a:t/>
            </a:r>
            <a:endParaRPr sz="1900">
              <a:solidFill>
                <a:schemeClr val="dk1"/>
              </a:solidFill>
            </a:endParaRPr>
          </a:p>
          <a:p>
            <a:pPr indent="0" lvl="0" marL="457200" marR="0" rtl="0" algn="l">
              <a:lnSpc>
                <a:spcPct val="115000"/>
              </a:lnSpc>
              <a:spcBef>
                <a:spcPts val="0"/>
              </a:spcBef>
              <a:spcAft>
                <a:spcPts val="0"/>
              </a:spcAft>
              <a:buNone/>
            </a:pPr>
            <a:r>
              <a:rPr lang="en-US" sz="1900">
                <a:solidFill>
                  <a:schemeClr val="dk1"/>
                </a:solidFill>
              </a:rPr>
              <a:t>The data market seems to be moving towards mainstream adoption, targeting non-technical businesses and users, with many providers offering multiple access options, though focusing on standard formats like reports or CSV to reduce complexity.</a:t>
            </a:r>
            <a:endParaRPr sz="1900">
              <a:solidFill>
                <a:schemeClr val="dk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59"/>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Conclusions</a:t>
            </a:r>
            <a:endParaRPr/>
          </a:p>
        </p:txBody>
      </p:sp>
      <p:sp>
        <p:nvSpPr>
          <p:cNvPr id="385" name="Google Shape;385;p59"/>
          <p:cNvSpPr txBox="1"/>
          <p:nvPr>
            <p:ph idx="1" type="body"/>
          </p:nvPr>
        </p:nvSpPr>
        <p:spPr>
          <a:xfrm>
            <a:off x="457200" y="981075"/>
            <a:ext cx="8229600" cy="5145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1900">
                <a:solidFill>
                  <a:schemeClr val="dk1"/>
                </a:solidFill>
              </a:rPr>
              <a:t>The evolution of the data market over time presents a notable shift in the </a:t>
            </a:r>
            <a:r>
              <a:rPr b="1" lang="en-US" sz="1900">
                <a:solidFill>
                  <a:schemeClr val="dk1"/>
                </a:solidFill>
              </a:rPr>
              <a:t>size and composition of its providers</a:t>
            </a:r>
            <a:r>
              <a:rPr lang="en-US" sz="1900">
                <a:solidFill>
                  <a:schemeClr val="dk1"/>
                </a:solidFill>
              </a:rPr>
              <a:t>. Initially, the market was dominated by large, established companies, often from the software and hardware industries. These companies had the resources to overcome high entry barriers, quickly securing a significant market share. </a:t>
            </a:r>
            <a:endParaRPr sz="1900">
              <a:solidFill>
                <a:schemeClr val="dk1"/>
              </a:solidFill>
            </a:endParaRPr>
          </a:p>
          <a:p>
            <a:pPr indent="0" lvl="0" marL="0" marR="0" rtl="0" algn="l">
              <a:lnSpc>
                <a:spcPct val="115000"/>
              </a:lnSpc>
              <a:spcBef>
                <a:spcPts val="0"/>
              </a:spcBef>
              <a:spcAft>
                <a:spcPts val="0"/>
              </a:spcAft>
              <a:buNone/>
            </a:pPr>
            <a:r>
              <a:t/>
            </a:r>
            <a:endParaRPr sz="1900">
              <a:solidFill>
                <a:schemeClr val="dk1"/>
              </a:solidFill>
            </a:endParaRPr>
          </a:p>
          <a:p>
            <a:pPr indent="0" lvl="0" marL="0" marR="0" rtl="0" algn="l">
              <a:lnSpc>
                <a:spcPct val="115000"/>
              </a:lnSpc>
              <a:spcBef>
                <a:spcPts val="0"/>
              </a:spcBef>
              <a:spcAft>
                <a:spcPts val="0"/>
              </a:spcAft>
              <a:buNone/>
            </a:pPr>
            <a:r>
              <a:rPr lang="en-US" sz="1900">
                <a:solidFill>
                  <a:schemeClr val="dk1"/>
                </a:solidFill>
              </a:rPr>
              <a:t>However, as the market matured, these entry barriers began to lower, allowing new players, particularly startups, to enter and establish themselves. This shift has been reflected in the survey data, which now includes a significant number of startups, highlighting the increasing diversity in the market.</a:t>
            </a:r>
            <a:endParaRPr sz="1900">
              <a:solidFill>
                <a:schemeClr val="dk1"/>
              </a:solidFill>
            </a:endParaRPr>
          </a:p>
          <a:p>
            <a:pPr indent="0" lvl="0" marL="0" marR="0" rtl="0" algn="l">
              <a:lnSpc>
                <a:spcPct val="115000"/>
              </a:lnSpc>
              <a:spcBef>
                <a:spcPts val="0"/>
              </a:spcBef>
              <a:spcAft>
                <a:spcPts val="0"/>
              </a:spcAft>
              <a:buNone/>
            </a:pPr>
            <a:r>
              <a:t/>
            </a:r>
            <a:endParaRPr sz="1900">
              <a:solidFill>
                <a:schemeClr val="dk1"/>
              </a:solidFill>
            </a:endParaRPr>
          </a:p>
          <a:p>
            <a:pPr indent="0" lvl="0" marL="0" marR="0" rtl="0" algn="l">
              <a:lnSpc>
                <a:spcPct val="115000"/>
              </a:lnSpc>
              <a:spcBef>
                <a:spcPts val="0"/>
              </a:spcBef>
              <a:spcAft>
                <a:spcPts val="0"/>
              </a:spcAft>
              <a:buNone/>
            </a:pPr>
            <a:r>
              <a:rPr lang="en-US" sz="1900">
                <a:solidFill>
                  <a:schemeClr val="dk1"/>
                </a:solidFill>
              </a:rPr>
              <a:t>The growing presence of startups doesn’t contradict the overall trend of a maturing market. In fact, their emergence suggests that the data market has become more stable and established, with intermediaries now playing a central role in data trading. </a:t>
            </a:r>
            <a:endParaRPr sz="1900">
              <a:solidFill>
                <a:schemeClr val="dk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60"/>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Conclusions</a:t>
            </a:r>
            <a:endParaRPr/>
          </a:p>
        </p:txBody>
      </p:sp>
      <p:sp>
        <p:nvSpPr>
          <p:cNvPr id="391" name="Google Shape;391;p60"/>
          <p:cNvSpPr txBox="1"/>
          <p:nvPr>
            <p:ph idx="1" type="body"/>
          </p:nvPr>
        </p:nvSpPr>
        <p:spPr>
          <a:xfrm>
            <a:off x="457200" y="904875"/>
            <a:ext cx="8229600" cy="5145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1800">
                <a:solidFill>
                  <a:schemeClr val="dk1"/>
                </a:solidFill>
              </a:rPr>
              <a:t>In addition to this shift, the concept of </a:t>
            </a:r>
            <a:r>
              <a:rPr b="1" lang="en-US" sz="1800">
                <a:solidFill>
                  <a:schemeClr val="dk1"/>
                </a:solidFill>
              </a:rPr>
              <a:t>data commoditization</a:t>
            </a:r>
            <a:r>
              <a:rPr lang="en-US" sz="1800">
                <a:solidFill>
                  <a:schemeClr val="dk1"/>
                </a:solidFill>
              </a:rPr>
              <a:t> comes into play, especially when considering the two groups of data consumers: those seeking </a:t>
            </a:r>
            <a:r>
              <a:rPr b="1" lang="en-US" sz="1800">
                <a:solidFill>
                  <a:schemeClr val="dk1"/>
                </a:solidFill>
              </a:rPr>
              <a:t>highly specific</a:t>
            </a:r>
            <a:r>
              <a:rPr lang="en-US" sz="1800">
                <a:solidFill>
                  <a:schemeClr val="dk1"/>
                </a:solidFill>
              </a:rPr>
              <a:t>, </a:t>
            </a:r>
            <a:r>
              <a:rPr b="1" lang="en-US" sz="1800">
                <a:solidFill>
                  <a:schemeClr val="dk1"/>
                </a:solidFill>
              </a:rPr>
              <a:t>individualized</a:t>
            </a:r>
            <a:r>
              <a:rPr lang="en-US" sz="1800">
                <a:solidFill>
                  <a:schemeClr val="dk1"/>
                </a:solidFill>
              </a:rPr>
              <a:t> </a:t>
            </a:r>
            <a:r>
              <a:rPr b="1" lang="en-US" sz="1800">
                <a:solidFill>
                  <a:schemeClr val="dk1"/>
                </a:solidFill>
              </a:rPr>
              <a:t>data</a:t>
            </a:r>
            <a:r>
              <a:rPr lang="en-US" sz="1800">
                <a:solidFill>
                  <a:schemeClr val="dk1"/>
                </a:solidFill>
              </a:rPr>
              <a:t>, and those requiring </a:t>
            </a:r>
            <a:r>
              <a:rPr b="1" lang="en-US" sz="1800">
                <a:solidFill>
                  <a:schemeClr val="dk1"/>
                </a:solidFill>
              </a:rPr>
              <a:t>data of consistent quality</a:t>
            </a:r>
            <a:r>
              <a:rPr lang="en-US" sz="1800">
                <a:solidFill>
                  <a:schemeClr val="dk1"/>
                </a:solidFill>
              </a:rPr>
              <a:t>. </a:t>
            </a:r>
            <a:endParaRPr sz="1800">
              <a:solidFill>
                <a:schemeClr val="dk1"/>
              </a:solidFill>
            </a:endParaRPr>
          </a:p>
          <a:p>
            <a:pPr indent="0" lvl="0" marL="0" marR="0" rtl="0" algn="l">
              <a:lnSpc>
                <a:spcPct val="115000"/>
              </a:lnSpc>
              <a:spcBef>
                <a:spcPts val="0"/>
              </a:spcBef>
              <a:spcAft>
                <a:spcPts val="0"/>
              </a:spcAft>
              <a:buNone/>
            </a:pPr>
            <a:r>
              <a:t/>
            </a:r>
            <a:endParaRPr sz="1800">
              <a:solidFill>
                <a:schemeClr val="dk1"/>
              </a:solidFill>
            </a:endParaRPr>
          </a:p>
          <a:p>
            <a:pPr indent="0" lvl="0" marL="0" marR="0" rtl="0" algn="l">
              <a:lnSpc>
                <a:spcPct val="115000"/>
              </a:lnSpc>
              <a:spcBef>
                <a:spcPts val="0"/>
              </a:spcBef>
              <a:spcAft>
                <a:spcPts val="0"/>
              </a:spcAft>
              <a:buNone/>
            </a:pPr>
            <a:r>
              <a:rPr lang="en-US" sz="1800">
                <a:solidFill>
                  <a:schemeClr val="dk1"/>
                </a:solidFill>
              </a:rPr>
              <a:t>For the former group, commoditization may not be desirable, as highly specialized data is unlikely to follow a standardization path. </a:t>
            </a:r>
            <a:endParaRPr sz="1800">
              <a:solidFill>
                <a:schemeClr val="dk1"/>
              </a:solidFill>
            </a:endParaRPr>
          </a:p>
          <a:p>
            <a:pPr indent="0" lvl="0" marL="0" marR="0" rtl="0" algn="l">
              <a:lnSpc>
                <a:spcPct val="115000"/>
              </a:lnSpc>
              <a:spcBef>
                <a:spcPts val="0"/>
              </a:spcBef>
              <a:spcAft>
                <a:spcPts val="0"/>
              </a:spcAft>
              <a:buNone/>
            </a:pPr>
            <a:r>
              <a:rPr lang="en-US" sz="1800">
                <a:solidFill>
                  <a:schemeClr val="dk1"/>
                </a:solidFill>
              </a:rPr>
              <a:t>On the other hand, for the latter group, data that is more standardized and consistent would be more conducive to commoditization, likely increasing its exchange on marketplaces. </a:t>
            </a:r>
            <a:endParaRPr sz="1800">
              <a:solidFill>
                <a:schemeClr val="dk1"/>
              </a:solidFill>
            </a:endParaRPr>
          </a:p>
          <a:p>
            <a:pPr indent="0" lvl="0" marL="0" marR="0" rtl="0" algn="l">
              <a:lnSpc>
                <a:spcPct val="115000"/>
              </a:lnSpc>
              <a:spcBef>
                <a:spcPts val="0"/>
              </a:spcBef>
              <a:spcAft>
                <a:spcPts val="0"/>
              </a:spcAft>
              <a:buNone/>
            </a:pPr>
            <a:r>
              <a:t/>
            </a:r>
            <a:endParaRPr sz="1800">
              <a:solidFill>
                <a:schemeClr val="dk1"/>
              </a:solidFill>
            </a:endParaRPr>
          </a:p>
          <a:p>
            <a:pPr indent="0" lvl="0" marL="0" marR="0" rtl="0" algn="l">
              <a:lnSpc>
                <a:spcPct val="115000"/>
              </a:lnSpc>
              <a:spcBef>
                <a:spcPts val="0"/>
              </a:spcBef>
              <a:spcAft>
                <a:spcPts val="0"/>
              </a:spcAft>
              <a:buNone/>
            </a:pPr>
            <a:r>
              <a:rPr lang="en-US" sz="1800">
                <a:solidFill>
                  <a:schemeClr val="dk1"/>
                </a:solidFill>
              </a:rPr>
              <a:t>This could lead to a more competitive market for standardized data, further driving down implementation costs and increasing accessibility.</a:t>
            </a:r>
            <a:endParaRPr sz="1800">
              <a:solidFill>
                <a:schemeClr val="dk1"/>
              </a:solidFill>
            </a:endParaRPr>
          </a:p>
          <a:p>
            <a:pPr indent="0" lvl="0" marL="0" marR="0" rtl="0" algn="l">
              <a:lnSpc>
                <a:spcPct val="115000"/>
              </a:lnSpc>
              <a:spcBef>
                <a:spcPts val="0"/>
              </a:spcBef>
              <a:spcAft>
                <a:spcPts val="0"/>
              </a:spcAft>
              <a:buNone/>
            </a:pPr>
            <a:r>
              <a:t/>
            </a:r>
            <a:endParaRPr sz="1800">
              <a:solidFill>
                <a:schemeClr val="dk1"/>
              </a:solidFill>
            </a:endParaRPr>
          </a:p>
          <a:p>
            <a:pPr indent="0" lvl="0" marL="0" marR="0" rtl="0" algn="l">
              <a:lnSpc>
                <a:spcPct val="115000"/>
              </a:lnSpc>
              <a:spcBef>
                <a:spcPts val="0"/>
              </a:spcBef>
              <a:spcAft>
                <a:spcPts val="0"/>
              </a:spcAft>
              <a:buNone/>
            </a:pPr>
            <a:r>
              <a:rPr lang="en-US" sz="1800">
                <a:solidFill>
                  <a:schemeClr val="dk1"/>
                </a:solidFill>
              </a:rPr>
              <a:t>Ultimately, the ongoing development of intermediary platforms is likely to be a key indicator of this commoditization process. As competition and commoditization are closely linked, their simultaneous growth could accelerate the standardization of data, shaping the future landscape of the data market.</a:t>
            </a:r>
            <a:endParaRPr sz="1800">
              <a:solidFill>
                <a:schemeClr val="dk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61"/>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Arial"/>
              <a:buNone/>
            </a:pPr>
            <a:r>
              <a:rPr b="0" i="0" lang="en-US" sz="4000" u="none" cap="none" strike="noStrike">
                <a:solidFill>
                  <a:schemeClr val="dk2"/>
                </a:solidFill>
                <a:latin typeface="Arial"/>
                <a:ea typeface="Arial"/>
                <a:cs typeface="Arial"/>
                <a:sym typeface="Arial"/>
              </a:rPr>
              <a:t>References</a:t>
            </a:r>
            <a:endParaRPr/>
          </a:p>
        </p:txBody>
      </p:sp>
      <p:sp>
        <p:nvSpPr>
          <p:cNvPr id="397" name="Google Shape;397;p61"/>
          <p:cNvSpPr txBox="1"/>
          <p:nvPr>
            <p:ph idx="1" type="body"/>
          </p:nvPr>
        </p:nvSpPr>
        <p:spPr>
          <a:xfrm>
            <a:off x="457200" y="981075"/>
            <a:ext cx="8229600" cy="51450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lang="en-US" sz="1800" u="sng">
                <a:solidFill>
                  <a:schemeClr val="hlink"/>
                </a:solidFill>
                <a:hlinkClick r:id="rId3"/>
              </a:rPr>
              <a:t>Schomm, F., Stahl, F., &amp; Vossen, G. (2013). Marketplaces for data: an initial survey. ACM SIGMOD Record, 42(1), 15-26.</a:t>
            </a:r>
            <a:endParaRPr/>
          </a:p>
          <a:p>
            <a:pPr indent="0" lvl="0" marL="0" marR="0" rtl="0" algn="l">
              <a:lnSpc>
                <a:spcPct val="100000"/>
              </a:lnSpc>
              <a:spcBef>
                <a:spcPts val="360"/>
              </a:spcBef>
              <a:spcAft>
                <a:spcPts val="0"/>
              </a:spcAft>
              <a:buClr>
                <a:schemeClr val="dk1"/>
              </a:buClr>
              <a:buFont typeface="Arial"/>
              <a:buNone/>
            </a:pPr>
            <a:r>
              <a:t/>
            </a:r>
            <a:endParaRPr sz="1800">
              <a:solidFill>
                <a:schemeClr val="dk1"/>
              </a:solidFill>
            </a:endParaRPr>
          </a:p>
          <a:p>
            <a:pPr indent="0" lvl="0" marL="0" marR="0" rtl="0" algn="l">
              <a:lnSpc>
                <a:spcPct val="100000"/>
              </a:lnSpc>
              <a:spcBef>
                <a:spcPts val="360"/>
              </a:spcBef>
              <a:spcAft>
                <a:spcPts val="0"/>
              </a:spcAft>
              <a:buClr>
                <a:schemeClr val="dk1"/>
              </a:buClr>
              <a:buFont typeface="Arial"/>
              <a:buNone/>
            </a:pPr>
            <a:r>
              <a:rPr b="0" i="0" lang="en-US" sz="1800" u="sng" cap="none" strike="noStrike">
                <a:solidFill>
                  <a:schemeClr val="hlink"/>
                </a:solidFill>
                <a:latin typeface="Arial"/>
                <a:ea typeface="Arial"/>
                <a:cs typeface="Arial"/>
                <a:sym typeface="Arial"/>
                <a:hlinkClick r:id="rId4"/>
              </a:rPr>
              <a:t>Stahl, F., Schomm, F., &amp; Vossen, G. (2014). The data marketplace survey revisited (No. 18). ERCIS Working Paper.</a:t>
            </a:r>
            <a:endParaRPr b="0" i="0" sz="1800" u="none" cap="none" strike="noStrike">
              <a:solidFill>
                <a:schemeClr val="dk1"/>
              </a:solidFill>
              <a:latin typeface="Arial"/>
              <a:ea typeface="Arial"/>
              <a:cs typeface="Arial"/>
              <a:sym typeface="Arial"/>
            </a:endParaRPr>
          </a:p>
          <a:p>
            <a:pPr indent="0" lvl="0" marL="0" rtl="0" algn="l">
              <a:spcBef>
                <a:spcPts val="360"/>
              </a:spcBef>
              <a:spcAft>
                <a:spcPts val="0"/>
              </a:spcAft>
              <a:buClr>
                <a:schemeClr val="dk1"/>
              </a:buClr>
              <a:buFont typeface="Arial"/>
              <a:buNone/>
            </a:pPr>
            <a:r>
              <a:t/>
            </a:r>
            <a:endParaRPr sz="1800">
              <a:solidFill>
                <a:schemeClr val="dk1"/>
              </a:solidFill>
            </a:endParaRPr>
          </a:p>
          <a:p>
            <a:pPr indent="0" lvl="0" marL="0" rtl="0" algn="l">
              <a:spcBef>
                <a:spcPts val="360"/>
              </a:spcBef>
              <a:spcAft>
                <a:spcPts val="0"/>
              </a:spcAft>
              <a:buClr>
                <a:schemeClr val="dk1"/>
              </a:buClr>
              <a:buFont typeface="Arial"/>
              <a:buNone/>
            </a:pPr>
            <a:r>
              <a:rPr lang="en-US" sz="1800" u="sng">
                <a:solidFill>
                  <a:schemeClr val="hlink"/>
                </a:solidFill>
                <a:hlinkClick r:id="rId5"/>
              </a:rPr>
              <a:t>Stahl, F., Schomm, F., Vossen, G., &amp; Vomfell, L. (2016). A classification framework for data marketplaces. Vietnam Journal of Computer Science, 3, 137-143.</a:t>
            </a:r>
            <a:endParaRPr sz="1800">
              <a:solidFill>
                <a:schemeClr val="dk1"/>
              </a:solidFill>
            </a:endParaRPr>
          </a:p>
          <a:p>
            <a:pPr indent="0" lvl="0" marL="0" rtl="0" algn="l">
              <a:spcBef>
                <a:spcPts val="360"/>
              </a:spcBef>
              <a:spcAft>
                <a:spcPts val="0"/>
              </a:spcAft>
              <a:buClr>
                <a:schemeClr val="dk1"/>
              </a:buClr>
              <a:buFont typeface="Arial"/>
              <a:buNone/>
            </a:pPr>
            <a:r>
              <a:t/>
            </a:r>
            <a:endParaRPr sz="1800">
              <a:solidFill>
                <a:schemeClr val="dk1"/>
              </a:solidFill>
            </a:endParaRPr>
          </a:p>
          <a:p>
            <a:pPr indent="0" lvl="0" marL="0" rtl="0" algn="l">
              <a:spcBef>
                <a:spcPts val="360"/>
              </a:spcBef>
              <a:spcAft>
                <a:spcPts val="0"/>
              </a:spcAft>
              <a:buClr>
                <a:schemeClr val="dk1"/>
              </a:buClr>
              <a:buFont typeface="Arial"/>
              <a:buNone/>
            </a:pPr>
            <a:r>
              <a:rPr lang="en-US" sz="1800" u="sng">
                <a:solidFill>
                  <a:schemeClr val="hlink"/>
                </a:solidFill>
                <a:hlinkClick r:id="rId6"/>
              </a:rPr>
              <a:t>Stahl, F., Schomm, F., Vomfell, L., &amp; Vossen, G. (2015). Marketplaces for digital data: Quo vadis? (No. 24). ERCIS Working Paper.</a:t>
            </a:r>
            <a:endParaRPr sz="18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Purpose of the three surveys</a:t>
            </a:r>
            <a:endParaRPr/>
          </a:p>
        </p:txBody>
      </p:sp>
      <p:sp>
        <p:nvSpPr>
          <p:cNvPr id="67" name="Google Shape;67;p13"/>
          <p:cNvSpPr txBox="1"/>
          <p:nvPr>
            <p:ph idx="1" type="body"/>
          </p:nvPr>
        </p:nvSpPr>
        <p:spPr>
          <a:xfrm>
            <a:off x="457200" y="981075"/>
            <a:ext cx="8229600" cy="5145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b="1" lang="en-US" sz="2400">
                <a:solidFill>
                  <a:schemeClr val="dk1"/>
                </a:solidFill>
              </a:rPr>
              <a:t>Surveying</a:t>
            </a:r>
            <a:r>
              <a:rPr lang="en-US" sz="2400">
                <a:solidFill>
                  <a:schemeClr val="dk1"/>
                </a:solidFill>
              </a:rPr>
              <a:t> and </a:t>
            </a:r>
            <a:r>
              <a:rPr b="1" lang="en-US" sz="2400">
                <a:solidFill>
                  <a:schemeClr val="dk1"/>
                </a:solidFill>
              </a:rPr>
              <a:t>comparing</a:t>
            </a:r>
            <a:r>
              <a:rPr lang="en-US" sz="2400">
                <a:solidFill>
                  <a:schemeClr val="dk1"/>
                </a:solidFill>
              </a:rPr>
              <a:t> different </a:t>
            </a:r>
            <a:r>
              <a:rPr i="1" lang="en-US" sz="2400">
                <a:solidFill>
                  <a:schemeClr val="dk1"/>
                </a:solidFill>
              </a:rPr>
              <a:t>marketplaces</a:t>
            </a:r>
            <a:r>
              <a:rPr lang="en-US" sz="2400">
                <a:solidFill>
                  <a:schemeClr val="dk1"/>
                </a:solidFill>
              </a:rPr>
              <a:t> and </a:t>
            </a:r>
            <a:r>
              <a:rPr i="1" lang="en-US" sz="2400">
                <a:solidFill>
                  <a:schemeClr val="dk1"/>
                </a:solidFill>
              </a:rPr>
              <a:t>vendors</a:t>
            </a:r>
            <a:r>
              <a:rPr lang="en-US" sz="2400">
                <a:solidFill>
                  <a:schemeClr val="dk1"/>
                </a:solidFill>
              </a:rPr>
              <a:t> is an essential starting point for analyzing and gaining a deeper understanding of this evolving field. </a:t>
            </a:r>
            <a:endParaRPr sz="2400">
              <a:solidFill>
                <a:schemeClr val="dk1"/>
              </a:solidFill>
            </a:endParaRPr>
          </a:p>
          <a:p>
            <a:pPr indent="0" lvl="0" marL="0" marR="0" rtl="0" algn="l">
              <a:lnSpc>
                <a:spcPct val="115000"/>
              </a:lnSpc>
              <a:spcBef>
                <a:spcPts val="0"/>
              </a:spcBef>
              <a:spcAft>
                <a:spcPts val="0"/>
              </a:spcAft>
              <a:buNone/>
            </a:pPr>
            <a:r>
              <a:t/>
            </a:r>
            <a:endParaRPr sz="2400">
              <a:solidFill>
                <a:schemeClr val="dk1"/>
              </a:solidFill>
            </a:endParaRPr>
          </a:p>
          <a:p>
            <a:pPr indent="0" lvl="0" marL="0" marR="0" rtl="0" algn="l">
              <a:lnSpc>
                <a:spcPct val="115000"/>
              </a:lnSpc>
              <a:spcBef>
                <a:spcPts val="0"/>
              </a:spcBef>
              <a:spcAft>
                <a:spcPts val="0"/>
              </a:spcAft>
              <a:buNone/>
            </a:pPr>
            <a:r>
              <a:rPr lang="en-US" sz="2400">
                <a:solidFill>
                  <a:schemeClr val="dk1"/>
                </a:solidFill>
              </a:rPr>
              <a:t>By examining the current state of the market, researchers can begin to grasp its underlying dynamics, including </a:t>
            </a:r>
            <a:r>
              <a:rPr b="1" lang="en-US" sz="2400">
                <a:solidFill>
                  <a:schemeClr val="dk1"/>
                </a:solidFill>
              </a:rPr>
              <a:t>how it operates</a:t>
            </a:r>
            <a:r>
              <a:rPr lang="en-US" sz="2400">
                <a:solidFill>
                  <a:schemeClr val="dk1"/>
                </a:solidFill>
              </a:rPr>
              <a:t> and </a:t>
            </a:r>
            <a:r>
              <a:rPr b="1" lang="en-US" sz="2400">
                <a:solidFill>
                  <a:schemeClr val="dk1"/>
                </a:solidFill>
              </a:rPr>
              <a:t>adapts to change</a:t>
            </a:r>
            <a:r>
              <a:rPr lang="en-US" sz="2400">
                <a:solidFill>
                  <a:schemeClr val="dk1"/>
                </a:solidFill>
              </a:rPr>
              <a:t>. </a:t>
            </a:r>
            <a:endParaRPr sz="2400">
              <a:solidFill>
                <a:schemeClr val="dk1"/>
              </a:solidFill>
            </a:endParaRPr>
          </a:p>
          <a:p>
            <a:pPr indent="0" lvl="0" marL="0" marR="0" rtl="0" algn="l">
              <a:lnSpc>
                <a:spcPct val="115000"/>
              </a:lnSpc>
              <a:spcBef>
                <a:spcPts val="0"/>
              </a:spcBef>
              <a:spcAft>
                <a:spcPts val="0"/>
              </a:spcAft>
              <a:buNone/>
            </a:pPr>
            <a:r>
              <a:t/>
            </a:r>
            <a:endParaRPr sz="2400">
              <a:solidFill>
                <a:schemeClr val="dk1"/>
              </a:solidFill>
            </a:endParaRPr>
          </a:p>
          <a:p>
            <a:pPr indent="0" lvl="0" marL="0" marR="0" rtl="0" algn="l">
              <a:lnSpc>
                <a:spcPct val="115000"/>
              </a:lnSpc>
              <a:spcBef>
                <a:spcPts val="0"/>
              </a:spcBef>
              <a:spcAft>
                <a:spcPts val="0"/>
              </a:spcAft>
              <a:buNone/>
            </a:pPr>
            <a:r>
              <a:rPr lang="en-US" sz="2400">
                <a:solidFill>
                  <a:schemeClr val="dk1"/>
                </a:solidFill>
              </a:rPr>
              <a:t>This process also lays the groundwork for identifying </a:t>
            </a:r>
            <a:r>
              <a:rPr b="1" lang="en-US" sz="2400">
                <a:solidFill>
                  <a:schemeClr val="dk1"/>
                </a:solidFill>
              </a:rPr>
              <a:t>trends</a:t>
            </a:r>
            <a:r>
              <a:rPr lang="en-US" sz="2400">
                <a:solidFill>
                  <a:schemeClr val="dk1"/>
                </a:solidFill>
              </a:rPr>
              <a:t> that may shape the market in the future, enabling a more comprehensive understanding of its trajectory. </a:t>
            </a:r>
            <a:endParaRPr sz="24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Classification Framework for D.M.</a:t>
            </a:r>
            <a:endParaRPr/>
          </a:p>
        </p:txBody>
      </p:sp>
      <p:sp>
        <p:nvSpPr>
          <p:cNvPr id="73" name="Google Shape;73;p14"/>
          <p:cNvSpPr txBox="1"/>
          <p:nvPr>
            <p:ph idx="1" type="body"/>
          </p:nvPr>
        </p:nvSpPr>
        <p:spPr>
          <a:xfrm>
            <a:off x="457200" y="981075"/>
            <a:ext cx="8229600" cy="5145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2000">
                <a:solidFill>
                  <a:schemeClr val="dk1"/>
                </a:solidFill>
              </a:rPr>
              <a:t>A </a:t>
            </a:r>
            <a:r>
              <a:rPr b="1" lang="en-US" sz="2000">
                <a:solidFill>
                  <a:schemeClr val="dk1"/>
                </a:solidFill>
              </a:rPr>
              <a:t>Classification Framework for Data Marketplaces</a:t>
            </a:r>
            <a:r>
              <a:rPr lang="en-US" sz="2000">
                <a:solidFill>
                  <a:schemeClr val="dk1"/>
                </a:solidFill>
              </a:rPr>
              <a:t> is based on later research conducted by the authors of the surveys, which build upon earlier findings and provide a deeper exploration of the topic. </a:t>
            </a:r>
            <a:endParaRPr sz="2000">
              <a:solidFill>
                <a:schemeClr val="dk1"/>
              </a:solidFill>
            </a:endParaRPr>
          </a:p>
          <a:p>
            <a:pPr indent="0" lvl="0" marL="0" marR="0" rtl="0" algn="l">
              <a:lnSpc>
                <a:spcPct val="115000"/>
              </a:lnSpc>
              <a:spcBef>
                <a:spcPts val="0"/>
              </a:spcBef>
              <a:spcAft>
                <a:spcPts val="0"/>
              </a:spcAft>
              <a:buNone/>
            </a:pPr>
            <a:r>
              <a:t/>
            </a:r>
            <a:endParaRPr sz="2000">
              <a:solidFill>
                <a:schemeClr val="dk1"/>
              </a:solidFill>
            </a:endParaRPr>
          </a:p>
          <a:p>
            <a:pPr indent="0" lvl="0" marL="0" marR="0" rtl="0" algn="l">
              <a:lnSpc>
                <a:spcPct val="115000"/>
              </a:lnSpc>
              <a:spcBef>
                <a:spcPts val="0"/>
              </a:spcBef>
              <a:spcAft>
                <a:spcPts val="0"/>
              </a:spcAft>
              <a:buNone/>
            </a:pPr>
            <a:r>
              <a:rPr lang="en-US" sz="2000">
                <a:solidFill>
                  <a:schemeClr val="dk1"/>
                </a:solidFill>
              </a:rPr>
              <a:t>Understanding</a:t>
            </a:r>
            <a:r>
              <a:rPr lang="en-US" sz="2000">
                <a:solidFill>
                  <a:schemeClr val="dk1"/>
                </a:solidFill>
              </a:rPr>
              <a:t> the </a:t>
            </a:r>
            <a:r>
              <a:rPr b="1" lang="en-US" sz="2000">
                <a:solidFill>
                  <a:schemeClr val="dk1"/>
                </a:solidFill>
              </a:rPr>
              <a:t>rise</a:t>
            </a:r>
            <a:r>
              <a:rPr lang="en-US" sz="2000">
                <a:solidFill>
                  <a:schemeClr val="dk1"/>
                </a:solidFill>
              </a:rPr>
              <a:t> and </a:t>
            </a:r>
            <a:r>
              <a:rPr b="1" lang="en-US" sz="2000">
                <a:solidFill>
                  <a:schemeClr val="dk1"/>
                </a:solidFill>
              </a:rPr>
              <a:t>development</a:t>
            </a:r>
            <a:r>
              <a:rPr lang="en-US" sz="2000">
                <a:solidFill>
                  <a:schemeClr val="dk1"/>
                </a:solidFill>
              </a:rPr>
              <a:t> of data marketplaces is crucial for comprehending how this market is </a:t>
            </a:r>
            <a:r>
              <a:rPr b="1" lang="en-US" sz="2000">
                <a:solidFill>
                  <a:schemeClr val="dk1"/>
                </a:solidFill>
              </a:rPr>
              <a:t>evolving</a:t>
            </a:r>
            <a:r>
              <a:rPr lang="en-US" sz="2000">
                <a:solidFill>
                  <a:schemeClr val="dk1"/>
                </a:solidFill>
              </a:rPr>
              <a:t> and how it </a:t>
            </a:r>
            <a:r>
              <a:rPr b="1" lang="en-US" sz="2000">
                <a:solidFill>
                  <a:schemeClr val="dk1"/>
                </a:solidFill>
              </a:rPr>
              <a:t>functions</a:t>
            </a:r>
            <a:r>
              <a:rPr lang="en-US" sz="2000">
                <a:solidFill>
                  <a:schemeClr val="dk1"/>
                </a:solidFill>
              </a:rPr>
              <a:t>. </a:t>
            </a:r>
            <a:endParaRPr sz="2000">
              <a:solidFill>
                <a:schemeClr val="dk1"/>
              </a:solidFill>
            </a:endParaRPr>
          </a:p>
          <a:p>
            <a:pPr indent="0" lvl="0" marL="0" marR="0" rtl="0" algn="l">
              <a:lnSpc>
                <a:spcPct val="115000"/>
              </a:lnSpc>
              <a:spcBef>
                <a:spcPts val="0"/>
              </a:spcBef>
              <a:spcAft>
                <a:spcPts val="0"/>
              </a:spcAft>
              <a:buNone/>
            </a:pPr>
            <a:r>
              <a:t/>
            </a:r>
            <a:endParaRPr sz="2000">
              <a:solidFill>
                <a:schemeClr val="dk1"/>
              </a:solidFill>
            </a:endParaRPr>
          </a:p>
          <a:p>
            <a:pPr indent="0" lvl="0" marL="0" marR="0" rtl="0" algn="l">
              <a:lnSpc>
                <a:spcPct val="115000"/>
              </a:lnSpc>
              <a:spcBef>
                <a:spcPts val="0"/>
              </a:spcBef>
              <a:spcAft>
                <a:spcPts val="0"/>
              </a:spcAft>
              <a:buNone/>
            </a:pPr>
            <a:r>
              <a:rPr lang="en-US" sz="2000">
                <a:solidFill>
                  <a:schemeClr val="dk1"/>
                </a:solidFill>
              </a:rPr>
              <a:t>By systematically gathering and </a:t>
            </a:r>
            <a:r>
              <a:rPr b="1" lang="en-US" sz="2000">
                <a:solidFill>
                  <a:schemeClr val="dk1"/>
                </a:solidFill>
              </a:rPr>
              <a:t>evaluating</a:t>
            </a:r>
            <a:r>
              <a:rPr lang="en-US" sz="2000">
                <a:solidFill>
                  <a:schemeClr val="dk1"/>
                </a:solidFill>
              </a:rPr>
              <a:t> the characteristics of these platforms, researchers can gain a </a:t>
            </a:r>
            <a:r>
              <a:rPr b="1" lang="en-US" sz="2000">
                <a:solidFill>
                  <a:schemeClr val="dk1"/>
                </a:solidFill>
              </a:rPr>
              <a:t>clearer picture</a:t>
            </a:r>
            <a:r>
              <a:rPr lang="en-US" sz="2000">
                <a:solidFill>
                  <a:schemeClr val="dk1"/>
                </a:solidFill>
              </a:rPr>
              <a:t> of their structure, challenges, and potential. </a:t>
            </a:r>
            <a:endParaRPr sz="2000">
              <a:solidFill>
                <a:schemeClr val="dk1"/>
              </a:solidFill>
            </a:endParaRPr>
          </a:p>
          <a:p>
            <a:pPr indent="0" lvl="0" marL="0" marR="0" rtl="0" algn="l">
              <a:lnSpc>
                <a:spcPct val="115000"/>
              </a:lnSpc>
              <a:spcBef>
                <a:spcPts val="0"/>
              </a:spcBef>
              <a:spcAft>
                <a:spcPts val="0"/>
              </a:spcAft>
              <a:buNone/>
            </a:pPr>
            <a:r>
              <a:t/>
            </a:r>
            <a:endParaRPr sz="2000">
              <a:solidFill>
                <a:schemeClr val="dk1"/>
              </a:solidFill>
            </a:endParaRPr>
          </a:p>
          <a:p>
            <a:pPr indent="0" lvl="0" marL="0" marR="0" rtl="0" algn="l">
              <a:lnSpc>
                <a:spcPct val="115000"/>
              </a:lnSpc>
              <a:spcBef>
                <a:spcPts val="0"/>
              </a:spcBef>
              <a:spcAft>
                <a:spcPts val="0"/>
              </a:spcAft>
              <a:buNone/>
            </a:pPr>
            <a:r>
              <a:rPr lang="en-US" sz="2000">
                <a:solidFill>
                  <a:schemeClr val="dk1"/>
                </a:solidFill>
              </a:rPr>
              <a:t>Furthermore, the lack of distinct, universally accepted definitions for these types of markets creates ambiguity, making it all the more important to conduct thorough research to establish clearer, more consistent frameworks.</a:t>
            </a:r>
            <a:endParaRPr sz="20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Classification Framework for D.M.</a:t>
            </a:r>
            <a:endParaRPr/>
          </a:p>
        </p:txBody>
      </p:sp>
      <p:sp>
        <p:nvSpPr>
          <p:cNvPr id="79" name="Google Shape;79;p15"/>
          <p:cNvSpPr txBox="1"/>
          <p:nvPr>
            <p:ph idx="1" type="body"/>
          </p:nvPr>
        </p:nvSpPr>
        <p:spPr>
          <a:xfrm>
            <a:off x="457200" y="981075"/>
            <a:ext cx="8229600" cy="5145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2300">
                <a:solidFill>
                  <a:schemeClr val="dk1"/>
                </a:solidFill>
              </a:rPr>
              <a:t>Neo-Classical economics views marketplaces as both </a:t>
            </a:r>
            <a:r>
              <a:rPr b="1" lang="en-US" sz="2300">
                <a:solidFill>
                  <a:schemeClr val="dk1"/>
                </a:solidFill>
              </a:rPr>
              <a:t>physical</a:t>
            </a:r>
            <a:r>
              <a:rPr lang="en-US" sz="2300">
                <a:solidFill>
                  <a:schemeClr val="dk1"/>
                </a:solidFill>
              </a:rPr>
              <a:t> or </a:t>
            </a:r>
            <a:r>
              <a:rPr b="1" lang="en-US" sz="2300">
                <a:solidFill>
                  <a:schemeClr val="dk1"/>
                </a:solidFill>
              </a:rPr>
              <a:t>virtual spaces</a:t>
            </a:r>
            <a:r>
              <a:rPr lang="en-US" sz="2300">
                <a:solidFill>
                  <a:schemeClr val="dk1"/>
                </a:solidFill>
              </a:rPr>
              <a:t> where market activities take place.</a:t>
            </a:r>
            <a:endParaRPr sz="2300">
              <a:solidFill>
                <a:schemeClr val="dk1"/>
              </a:solidFill>
            </a:endParaRPr>
          </a:p>
          <a:p>
            <a:pPr indent="0" lvl="0" marL="0" marR="0" rtl="0" algn="l">
              <a:lnSpc>
                <a:spcPct val="115000"/>
              </a:lnSpc>
              <a:spcBef>
                <a:spcPts val="0"/>
              </a:spcBef>
              <a:spcAft>
                <a:spcPts val="0"/>
              </a:spcAft>
              <a:buNone/>
            </a:pPr>
            <a:r>
              <a:t/>
            </a:r>
            <a:endParaRPr sz="2300">
              <a:solidFill>
                <a:schemeClr val="dk1"/>
              </a:solidFill>
            </a:endParaRPr>
          </a:p>
          <a:p>
            <a:pPr indent="0" lvl="0" marL="0" marR="0" rtl="0" algn="l">
              <a:lnSpc>
                <a:spcPct val="115000"/>
              </a:lnSpc>
              <a:spcBef>
                <a:spcPts val="0"/>
              </a:spcBef>
              <a:spcAft>
                <a:spcPts val="0"/>
              </a:spcAft>
              <a:buNone/>
            </a:pPr>
            <a:r>
              <a:rPr lang="en-US" sz="2300">
                <a:solidFill>
                  <a:schemeClr val="dk1"/>
                </a:solidFill>
              </a:rPr>
              <a:t>According to this perspective, we can give two definitions.</a:t>
            </a:r>
            <a:endParaRPr sz="2300">
              <a:solidFill>
                <a:schemeClr val="dk1"/>
              </a:solidFill>
            </a:endParaRPr>
          </a:p>
          <a:p>
            <a:pPr indent="0" lvl="0" marL="0" marR="0" rtl="0" algn="l">
              <a:lnSpc>
                <a:spcPct val="115000"/>
              </a:lnSpc>
              <a:spcBef>
                <a:spcPts val="0"/>
              </a:spcBef>
              <a:spcAft>
                <a:spcPts val="0"/>
              </a:spcAft>
              <a:buNone/>
            </a:pPr>
            <a:r>
              <a:t/>
            </a:r>
            <a:endParaRPr sz="2300">
              <a:solidFill>
                <a:schemeClr val="dk1"/>
              </a:solidFill>
            </a:endParaRPr>
          </a:p>
          <a:p>
            <a:pPr indent="0" lvl="0" marL="0" marR="0" rtl="0" algn="l">
              <a:lnSpc>
                <a:spcPct val="115000"/>
              </a:lnSpc>
              <a:spcBef>
                <a:spcPts val="0"/>
              </a:spcBef>
              <a:spcAft>
                <a:spcPts val="0"/>
              </a:spcAft>
              <a:buNone/>
            </a:pPr>
            <a:r>
              <a:rPr b="1" lang="en-US" sz="2300">
                <a:solidFill>
                  <a:schemeClr val="dk1"/>
                </a:solidFill>
              </a:rPr>
              <a:t>Markets</a:t>
            </a:r>
            <a:r>
              <a:rPr lang="en-US" sz="2300">
                <a:solidFill>
                  <a:schemeClr val="dk1"/>
                </a:solidFill>
              </a:rPr>
              <a:t>: </a:t>
            </a:r>
            <a:r>
              <a:rPr i="1" lang="en-US" sz="2300">
                <a:solidFill>
                  <a:schemeClr val="dk1"/>
                </a:solidFill>
              </a:rPr>
              <a:t>concrete place</a:t>
            </a:r>
            <a:r>
              <a:rPr lang="en-US" sz="2300">
                <a:solidFill>
                  <a:schemeClr val="dk1"/>
                </a:solidFill>
              </a:rPr>
              <a:t> where the </a:t>
            </a:r>
            <a:r>
              <a:rPr b="1" lang="en-US" sz="2300">
                <a:solidFill>
                  <a:schemeClr val="dk1"/>
                </a:solidFill>
              </a:rPr>
              <a:t>interactions</a:t>
            </a:r>
            <a:r>
              <a:rPr lang="en-US" sz="2300">
                <a:solidFill>
                  <a:schemeClr val="dk1"/>
                </a:solidFill>
              </a:rPr>
              <a:t> of buyers and sellers determine the </a:t>
            </a:r>
            <a:r>
              <a:rPr b="1" lang="en-US" sz="2300">
                <a:solidFill>
                  <a:schemeClr val="dk1"/>
                </a:solidFill>
              </a:rPr>
              <a:t>price</a:t>
            </a:r>
            <a:r>
              <a:rPr lang="en-US" sz="2300">
                <a:solidFill>
                  <a:schemeClr val="dk1"/>
                </a:solidFill>
              </a:rPr>
              <a:t> and the </a:t>
            </a:r>
            <a:r>
              <a:rPr b="1" lang="en-US" sz="2300">
                <a:solidFill>
                  <a:schemeClr val="dk1"/>
                </a:solidFill>
              </a:rPr>
              <a:t>quantity</a:t>
            </a:r>
            <a:r>
              <a:rPr lang="en-US" sz="2300">
                <a:solidFill>
                  <a:schemeClr val="dk1"/>
                </a:solidFill>
              </a:rPr>
              <a:t> of a good or a service. The focus is on a single product.</a:t>
            </a:r>
            <a:endParaRPr sz="2300">
              <a:solidFill>
                <a:schemeClr val="dk1"/>
              </a:solidFill>
            </a:endParaRPr>
          </a:p>
          <a:p>
            <a:pPr indent="0" lvl="0" marL="0" marR="0" rtl="0" algn="l">
              <a:lnSpc>
                <a:spcPct val="115000"/>
              </a:lnSpc>
              <a:spcBef>
                <a:spcPts val="0"/>
              </a:spcBef>
              <a:spcAft>
                <a:spcPts val="0"/>
              </a:spcAft>
              <a:buNone/>
            </a:pPr>
            <a:r>
              <a:t/>
            </a:r>
            <a:endParaRPr sz="2300">
              <a:solidFill>
                <a:schemeClr val="dk1"/>
              </a:solidFill>
            </a:endParaRPr>
          </a:p>
          <a:p>
            <a:pPr indent="0" lvl="0" marL="0" marR="0" rtl="0" algn="l">
              <a:lnSpc>
                <a:spcPct val="115000"/>
              </a:lnSpc>
              <a:spcBef>
                <a:spcPts val="0"/>
              </a:spcBef>
              <a:spcAft>
                <a:spcPts val="0"/>
              </a:spcAft>
              <a:buNone/>
            </a:pPr>
            <a:r>
              <a:rPr b="1" lang="en-US" sz="2300">
                <a:solidFill>
                  <a:schemeClr val="dk1"/>
                </a:solidFill>
              </a:rPr>
              <a:t>Marketplaces</a:t>
            </a:r>
            <a:r>
              <a:rPr lang="en-US" sz="2300">
                <a:solidFill>
                  <a:schemeClr val="dk1"/>
                </a:solidFill>
              </a:rPr>
              <a:t>: for a given good is the </a:t>
            </a:r>
            <a:r>
              <a:rPr b="1" lang="en-US" sz="2300">
                <a:solidFill>
                  <a:schemeClr val="dk1"/>
                </a:solidFill>
              </a:rPr>
              <a:t>explicit place</a:t>
            </a:r>
            <a:r>
              <a:rPr lang="en-US" sz="2300">
                <a:solidFill>
                  <a:schemeClr val="dk1"/>
                </a:solidFill>
              </a:rPr>
              <a:t> of encounter in terms of time and location where market participants prepare and </a:t>
            </a:r>
            <a:r>
              <a:rPr b="1" lang="en-US" sz="2300">
                <a:solidFill>
                  <a:schemeClr val="dk1"/>
                </a:solidFill>
              </a:rPr>
              <a:t>execute transactions</a:t>
            </a:r>
            <a:r>
              <a:rPr lang="en-US" sz="2300">
                <a:solidFill>
                  <a:schemeClr val="dk1"/>
                </a:solidFill>
              </a:rPr>
              <a:t>. It provides the </a:t>
            </a:r>
            <a:r>
              <a:rPr b="1" lang="en-US" sz="2300">
                <a:solidFill>
                  <a:schemeClr val="dk1"/>
                </a:solidFill>
              </a:rPr>
              <a:t>infrastructure</a:t>
            </a:r>
            <a:r>
              <a:rPr lang="en-US" sz="2300">
                <a:solidFill>
                  <a:schemeClr val="dk1"/>
                </a:solidFill>
              </a:rPr>
              <a:t> for trading.</a:t>
            </a:r>
            <a:endParaRPr sz="23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Classification Framework for D.M.</a:t>
            </a:r>
            <a:endParaRPr/>
          </a:p>
        </p:txBody>
      </p:sp>
      <p:sp>
        <p:nvSpPr>
          <p:cNvPr id="85" name="Google Shape;85;p16"/>
          <p:cNvSpPr txBox="1"/>
          <p:nvPr>
            <p:ph idx="1" type="body"/>
          </p:nvPr>
        </p:nvSpPr>
        <p:spPr>
          <a:xfrm>
            <a:off x="457200" y="981075"/>
            <a:ext cx="8229600" cy="5145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2300">
                <a:solidFill>
                  <a:schemeClr val="dk1"/>
                </a:solidFill>
              </a:rPr>
              <a:t>The market serves three different functions:</a:t>
            </a:r>
            <a:endParaRPr sz="2300">
              <a:solidFill>
                <a:schemeClr val="dk1"/>
              </a:solidFill>
            </a:endParaRPr>
          </a:p>
          <a:p>
            <a:pPr indent="-374650" lvl="0" marL="914400" marR="0" rtl="0" algn="l">
              <a:lnSpc>
                <a:spcPct val="115000"/>
              </a:lnSpc>
              <a:spcBef>
                <a:spcPts val="0"/>
              </a:spcBef>
              <a:spcAft>
                <a:spcPts val="0"/>
              </a:spcAft>
              <a:buClr>
                <a:schemeClr val="dk1"/>
              </a:buClr>
              <a:buSzPts val="2300"/>
              <a:buAutoNum type="arabicPeriod"/>
            </a:pPr>
            <a:r>
              <a:rPr b="1" lang="en-US" sz="2300">
                <a:solidFill>
                  <a:srgbClr val="FF0000"/>
                </a:solidFill>
              </a:rPr>
              <a:t>Institution</a:t>
            </a:r>
            <a:r>
              <a:rPr lang="en-US" sz="2300">
                <a:solidFill>
                  <a:schemeClr val="dk1"/>
                </a:solidFill>
              </a:rPr>
              <a:t>: a market, as an institution, consists of a set of rules that govern the behavior of participants, assigning roles such as sellers, intermediaries, and buyers. These rules set expectations and protocols for how agents should behave, while also providing a medium for trade, helping participants meet their exchange goals.</a:t>
            </a:r>
            <a:endParaRPr sz="2300">
              <a:solidFill>
                <a:schemeClr val="dk1"/>
              </a:solidFill>
            </a:endParaRPr>
          </a:p>
          <a:p>
            <a:pPr indent="-374650" lvl="0" marL="914400" marR="0" rtl="0" algn="l">
              <a:lnSpc>
                <a:spcPct val="115000"/>
              </a:lnSpc>
              <a:spcBef>
                <a:spcPts val="0"/>
              </a:spcBef>
              <a:spcAft>
                <a:spcPts val="0"/>
              </a:spcAft>
              <a:buClr>
                <a:schemeClr val="dk1"/>
              </a:buClr>
              <a:buSzPts val="2300"/>
              <a:buAutoNum type="arabicPeriod"/>
            </a:pPr>
            <a:r>
              <a:rPr b="1" lang="en-US" sz="2300">
                <a:solidFill>
                  <a:schemeClr val="dk1"/>
                </a:solidFill>
              </a:rPr>
              <a:t>Transaction</a:t>
            </a:r>
            <a:endParaRPr sz="2300">
              <a:solidFill>
                <a:schemeClr val="dk1"/>
              </a:solidFill>
            </a:endParaRPr>
          </a:p>
          <a:p>
            <a:pPr indent="-374650" lvl="0" marL="914400" marR="0" rtl="0" algn="l">
              <a:lnSpc>
                <a:spcPct val="115000"/>
              </a:lnSpc>
              <a:spcBef>
                <a:spcPts val="0"/>
              </a:spcBef>
              <a:spcAft>
                <a:spcPts val="0"/>
              </a:spcAft>
              <a:buClr>
                <a:schemeClr val="dk1"/>
              </a:buClr>
              <a:buSzPts val="2300"/>
              <a:buAutoNum type="arabicPeriod"/>
            </a:pPr>
            <a:r>
              <a:rPr b="1" lang="en-US" sz="2300">
                <a:solidFill>
                  <a:schemeClr val="dk1"/>
                </a:solidFill>
              </a:rPr>
              <a:t>Pricing mechanism</a:t>
            </a:r>
            <a:endParaRPr sz="23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2_Personalizza struttura">
  <a:themeElements>
    <a:clrScheme name="2_Personalizza struttur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