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6"/>
  </p:notesMasterIdLst>
  <p:sldIdLst>
    <p:sldId id="256" r:id="rId2"/>
    <p:sldId id="276" r:id="rId3"/>
    <p:sldId id="293" r:id="rId4"/>
    <p:sldId id="294" r:id="rId5"/>
    <p:sldId id="295" r:id="rId6"/>
    <p:sldId id="278" r:id="rId7"/>
    <p:sldId id="308" r:id="rId8"/>
    <p:sldId id="296" r:id="rId9"/>
    <p:sldId id="297" r:id="rId10"/>
    <p:sldId id="298" r:id="rId11"/>
    <p:sldId id="299" r:id="rId12"/>
    <p:sldId id="279" r:id="rId13"/>
    <p:sldId id="300" r:id="rId14"/>
    <p:sldId id="301" r:id="rId15"/>
    <p:sldId id="303" r:id="rId16"/>
    <p:sldId id="311" r:id="rId17"/>
    <p:sldId id="312" r:id="rId18"/>
    <p:sldId id="313" r:id="rId19"/>
    <p:sldId id="314" r:id="rId20"/>
    <p:sldId id="285" r:id="rId21"/>
    <p:sldId id="286" r:id="rId22"/>
    <p:sldId id="304" r:id="rId23"/>
    <p:sldId id="305" r:id="rId24"/>
    <p:sldId id="290" r:id="rId25"/>
    <p:sldId id="306" r:id="rId26"/>
    <p:sldId id="307" r:id="rId27"/>
    <p:sldId id="288" r:id="rId28"/>
    <p:sldId id="315" r:id="rId29"/>
    <p:sldId id="316" r:id="rId30"/>
    <p:sldId id="317" r:id="rId31"/>
    <p:sldId id="319" r:id="rId32"/>
    <p:sldId id="320" r:id="rId33"/>
    <p:sldId id="321" r:id="rId34"/>
    <p:sldId id="291" r:id="rId35"/>
  </p:sldIdLst>
  <p:sldSz cx="18288000" cy="10287000"/>
  <p:notesSz cx="6858000" cy="9144000"/>
  <p:embeddedFontLst>
    <p:embeddedFont>
      <p:font typeface="DM Sans" pitchFamily="2" charset="77"/>
      <p:regular r:id="rId37"/>
      <p:bold r:id="rId38"/>
      <p:italic r:id="rId39"/>
      <p:boldItalic r:id="rId40"/>
    </p:embeddedFont>
    <p:embeddedFont>
      <p:font typeface="DM Serif Display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DF5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94607"/>
  </p:normalViewPr>
  <p:slideViewPr>
    <p:cSldViewPr snapToGrid="0">
      <p:cViewPr>
        <p:scale>
          <a:sx n="90" d="100"/>
          <a:sy n="90" d="100"/>
        </p:scale>
        <p:origin x="1648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>
                <a:solidFill>
                  <a:schemeClr val="tx1"/>
                </a:solidFill>
              </a:rPr>
              <a:t>Costo per milione di richieste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Lambda</c:v>
                </c:pt>
              </c:strCache>
            </c:strRef>
          </c:tx>
          <c:spPr>
            <a:solidFill>
              <a:srgbClr val="D86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B56643D-1803-9B40-A297-369E4C1C124A}" type="VALUE">
                      <a:rPr lang="en-US" smtClean="0"/>
                      <a:pPr/>
                      <a:t>[VALORE]</a:t>
                    </a:fld>
                    <a:r>
                      <a:rPr lang="en-US"/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C543-B882-3BF71E4BB0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 Functions</c:v>
                </c:pt>
              </c:strCache>
            </c:strRef>
          </c:tx>
          <c:spPr>
            <a:solidFill>
              <a:srgbClr val="669DF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D60B7E-2491-2345-96E4-522E0075C208}" type="VALUE">
                      <a:rPr lang="en-US" sz="1800" smtClean="0"/>
                      <a:pPr/>
                      <a:t>[VALORE]</a:t>
                    </a:fld>
                    <a:r>
                      <a:rPr lang="en-US" sz="1800" dirty="0"/>
                      <a:t>0</a:t>
                    </a:r>
                    <a:r>
                      <a:rPr lang="en-US" sz="1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C543-B882-3BF71E4BB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62892896"/>
        <c:axId val="763348272"/>
      </c:barChart>
      <c:catAx>
        <c:axId val="762892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3348272"/>
        <c:crosses val="autoZero"/>
        <c:auto val="1"/>
        <c:lblAlgn val="ctr"/>
        <c:lblOffset val="100"/>
        <c:noMultiLvlLbl val="0"/>
      </c:catAx>
      <c:valAx>
        <c:axId val="7633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289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>
                <a:solidFill>
                  <a:schemeClr val="tx1"/>
                </a:solidFill>
              </a:rPr>
              <a:t>Costo per milione di richieste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Lambda</c:v>
                </c:pt>
              </c:strCache>
            </c:strRef>
          </c:tx>
          <c:spPr>
            <a:solidFill>
              <a:srgbClr val="D86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B56643D-1803-9B40-A297-369E4C1C124A}" type="VALUE">
                      <a:rPr lang="en-US" smtClean="0"/>
                      <a:pPr/>
                      <a:t>[VALORE]</a:t>
                    </a:fld>
                    <a:r>
                      <a:rPr lang="en-US"/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C543-B882-3BF71E4BB0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 Functions</c:v>
                </c:pt>
              </c:strCache>
            </c:strRef>
          </c:tx>
          <c:spPr>
            <a:solidFill>
              <a:srgbClr val="669DF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D60B7E-2491-2345-96E4-522E0075C208}" type="VALUE">
                      <a:rPr lang="en-US" sz="1800" smtClean="0"/>
                      <a:pPr/>
                      <a:t>[VALORE]</a:t>
                    </a:fld>
                    <a:r>
                      <a:rPr lang="en-US" sz="1800" dirty="0"/>
                      <a:t>0</a:t>
                    </a:r>
                    <a:r>
                      <a:rPr lang="en-US" sz="1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C543-B882-3BF71E4BB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62892896"/>
        <c:axId val="763348272"/>
      </c:barChart>
      <c:catAx>
        <c:axId val="762892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3348272"/>
        <c:crosses val="autoZero"/>
        <c:auto val="1"/>
        <c:lblAlgn val="ctr"/>
        <c:lblOffset val="100"/>
        <c:noMultiLvlLbl val="0"/>
      </c:catAx>
      <c:valAx>
        <c:axId val="7633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289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429000" y="4598900"/>
            <a:ext cx="11457000" cy="163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82400" y="2238925"/>
            <a:ext cx="16418700" cy="714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Char char="•"/>
              <a:defRPr sz="10400"/>
            </a:lvl1pPr>
            <a:lvl2pPr marL="914400" lvl="1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–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–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»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-175" y="0"/>
            <a:ext cx="6757200" cy="1028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590672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>
            <a:spLocks noGrp="1"/>
          </p:cNvSpPr>
          <p:nvPr>
            <p:ph type="pic" idx="3"/>
          </p:nvPr>
        </p:nvSpPr>
        <p:spPr>
          <a:xfrm>
            <a:off x="1236592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6"/>
          <p:cNvSpPr>
            <a:spLocks noGrp="1"/>
          </p:cNvSpPr>
          <p:nvPr>
            <p:ph type="pic" idx="4"/>
          </p:nvPr>
        </p:nvSpPr>
        <p:spPr>
          <a:xfrm>
            <a:off x="-28896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>
            <a:spLocks noGrp="1"/>
          </p:cNvSpPr>
          <p:nvPr>
            <p:ph type="pic" idx="5"/>
          </p:nvPr>
        </p:nvSpPr>
        <p:spPr>
          <a:xfrm>
            <a:off x="35696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>
            <a:spLocks noGrp="1"/>
          </p:cNvSpPr>
          <p:nvPr>
            <p:ph type="pic" idx="6"/>
          </p:nvPr>
        </p:nvSpPr>
        <p:spPr>
          <a:xfrm>
            <a:off x="100288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>
            <a:spLocks noGrp="1"/>
          </p:cNvSpPr>
          <p:nvPr>
            <p:ph type="pic" idx="7"/>
          </p:nvPr>
        </p:nvSpPr>
        <p:spPr>
          <a:xfrm>
            <a:off x="16431325" y="45951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6"/>
          <p:cNvSpPr>
            <a:spLocks noGrp="1"/>
          </p:cNvSpPr>
          <p:nvPr>
            <p:ph type="pic" idx="8"/>
          </p:nvPr>
        </p:nvSpPr>
        <p:spPr>
          <a:xfrm>
            <a:off x="-55247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M Serif Display"/>
              <a:buNone/>
              <a:defRPr sz="440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Char char="•"/>
              <a:defRPr sz="320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Char char="–"/>
              <a:defRPr sz="28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Char char="•"/>
              <a:defRPr sz="24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–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»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2281800" y="3493464"/>
            <a:ext cx="137244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comparativa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</a:t>
            </a:r>
            <a:endParaRPr sz="9000" b="1" dirty="0"/>
          </a:p>
        </p:txBody>
      </p:sp>
      <p:sp>
        <p:nvSpPr>
          <p:cNvPr id="2" name="Google Shape;33;p7">
            <a:extLst>
              <a:ext uri="{FF2B5EF4-FFF2-40B4-BE49-F238E27FC236}">
                <a16:creationId xmlns:a16="http://schemas.microsoft.com/office/drawing/2014/main" id="{4C9CC24A-9DB5-ED1D-60E5-CD6EBE938E6D}"/>
              </a:ext>
            </a:extLst>
          </p:cNvPr>
          <p:cNvSpPr txBox="1"/>
          <p:nvPr/>
        </p:nvSpPr>
        <p:spPr>
          <a:xfrm>
            <a:off x="12947650" y="8501452"/>
            <a:ext cx="43412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Presentata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da: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De Rosa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01090928-6A38-B6D5-8F19-431E0E33551C}"/>
              </a:ext>
            </a:extLst>
          </p:cNvPr>
          <p:cNvSpPr txBox="1"/>
          <p:nvPr/>
        </p:nvSpPr>
        <p:spPr>
          <a:xfrm>
            <a:off x="2281800" y="708329"/>
            <a:ext cx="13724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Università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Bologna</a:t>
            </a:r>
            <a:endParaRPr sz="4000" b="1" dirty="0"/>
          </a:p>
        </p:txBody>
      </p:sp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42E4F3E0-C966-8F0C-5BB7-0862A7CD720D}"/>
              </a:ext>
            </a:extLst>
          </p:cNvPr>
          <p:cNvSpPr txBox="1"/>
          <p:nvPr/>
        </p:nvSpPr>
        <p:spPr>
          <a:xfrm>
            <a:off x="999100" y="8501453"/>
            <a:ext cx="35983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Relatore</a:t>
            </a:r>
            <a:r>
              <a:rPr lang="en-US" sz="400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</a:t>
            </a:r>
            <a:r>
              <a:rPr lang="en-US" sz="4000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Rossi</a:t>
            </a:r>
            <a:endParaRPr lang="en-US" sz="4000" b="0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AB1F03EE-E030-F140-0EEB-72EEBFDDB671}"/>
              </a:ext>
            </a:extLst>
          </p:cNvPr>
          <p:cNvSpPr txBox="1"/>
          <p:nvPr/>
        </p:nvSpPr>
        <p:spPr>
          <a:xfrm>
            <a:off x="3685162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Sviluppo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trasparente</a:t>
            </a:r>
            <a:endParaRPr sz="5000" b="1" dirty="0"/>
          </a:p>
        </p:txBody>
      </p:sp>
      <p:sp>
        <p:nvSpPr>
          <p:cNvPr id="13" name="Google Shape;73;p12">
            <a:extLst>
              <a:ext uri="{FF2B5EF4-FFF2-40B4-BE49-F238E27FC236}">
                <a16:creationId xmlns:a16="http://schemas.microsoft.com/office/drawing/2014/main" id="{BD5F3BB3-B2C3-2442-F0EC-3E79AA898EBE}"/>
              </a:ext>
            </a:extLst>
          </p:cNvPr>
          <p:cNvSpPr txBox="1"/>
          <p:nvPr/>
        </p:nvSpPr>
        <p:spPr>
          <a:xfrm>
            <a:off x="3685162" y="759764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Responsabilità della gestione delle risorse fisiche </a:t>
            </a: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dell’ambiente di esecuzione 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delegata al provider.</a:t>
            </a:r>
            <a:endParaRPr lang="it-IT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2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AB1F03EE-E030-F140-0EEB-72EEBFDDB671}"/>
              </a:ext>
            </a:extLst>
          </p:cNvPr>
          <p:cNvSpPr txBox="1"/>
          <p:nvPr/>
        </p:nvSpPr>
        <p:spPr>
          <a:xfrm>
            <a:off x="3685162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Sviluppo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trasparente</a:t>
            </a:r>
            <a:endParaRPr sz="5000" b="1" dirty="0"/>
          </a:p>
        </p:txBody>
      </p:sp>
      <p:sp>
        <p:nvSpPr>
          <p:cNvPr id="13" name="Google Shape;73;p12">
            <a:extLst>
              <a:ext uri="{FF2B5EF4-FFF2-40B4-BE49-F238E27FC236}">
                <a16:creationId xmlns:a16="http://schemas.microsoft.com/office/drawing/2014/main" id="{BD5F3BB3-B2C3-2442-F0EC-3E79AA898EBE}"/>
              </a:ext>
            </a:extLst>
          </p:cNvPr>
          <p:cNvSpPr txBox="1"/>
          <p:nvPr/>
        </p:nvSpPr>
        <p:spPr>
          <a:xfrm>
            <a:off x="3685162" y="759764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Responsabilità della gestione delle risorse fisiche </a:t>
            </a: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dell’ambiente di esecuzione 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delegata al provider.</a:t>
            </a:r>
            <a:endParaRPr lang="it-IT" dirty="0"/>
          </a:p>
        </p:txBody>
      </p:sp>
      <p:sp>
        <p:nvSpPr>
          <p:cNvPr id="15" name="Google Shape;76;p12">
            <a:extLst>
              <a:ext uri="{FF2B5EF4-FFF2-40B4-BE49-F238E27FC236}">
                <a16:creationId xmlns:a16="http://schemas.microsoft.com/office/drawing/2014/main" id="{76EF8CE2-6331-2083-36A1-A7609DA62E0D}"/>
              </a:ext>
            </a:extLst>
          </p:cNvPr>
          <p:cNvSpPr txBox="1"/>
          <p:nvPr/>
        </p:nvSpPr>
        <p:spPr>
          <a:xfrm>
            <a:off x="9776438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Pagamento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consumo</a:t>
            </a:r>
            <a:endParaRPr sz="5000" b="1" dirty="0"/>
          </a:p>
        </p:txBody>
      </p:sp>
      <p:sp>
        <p:nvSpPr>
          <p:cNvPr id="16" name="Google Shape;77;p12">
            <a:extLst>
              <a:ext uri="{FF2B5EF4-FFF2-40B4-BE49-F238E27FC236}">
                <a16:creationId xmlns:a16="http://schemas.microsoft.com/office/drawing/2014/main" id="{B9B4911E-9AD5-570F-BED5-BC2ACC8F04C6}"/>
              </a:ext>
            </a:extLst>
          </p:cNvPr>
          <p:cNvSpPr txBox="1"/>
          <p:nvPr/>
        </p:nvSpPr>
        <p:spPr>
          <a:xfrm>
            <a:off x="9776438" y="7597441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modello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Serverless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permette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pagare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solo per le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risorse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effettivamente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utilizzate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eliminando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necessità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acquistare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server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dedicati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7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Definizione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Serverless Computing</a:t>
            </a:r>
            <a:endParaRPr sz="2500" dirty="0"/>
          </a:p>
        </p:txBody>
      </p: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A76B0EE9-B9B7-5459-54B5-C6A2EC5F7254}"/>
              </a:ext>
            </a:extLst>
          </p:cNvPr>
          <p:cNvSpPr txBox="1"/>
          <p:nvPr/>
        </p:nvSpPr>
        <p:spPr>
          <a:xfrm>
            <a:off x="2228098" y="2794612"/>
            <a:ext cx="13831804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 = </a:t>
            </a:r>
            <a:r>
              <a:rPr lang="en-US" sz="65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FaaS</a:t>
            </a: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+ BaaS</a:t>
            </a:r>
            <a:endParaRPr lang="en-US" sz="65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2C33CD-99B8-5546-3497-FFA70F7843BB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0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Definizione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Serverless Computing</a:t>
            </a:r>
            <a:endParaRPr sz="2500" dirty="0"/>
          </a:p>
        </p:txBody>
      </p: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A76B0EE9-B9B7-5459-54B5-C6A2EC5F7254}"/>
              </a:ext>
            </a:extLst>
          </p:cNvPr>
          <p:cNvSpPr txBox="1"/>
          <p:nvPr/>
        </p:nvSpPr>
        <p:spPr>
          <a:xfrm>
            <a:off x="2228098" y="2794612"/>
            <a:ext cx="13831804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 = </a:t>
            </a:r>
            <a:r>
              <a:rPr lang="en-US" sz="65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FaaS</a:t>
            </a: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+ BaaS</a:t>
            </a:r>
            <a:endParaRPr lang="en-US" sz="65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" name="Google Shape;76;p12">
            <a:extLst>
              <a:ext uri="{FF2B5EF4-FFF2-40B4-BE49-F238E27FC236}">
                <a16:creationId xmlns:a16="http://schemas.microsoft.com/office/drawing/2014/main" id="{CC43A8B1-30F3-C5A8-6D2E-D3579AC8FA4E}"/>
              </a:ext>
            </a:extLst>
          </p:cNvPr>
          <p:cNvSpPr txBox="1"/>
          <p:nvPr/>
        </p:nvSpPr>
        <p:spPr>
          <a:xfrm>
            <a:off x="2388518" y="5090936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Function-as-a-Service</a:t>
            </a:r>
            <a:endParaRPr sz="5000" b="1" dirty="0"/>
          </a:p>
        </p:txBody>
      </p:sp>
      <p:sp>
        <p:nvSpPr>
          <p:cNvPr id="22" name="Google Shape;77;p12">
            <a:extLst>
              <a:ext uri="{FF2B5EF4-FFF2-40B4-BE49-F238E27FC236}">
                <a16:creationId xmlns:a16="http://schemas.microsoft.com/office/drawing/2014/main" id="{12A0D881-1B10-D744-603E-7732CDCCAC1B}"/>
              </a:ext>
            </a:extLst>
          </p:cNvPr>
          <p:cNvSpPr txBox="1"/>
          <p:nvPr/>
        </p:nvSpPr>
        <p:spPr>
          <a:xfrm>
            <a:off x="2388518" y="660751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Un’applicazione viene scomposta in funzioni o microservizi a livello di funzione.</a:t>
            </a:r>
            <a:endParaRPr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2C33CD-99B8-5546-3497-FFA70F7843BB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4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Definizione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Serverless Computing</a:t>
            </a:r>
            <a:endParaRPr sz="2500" dirty="0"/>
          </a:p>
        </p:txBody>
      </p: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A76B0EE9-B9B7-5459-54B5-C6A2EC5F7254}"/>
              </a:ext>
            </a:extLst>
          </p:cNvPr>
          <p:cNvSpPr txBox="1"/>
          <p:nvPr/>
        </p:nvSpPr>
        <p:spPr>
          <a:xfrm>
            <a:off x="2228098" y="2794612"/>
            <a:ext cx="13831804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 = </a:t>
            </a:r>
            <a:r>
              <a:rPr lang="en-US" sz="65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FaaS</a:t>
            </a:r>
            <a:r>
              <a:rPr lang="en-US" sz="65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+ BaaS</a:t>
            </a:r>
            <a:endParaRPr lang="en-US" sz="65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" name="Google Shape;76;p12">
            <a:extLst>
              <a:ext uri="{FF2B5EF4-FFF2-40B4-BE49-F238E27FC236}">
                <a16:creationId xmlns:a16="http://schemas.microsoft.com/office/drawing/2014/main" id="{CC43A8B1-30F3-C5A8-6D2E-D3579AC8FA4E}"/>
              </a:ext>
            </a:extLst>
          </p:cNvPr>
          <p:cNvSpPr txBox="1"/>
          <p:nvPr/>
        </p:nvSpPr>
        <p:spPr>
          <a:xfrm>
            <a:off x="2388518" y="5090936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Function-as-a-Service</a:t>
            </a:r>
            <a:endParaRPr sz="5000" b="1" dirty="0"/>
          </a:p>
        </p:txBody>
      </p:sp>
      <p:sp>
        <p:nvSpPr>
          <p:cNvPr id="22" name="Google Shape;77;p12">
            <a:extLst>
              <a:ext uri="{FF2B5EF4-FFF2-40B4-BE49-F238E27FC236}">
                <a16:creationId xmlns:a16="http://schemas.microsoft.com/office/drawing/2014/main" id="{12A0D881-1B10-D744-603E-7732CDCCAC1B}"/>
              </a:ext>
            </a:extLst>
          </p:cNvPr>
          <p:cNvSpPr txBox="1"/>
          <p:nvPr/>
        </p:nvSpPr>
        <p:spPr>
          <a:xfrm>
            <a:off x="2388518" y="660751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Un’applicazione viene scomposta in funzioni o microservizi a livello di funzione.</a:t>
            </a:r>
            <a:endParaRPr dirty="0"/>
          </a:p>
        </p:txBody>
      </p:sp>
      <p:sp>
        <p:nvSpPr>
          <p:cNvPr id="23" name="Google Shape;78;p12">
            <a:extLst>
              <a:ext uri="{FF2B5EF4-FFF2-40B4-BE49-F238E27FC236}">
                <a16:creationId xmlns:a16="http://schemas.microsoft.com/office/drawing/2014/main" id="{8A639B22-289C-1DB1-8037-FC17108FBEB2}"/>
              </a:ext>
            </a:extLst>
          </p:cNvPr>
          <p:cNvSpPr txBox="1"/>
          <p:nvPr/>
        </p:nvSpPr>
        <p:spPr>
          <a:xfrm>
            <a:off x="11073084" y="509093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Backend-as-a-Service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4" name="Google Shape;79;p12">
            <a:extLst>
              <a:ext uri="{FF2B5EF4-FFF2-40B4-BE49-F238E27FC236}">
                <a16:creationId xmlns:a16="http://schemas.microsoft.com/office/drawing/2014/main" id="{213D06DD-2982-033D-EAD3-D0CD756E0E20}"/>
              </a:ext>
            </a:extLst>
          </p:cNvPr>
          <p:cNvSpPr txBox="1"/>
          <p:nvPr/>
        </p:nvSpPr>
        <p:spPr>
          <a:xfrm>
            <a:off x="11073084" y="6607512"/>
            <a:ext cx="4826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Insieme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essenziali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cui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basano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applicazioni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2C33CD-99B8-5546-3497-FFA70F7843BB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pic>
        <p:nvPicPr>
          <p:cNvPr id="16" name="Immagine 1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40C1C36-5D34-363A-AFAD-447A60A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8" y="3005697"/>
            <a:ext cx="16304864" cy="4275605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5D80E60-2242-F4DE-9C98-74655C1A5D6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78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3DFF2AD0-2A4E-543D-7052-DCFC9408F64D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0AFA0F16-73BC-AB7D-E4E1-627E363431E4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Firebase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09416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038545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378962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686ABDD0-2EF3-C93C-B67D-2D178183582C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0551FDDC-264C-B10C-8C89-F709A49A397C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Firebase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81507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038545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378962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BC9BFD0E-AC04-8145-4A9E-88E7BA406918}"/>
              </a:ext>
            </a:extLst>
          </p:cNvPr>
          <p:cNvSpPr txBox="1"/>
          <p:nvPr/>
        </p:nvSpPr>
        <p:spPr>
          <a:xfrm>
            <a:off x="6730800" y="6038647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Scalabilità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illimitata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977D1555-2D6B-086C-B8FC-88EBF16C0C25}"/>
              </a:ext>
            </a:extLst>
          </p:cNvPr>
          <p:cNvSpPr txBox="1"/>
          <p:nvPr/>
        </p:nvSpPr>
        <p:spPr>
          <a:xfrm>
            <a:off x="6730800" y="7378761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ci sono limiti predefiniti sulla quantità di dati che una tabella può contenere. Come per le piattaforme precedentemente citate, il pagamento avviene solo in base al consumo effettivo.</a:t>
            </a:r>
            <a:endParaRPr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E4EF0CB5-086D-8211-FB9C-C39C30939F11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11" name="Google Shape;76;p12">
            <a:extLst>
              <a:ext uri="{FF2B5EF4-FFF2-40B4-BE49-F238E27FC236}">
                <a16:creationId xmlns:a16="http://schemas.microsoft.com/office/drawing/2014/main" id="{983465BC-66E8-1A52-BEA3-416BD9B000A0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Firebase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189543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038545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378962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BC9BFD0E-AC04-8145-4A9E-88E7BA406918}"/>
              </a:ext>
            </a:extLst>
          </p:cNvPr>
          <p:cNvSpPr txBox="1"/>
          <p:nvPr/>
        </p:nvSpPr>
        <p:spPr>
          <a:xfrm>
            <a:off x="6730800" y="6038647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Scalabilità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illimitata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977D1555-2D6B-086C-B8FC-88EBF16C0C25}"/>
              </a:ext>
            </a:extLst>
          </p:cNvPr>
          <p:cNvSpPr txBox="1"/>
          <p:nvPr/>
        </p:nvSpPr>
        <p:spPr>
          <a:xfrm>
            <a:off x="6730800" y="7378761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ci sono limiti predefiniti sulla quantità di dati che una tabella può contenere. Come per le piattaforme precedentemente citate, il pagamento avviene solo in base al consumo effettivo.</a:t>
            </a:r>
            <a:endParaRPr dirty="0"/>
          </a:p>
        </p:txBody>
      </p:sp>
      <p:sp>
        <p:nvSpPr>
          <p:cNvPr id="11" name="Google Shape;78;p12">
            <a:extLst>
              <a:ext uri="{FF2B5EF4-FFF2-40B4-BE49-F238E27FC236}">
                <a16:creationId xmlns:a16="http://schemas.microsoft.com/office/drawing/2014/main" id="{2A72FD24-B9A4-77AB-4202-C0961330997A}"/>
              </a:ext>
            </a:extLst>
          </p:cNvPr>
          <p:cNvSpPr txBox="1"/>
          <p:nvPr/>
        </p:nvSpPr>
        <p:spPr>
          <a:xfrm>
            <a:off x="12433502" y="6038545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d’uso</a:t>
            </a:r>
            <a:endParaRPr sz="5000" b="1" dirty="0"/>
          </a:p>
        </p:txBody>
      </p:sp>
      <p:sp>
        <p:nvSpPr>
          <p:cNvPr id="12" name="Google Shape;79;p12">
            <a:extLst>
              <a:ext uri="{FF2B5EF4-FFF2-40B4-BE49-F238E27FC236}">
                <a16:creationId xmlns:a16="http://schemas.microsoft.com/office/drawing/2014/main" id="{6D1EAEF6-7237-816F-9C77-BFF774AA5666}"/>
              </a:ext>
            </a:extLst>
          </p:cNvPr>
          <p:cNvSpPr txBox="1"/>
          <p:nvPr/>
        </p:nvSpPr>
        <p:spPr>
          <a:xfrm>
            <a:off x="12433502" y="737856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viene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imposto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uno schema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fisso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per 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tabelle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permettendo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sviluppatori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personalizzati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D82F6EE4-84BD-998F-31BE-A831CEDEB603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13" name="Google Shape;76;p12">
            <a:extLst>
              <a:ext uri="{FF2B5EF4-FFF2-40B4-BE49-F238E27FC236}">
                <a16:creationId xmlns:a16="http://schemas.microsoft.com/office/drawing/2014/main" id="{7458C217-5303-53FA-1CC4-D46EDC8CB19B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Firebase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8012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6BB43C-20D5-C8EF-4C7F-2628688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76" y="1334881"/>
            <a:ext cx="8628048" cy="4820653"/>
          </a:xfrm>
          <a:prstGeom prst="rect">
            <a:avLst/>
          </a:prstGeom>
        </p:spPr>
      </p:pic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</a:t>
            </a:r>
            <a:endParaRPr sz="25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D138B6C-23C0-85FA-90B6-7C5AA7BD3A7C}"/>
              </a:ext>
            </a:extLst>
          </p:cNvPr>
          <p:cNvCxnSpPr/>
          <p:nvPr/>
        </p:nvCxnSpPr>
        <p:spPr>
          <a:xfrm>
            <a:off x="1028700" y="850900"/>
            <a:ext cx="309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9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Architetture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API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9BB5C61-6118-C631-3FF1-A662D71046CF}"/>
              </a:ext>
            </a:extLst>
          </p:cNvPr>
          <p:cNvSpPr txBox="1"/>
          <p:nvPr/>
        </p:nvSpPr>
        <p:spPr>
          <a:xfrm>
            <a:off x="1709487" y="3841693"/>
            <a:ext cx="14869026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Tra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le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possibili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architetture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per lo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sviluppo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di API,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sono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state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confrontate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due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possibili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soluzioni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: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5000" b="1" dirty="0">
              <a:solidFill>
                <a:srgbClr val="FFFFFF"/>
              </a:solidFill>
              <a:latin typeface="DM Serif Display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Funzione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unica per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tutte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le API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Funzione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per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ogni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chiamata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API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0A530E5-D64F-FD1F-9AB3-23EC745FA3B4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342DC55D-E300-4B29-E564-6E12E92844E3}"/>
              </a:ext>
            </a:extLst>
          </p:cNvPr>
          <p:cNvSpPr/>
          <p:nvPr/>
        </p:nvSpPr>
        <p:spPr>
          <a:xfrm>
            <a:off x="5257799" y="5960533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3052F5F-856D-B927-E424-185CAA79453D}"/>
              </a:ext>
            </a:extLst>
          </p:cNvPr>
          <p:cNvSpPr/>
          <p:nvPr/>
        </p:nvSpPr>
        <p:spPr>
          <a:xfrm>
            <a:off x="5160432" y="6807199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15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73DE8B-48F0-9987-F8F8-53FDDEA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63090" cy="6214654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7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73DE8B-48F0-9987-F8F8-53FDDEA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63090" cy="6214654"/>
          </a:xfrm>
          <a:prstGeom prst="rect">
            <a:avLst/>
          </a:prstGeom>
        </p:spPr>
      </p:pic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D1CD1B1A-730D-EB34-EB9F-8FB29D65936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D1546287-D964-0332-6325-4BEB39071878}"/>
              </a:ext>
            </a:extLst>
          </p:cNvPr>
          <p:cNvSpPr txBox="1"/>
          <p:nvPr/>
        </p:nvSpPr>
        <p:spPr>
          <a:xfrm>
            <a:off x="12761623" y="3123446"/>
            <a:ext cx="4826400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Logica raggruppata in un unico luogo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Codice più leggibile e riutilizzabile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Security footprint ridotto, aggiornando un singolo file si aggiornano molte funzioni </a:t>
            </a:r>
            <a:endParaRPr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4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73DE8B-48F0-9987-F8F8-53FDDEA6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63090" cy="6214654"/>
          </a:xfrm>
          <a:prstGeom prst="rect">
            <a:avLst/>
          </a:prstGeom>
        </p:spPr>
      </p:pic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D1CD1B1A-730D-EB34-EB9F-8FB29D65936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D1546287-D964-0332-6325-4BEB39071878}"/>
              </a:ext>
            </a:extLst>
          </p:cNvPr>
          <p:cNvSpPr txBox="1"/>
          <p:nvPr/>
        </p:nvSpPr>
        <p:spPr>
          <a:xfrm>
            <a:off x="12761623" y="3123446"/>
            <a:ext cx="4826400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Logica raggruppata in un unico luogo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Codice più leggibile e riutilizzabile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Security footprint ridotto, aggiornando un singolo file si aggiornano molte funzioni </a:t>
            </a:r>
            <a:endParaRPr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65E0EABB-06E3-41E0-C06E-6B735E7D8DC5}"/>
              </a:ext>
            </a:extLst>
          </p:cNvPr>
          <p:cNvSpPr txBox="1"/>
          <p:nvPr/>
        </p:nvSpPr>
        <p:spPr>
          <a:xfrm>
            <a:off x="12559213" y="6074598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Svantaggi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8315781F-FF9D-A90E-54B5-B2991E7809DC}"/>
              </a:ext>
            </a:extLst>
          </p:cNvPr>
          <p:cNvSpPr txBox="1"/>
          <p:nvPr/>
        </p:nvSpPr>
        <p:spPr>
          <a:xfrm>
            <a:off x="12761623" y="6869278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Difficoltà nel capire quando creare una nuova funzione.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Aumento del raggio d’azione delle modifiche sul codice</a:t>
            </a:r>
            <a:endParaRPr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5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E585AB2-741C-829C-B579-ED113C5A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41405" cy="6110674"/>
          </a:xfrm>
          <a:prstGeom prst="rect">
            <a:avLst/>
          </a:prstGeom>
        </p:spPr>
      </p:pic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5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CF0D02C4-201F-8296-FAA4-9312737689E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E585AB2-741C-829C-B579-ED113C5A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41405" cy="6110674"/>
          </a:xfrm>
          <a:prstGeom prst="rect">
            <a:avLst/>
          </a:prstGeom>
        </p:spPr>
      </p:pic>
      <p:sp>
        <p:nvSpPr>
          <p:cNvPr id="11" name="Google Shape;77;p12">
            <a:extLst>
              <a:ext uri="{FF2B5EF4-FFF2-40B4-BE49-F238E27FC236}">
                <a16:creationId xmlns:a16="http://schemas.microsoft.com/office/drawing/2014/main" id="{4F3FFCD8-E079-DDEA-BF3A-A35AC351A26A}"/>
              </a:ext>
            </a:extLst>
          </p:cNvPr>
          <p:cNvSpPr txBox="1"/>
          <p:nvPr/>
        </p:nvSpPr>
        <p:spPr>
          <a:xfrm>
            <a:off x="12761623" y="3123446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Massima riusabilità del codice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Porta alla scrittura di codice più testabile, seguendo il </a:t>
            </a:r>
            <a:r>
              <a:rPr lang="it-IT" sz="2100" i="1" dirty="0">
                <a:solidFill>
                  <a:srgbClr val="FFFFFF"/>
                </a:solidFill>
                <a:latin typeface="DM Sans"/>
                <a:sym typeface="DM Sans"/>
              </a:rPr>
              <a:t>Single Responsability Principle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Ottimizzazione dei tempi di esecuzione, e di conseguenza dei costi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0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CF0D02C4-201F-8296-FAA4-9312737689E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E585AB2-741C-829C-B579-ED113C5A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4"/>
            <a:ext cx="10441405" cy="6110674"/>
          </a:xfrm>
          <a:prstGeom prst="rect">
            <a:avLst/>
          </a:prstGeom>
        </p:spPr>
      </p:pic>
      <p:sp>
        <p:nvSpPr>
          <p:cNvPr id="11" name="Google Shape;77;p12">
            <a:extLst>
              <a:ext uri="{FF2B5EF4-FFF2-40B4-BE49-F238E27FC236}">
                <a16:creationId xmlns:a16="http://schemas.microsoft.com/office/drawing/2014/main" id="{4F3FFCD8-E079-DDEA-BF3A-A35AC351A26A}"/>
              </a:ext>
            </a:extLst>
          </p:cNvPr>
          <p:cNvSpPr txBox="1"/>
          <p:nvPr/>
        </p:nvSpPr>
        <p:spPr>
          <a:xfrm>
            <a:off x="12761623" y="3123446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Massima riusabilità del codice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Porta alla scrittura di codice più testabile, seguendo il </a:t>
            </a:r>
            <a:r>
              <a:rPr lang="it-IT" sz="2100" i="1" dirty="0">
                <a:solidFill>
                  <a:srgbClr val="FFFFFF"/>
                </a:solidFill>
                <a:latin typeface="DM Sans"/>
                <a:sym typeface="DM Sans"/>
              </a:rPr>
              <a:t>Single Responsability Principle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Ottimizzazione dei tempi di esecuzione, e di conseguenza dei costi</a:t>
            </a:r>
          </a:p>
        </p:txBody>
      </p:sp>
      <p:sp>
        <p:nvSpPr>
          <p:cNvPr id="12" name="Google Shape;76;p12">
            <a:extLst>
              <a:ext uri="{FF2B5EF4-FFF2-40B4-BE49-F238E27FC236}">
                <a16:creationId xmlns:a16="http://schemas.microsoft.com/office/drawing/2014/main" id="{25BCBEA0-4BD2-E7C5-477C-C289CEE1077B}"/>
              </a:ext>
            </a:extLst>
          </p:cNvPr>
          <p:cNvSpPr txBox="1"/>
          <p:nvPr/>
        </p:nvSpPr>
        <p:spPr>
          <a:xfrm>
            <a:off x="12559213" y="613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Svantaggi</a:t>
            </a:r>
            <a:endParaRPr sz="5000" b="1" dirty="0"/>
          </a:p>
        </p:txBody>
      </p:sp>
      <p:sp>
        <p:nvSpPr>
          <p:cNvPr id="13" name="Google Shape;77;p12">
            <a:extLst>
              <a:ext uri="{FF2B5EF4-FFF2-40B4-BE49-F238E27FC236}">
                <a16:creationId xmlns:a16="http://schemas.microsoft.com/office/drawing/2014/main" id="{24B1149F-A947-23BC-1923-7E53D6CF26BD}"/>
              </a:ext>
            </a:extLst>
          </p:cNvPr>
          <p:cNvSpPr txBox="1"/>
          <p:nvPr/>
        </p:nvSpPr>
        <p:spPr>
          <a:xfrm>
            <a:off x="12761623" y="6933446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Approccio funzionante solo per architetture completamente </a:t>
            </a:r>
            <a:r>
              <a:rPr lang="it-IT" sz="2100" b="0" i="1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Event-</a:t>
            </a:r>
            <a:r>
              <a:rPr lang="it-IT" sz="2100" b="0" i="1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Driven</a:t>
            </a: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Manutenzione maggiore quando il numero di funzioni diventa elevato</a:t>
            </a:r>
            <a:endParaRPr lang="it-IT" sz="2400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3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1693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D6DB3F7-9B69-4DB0-95BF-C7B2BD16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79" y="1771650"/>
            <a:ext cx="12517441" cy="76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Performance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7594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72;p12">
            <a:extLst>
              <a:ext uri="{FF2B5EF4-FFF2-40B4-BE49-F238E27FC236}">
                <a16:creationId xmlns:a16="http://schemas.microsoft.com/office/drawing/2014/main" id="{1057E337-7E31-ACA5-0C60-7DB0135643FB}"/>
              </a:ext>
            </a:extLst>
          </p:cNvPr>
          <p:cNvSpPr txBox="1"/>
          <p:nvPr/>
        </p:nvSpPr>
        <p:spPr>
          <a:xfrm>
            <a:off x="7720443" y="2115689"/>
            <a:ext cx="2645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Latenza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4" name="Google Shape;73;p12">
            <a:extLst>
              <a:ext uri="{FF2B5EF4-FFF2-40B4-BE49-F238E27FC236}">
                <a16:creationId xmlns:a16="http://schemas.microsoft.com/office/drawing/2014/main" id="{195B823B-F5F9-7E7D-125B-8377D6B0F130}"/>
              </a:ext>
            </a:extLst>
          </p:cNvPr>
          <p:cNvSpPr txBox="1"/>
          <p:nvPr/>
        </p:nvSpPr>
        <p:spPr>
          <a:xfrm>
            <a:off x="3136814" y="3013470"/>
            <a:ext cx="1181278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tempo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che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impiega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per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richiesta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ed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inviare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risposta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compresi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eventuali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ritardi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 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Può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essere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influenzata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vari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fattori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come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velocità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connessione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rete, il tempo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quantità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trasferiti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68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Performance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7594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72;p12">
            <a:extLst>
              <a:ext uri="{FF2B5EF4-FFF2-40B4-BE49-F238E27FC236}">
                <a16:creationId xmlns:a16="http://schemas.microsoft.com/office/drawing/2014/main" id="{77A3E7A3-F657-F38E-7BE2-C064A5BCB720}"/>
              </a:ext>
            </a:extLst>
          </p:cNvPr>
          <p:cNvSpPr txBox="1"/>
          <p:nvPr/>
        </p:nvSpPr>
        <p:spPr>
          <a:xfrm>
            <a:off x="7720443" y="2115689"/>
            <a:ext cx="2645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Latenza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" name="Google Shape;73;p12">
            <a:extLst>
              <a:ext uri="{FF2B5EF4-FFF2-40B4-BE49-F238E27FC236}">
                <a16:creationId xmlns:a16="http://schemas.microsoft.com/office/drawing/2014/main" id="{C2FFD851-D19D-F0E5-9648-5E6F6E4DB7FD}"/>
              </a:ext>
            </a:extLst>
          </p:cNvPr>
          <p:cNvSpPr txBox="1"/>
          <p:nvPr/>
        </p:nvSpPr>
        <p:spPr>
          <a:xfrm>
            <a:off x="3136814" y="3013470"/>
            <a:ext cx="1181278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tempo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che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impiega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per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richiesta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ed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inviare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risposta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compresi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eventuali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ritardi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 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Può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essere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influenzata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vari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fattori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come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velocità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connessione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rete, il tempo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quantità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trasferiti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</a:p>
          <a:p>
            <a:endParaRPr lang="en-US" sz="24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0F7BFEF-3A20-8B91-6C6E-402990AA6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75"/>
          <a:stretch/>
        </p:blipFill>
        <p:spPr>
          <a:xfrm>
            <a:off x="1124776" y="6457200"/>
            <a:ext cx="7227916" cy="1444806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2E9B04C-4EE3-2FEF-62AA-0E9C43E8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75"/>
          <a:stretch/>
        </p:blipFill>
        <p:spPr>
          <a:xfrm>
            <a:off x="9935306" y="6457200"/>
            <a:ext cx="7227917" cy="1444806"/>
          </a:xfrm>
          <a:prstGeom prst="rect">
            <a:avLst/>
          </a:prstGeom>
        </p:spPr>
      </p:pic>
      <p:sp>
        <p:nvSpPr>
          <p:cNvPr id="11" name="Google Shape;72;p12">
            <a:extLst>
              <a:ext uri="{FF2B5EF4-FFF2-40B4-BE49-F238E27FC236}">
                <a16:creationId xmlns:a16="http://schemas.microsoft.com/office/drawing/2014/main" id="{55BB381F-0C8E-0644-44B4-AA570EECC89F}"/>
              </a:ext>
            </a:extLst>
          </p:cNvPr>
          <p:cNvSpPr txBox="1"/>
          <p:nvPr/>
        </p:nvSpPr>
        <p:spPr>
          <a:xfrm>
            <a:off x="1831594" y="5781912"/>
            <a:ext cx="4097852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lang="en-US" sz="4400" b="1" i="0" u="none" strike="noStrike" cap="none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" name="Google Shape;72;p12">
            <a:extLst>
              <a:ext uri="{FF2B5EF4-FFF2-40B4-BE49-F238E27FC236}">
                <a16:creationId xmlns:a16="http://schemas.microsoft.com/office/drawing/2014/main" id="{CB233003-908B-BC6E-8469-90532992CDFB}"/>
              </a:ext>
            </a:extLst>
          </p:cNvPr>
          <p:cNvSpPr txBox="1"/>
          <p:nvPr/>
        </p:nvSpPr>
        <p:spPr>
          <a:xfrm>
            <a:off x="10633571" y="5782089"/>
            <a:ext cx="7192745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lang="en-US" sz="4400" b="1" i="0" u="none" strike="noStrike" cap="none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1260A9-43A1-8BFD-A755-9D36A9C2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6" y="5674473"/>
            <a:ext cx="538608" cy="5386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5D927A5-EB0A-E155-AED0-A94E675AA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89" t="9937" r="34196" b="22348"/>
          <a:stretch/>
        </p:blipFill>
        <p:spPr>
          <a:xfrm>
            <a:off x="9864434" y="5694406"/>
            <a:ext cx="594789" cy="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6BB43C-20D5-C8EF-4C7F-2628688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76" y="1334881"/>
            <a:ext cx="8628048" cy="48206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7D10E6-9229-259A-F9CB-B0EC129E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50" y="7037506"/>
            <a:ext cx="4430444" cy="2492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D8EF082-005A-6A30-A040-B9F7BD68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908" y="6689176"/>
            <a:ext cx="5342805" cy="3000875"/>
          </a:xfrm>
          <a:prstGeom prst="rect">
            <a:avLst/>
          </a:prstGeom>
        </p:spPr>
      </p:pic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</a:t>
            </a:r>
            <a:endParaRPr sz="25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D138B6C-23C0-85FA-90B6-7C5AA7BD3A7C}"/>
              </a:ext>
            </a:extLst>
          </p:cNvPr>
          <p:cNvCxnSpPr/>
          <p:nvPr/>
        </p:nvCxnSpPr>
        <p:spPr>
          <a:xfrm>
            <a:off x="1028700" y="850900"/>
            <a:ext cx="309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7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Costi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5F8B354-21CD-F33C-4502-C76E8A09A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439528"/>
              </p:ext>
            </p:extLst>
          </p:nvPr>
        </p:nvGraphicFramePr>
        <p:xfrm>
          <a:off x="4082668" y="1769279"/>
          <a:ext cx="10122663" cy="674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991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Costi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5F8B354-21CD-F33C-4502-C76E8A09AA4C}"/>
              </a:ext>
            </a:extLst>
          </p:cNvPr>
          <p:cNvGraphicFramePr/>
          <p:nvPr/>
        </p:nvGraphicFramePr>
        <p:xfrm>
          <a:off x="1821686" y="2224107"/>
          <a:ext cx="8758177" cy="583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E536EB5-1CF2-DCB2-F34E-711FB10A0C3D}"/>
              </a:ext>
            </a:extLst>
          </p:cNvPr>
          <p:cNvSpPr txBox="1"/>
          <p:nvPr/>
        </p:nvSpPr>
        <p:spPr>
          <a:xfrm>
            <a:off x="11730537" y="4157565"/>
            <a:ext cx="550018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Richieste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gratuite</a:t>
            </a:r>
            <a:endParaRPr sz="5000" b="1" dirty="0"/>
          </a:p>
        </p:txBody>
      </p:sp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91FDFCCF-2A85-DC85-FE88-847FAB7AC6CC}"/>
              </a:ext>
            </a:extLst>
          </p:cNvPr>
          <p:cNvSpPr txBox="1"/>
          <p:nvPr/>
        </p:nvSpPr>
        <p:spPr>
          <a:xfrm>
            <a:off x="11580518" y="4987363"/>
            <a:ext cx="5800226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D86613"/>
                </a:solidFill>
                <a:latin typeface="DM Sans"/>
                <a:sym typeface="DM Sans"/>
              </a:rPr>
              <a:t>Lambda</a:t>
            </a: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: 1 milione di richieste al mese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669DF5"/>
                </a:solidFill>
                <a:latin typeface="DM Sans"/>
                <a:sym typeface="DM Sans"/>
              </a:rPr>
              <a:t>Cloud Functions</a:t>
            </a: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: 2 milioni di richieste al mese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526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Usabilità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228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77;p12">
            <a:extLst>
              <a:ext uri="{FF2B5EF4-FFF2-40B4-BE49-F238E27FC236}">
                <a16:creationId xmlns:a16="http://schemas.microsoft.com/office/drawing/2014/main" id="{91739436-01A0-55DF-FE40-8696C66AD7E9}"/>
              </a:ext>
            </a:extLst>
          </p:cNvPr>
          <p:cNvSpPr txBox="1"/>
          <p:nvPr/>
        </p:nvSpPr>
        <p:spPr>
          <a:xfrm>
            <a:off x="6542474" y="2563709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Interfaccia intuitiva, curata e dettagliata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Migliore documentazione per gli sviluppatori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Esempi pratici per piccoli progetti software</a:t>
            </a:r>
          </a:p>
        </p:txBody>
      </p:sp>
      <p:sp>
        <p:nvSpPr>
          <p:cNvPr id="18" name="Google Shape;77;p12">
            <a:extLst>
              <a:ext uri="{FF2B5EF4-FFF2-40B4-BE49-F238E27FC236}">
                <a16:creationId xmlns:a16="http://schemas.microsoft.com/office/drawing/2014/main" id="{9958F709-66D0-7790-7CB5-DB100EBFB8E0}"/>
              </a:ext>
            </a:extLst>
          </p:cNvPr>
          <p:cNvSpPr txBox="1"/>
          <p:nvPr/>
        </p:nvSpPr>
        <p:spPr>
          <a:xfrm>
            <a:off x="6542474" y="6525020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Interfaccia intuitiva, curata e dettagliata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ocumentazione ufficiale più carente rispetto a Lambda</a:t>
            </a: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D24D6A-2BCD-4710-AFE0-22872DAE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27" y="2102560"/>
            <a:ext cx="2727248" cy="27272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EAD790-4F7E-1B52-4E7B-A7708520E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741877" y="6004873"/>
            <a:ext cx="3533947" cy="3081714"/>
          </a:xfrm>
          <a:prstGeom prst="rect">
            <a:avLst/>
          </a:prstGeom>
        </p:spPr>
      </p:pic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2F4B45AF-153D-F849-9368-4F7EFDE6A964}"/>
              </a:ext>
            </a:extLst>
          </p:cNvPr>
          <p:cNvSpPr txBox="1"/>
          <p:nvPr/>
        </p:nvSpPr>
        <p:spPr>
          <a:xfrm>
            <a:off x="2089919" y="5030249"/>
            <a:ext cx="283786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1153C7BF-B85C-D469-8262-7A62D84CEA3B}"/>
              </a:ext>
            </a:extLst>
          </p:cNvPr>
          <p:cNvSpPr txBox="1"/>
          <p:nvPr/>
        </p:nvSpPr>
        <p:spPr>
          <a:xfrm>
            <a:off x="2005829" y="9144151"/>
            <a:ext cx="313059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G.C. Functions</a:t>
            </a:r>
            <a:endParaRPr sz="4400" b="1" dirty="0"/>
          </a:p>
        </p:txBody>
      </p:sp>
      <p:sp>
        <p:nvSpPr>
          <p:cNvPr id="9" name="Google Shape;77;p12">
            <a:extLst>
              <a:ext uri="{FF2B5EF4-FFF2-40B4-BE49-F238E27FC236}">
                <a16:creationId xmlns:a16="http://schemas.microsoft.com/office/drawing/2014/main" id="{C7F2A922-B509-6EA2-D098-1C42BD99F422}"/>
              </a:ext>
            </a:extLst>
          </p:cNvPr>
          <p:cNvSpPr txBox="1"/>
          <p:nvPr/>
        </p:nvSpPr>
        <p:spPr>
          <a:xfrm>
            <a:off x="12504476" y="2563708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Processo di </a:t>
            </a:r>
            <a:r>
              <a:rPr lang="it-IT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più lungo rispetto a GCF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Configurazione più complessa e dettagliata della funzione per il setup iniziale</a:t>
            </a:r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18513B5F-B741-93BD-88AB-672F5B49D907}"/>
              </a:ext>
            </a:extLst>
          </p:cNvPr>
          <p:cNvSpPr txBox="1"/>
          <p:nvPr/>
        </p:nvSpPr>
        <p:spPr>
          <a:xfrm>
            <a:off x="12504476" y="652502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Minor numero di step per il </a:t>
            </a:r>
            <a:r>
              <a:rPr lang="it-IT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Setup iniziale più rapido rispetto a Lambda</a:t>
            </a:r>
          </a:p>
        </p:txBody>
      </p:sp>
      <p:sp>
        <p:nvSpPr>
          <p:cNvPr id="16" name="Google Shape;76;p12">
            <a:extLst>
              <a:ext uri="{FF2B5EF4-FFF2-40B4-BE49-F238E27FC236}">
                <a16:creationId xmlns:a16="http://schemas.microsoft.com/office/drawing/2014/main" id="{6B426AEC-E285-079C-60C6-DCC909AF6101}"/>
              </a:ext>
            </a:extLst>
          </p:cNvPr>
          <p:cNvSpPr txBox="1"/>
          <p:nvPr/>
        </p:nvSpPr>
        <p:spPr>
          <a:xfrm>
            <a:off x="6542474" y="1606502"/>
            <a:ext cx="283786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Usabilità</a:t>
            </a:r>
            <a:endParaRPr sz="4400" b="1" dirty="0"/>
          </a:p>
        </p:txBody>
      </p:sp>
      <p:sp>
        <p:nvSpPr>
          <p:cNvPr id="24" name="Google Shape;76;p12">
            <a:extLst>
              <a:ext uri="{FF2B5EF4-FFF2-40B4-BE49-F238E27FC236}">
                <a16:creationId xmlns:a16="http://schemas.microsoft.com/office/drawing/2014/main" id="{B2393937-2997-7280-EC4C-40948AC1C23F}"/>
              </a:ext>
            </a:extLst>
          </p:cNvPr>
          <p:cNvSpPr txBox="1"/>
          <p:nvPr/>
        </p:nvSpPr>
        <p:spPr>
          <a:xfrm>
            <a:off x="12515846" y="1606502"/>
            <a:ext cx="365549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Facilità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Deploy</a:t>
            </a:r>
            <a:endParaRPr sz="4400" b="1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7C0D2F20-F243-C190-EAAC-A6DAE83201F6}"/>
              </a:ext>
            </a:extLst>
          </p:cNvPr>
          <p:cNvCxnSpPr>
            <a:cxnSpLocks/>
          </p:cNvCxnSpPr>
          <p:nvPr/>
        </p:nvCxnSpPr>
        <p:spPr>
          <a:xfrm>
            <a:off x="6400797" y="5818187"/>
            <a:ext cx="110442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E88B5C9F-00FA-6700-A6B7-65DBFEBEF189}"/>
              </a:ext>
            </a:extLst>
          </p:cNvPr>
          <p:cNvCxnSpPr>
            <a:cxnSpLocks/>
          </p:cNvCxnSpPr>
          <p:nvPr/>
        </p:nvCxnSpPr>
        <p:spPr>
          <a:xfrm>
            <a:off x="11865836" y="2300288"/>
            <a:ext cx="0" cy="7231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8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Confronto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risultati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557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1A83496-20BD-6057-386E-D68ABD7E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44585"/>
              </p:ext>
            </p:extLst>
          </p:nvPr>
        </p:nvGraphicFramePr>
        <p:xfrm>
          <a:off x="1234485" y="2420403"/>
          <a:ext cx="15819030" cy="590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378">
                  <a:extLst>
                    <a:ext uri="{9D8B030D-6E8A-4147-A177-3AD203B41FA5}">
                      <a16:colId xmlns:a16="http://schemas.microsoft.com/office/drawing/2014/main" val="1983946502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1046375484"/>
                    </a:ext>
                  </a:extLst>
                </a:gridCol>
                <a:gridCol w="5923552">
                  <a:extLst>
                    <a:ext uri="{9D8B030D-6E8A-4147-A177-3AD203B41FA5}">
                      <a16:colId xmlns:a16="http://schemas.microsoft.com/office/drawing/2014/main" val="1528119263"/>
                    </a:ext>
                  </a:extLst>
                </a:gridCol>
              </a:tblGrid>
              <a:tr h="1229657">
                <a:tc>
                  <a:txBody>
                    <a:bodyPr/>
                    <a:lstStyle/>
                    <a:p>
                      <a:endParaRPr lang="it-IT" sz="3700" dirty="0">
                        <a:solidFill>
                          <a:schemeClr val="bg1"/>
                        </a:solidFill>
                      </a:endParaRPr>
                    </a:p>
                  </a:txBody>
                  <a:tcPr marL="111787" marR="111787" marT="55894" marB="55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   AWS Lambda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   Google Cloud Functions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703777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66026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Costo per richiesta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955494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Richieste gratuite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6418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Facilità di </a:t>
                      </a:r>
                      <a:r>
                        <a:rPr lang="it-IT" sz="3700" dirty="0" err="1">
                          <a:solidFill>
                            <a:schemeClr val="bg1"/>
                          </a:solidFill>
                        </a:rPr>
                        <a:t>Deploy</a:t>
                      </a:r>
                      <a:endParaRPr lang="it-IT" sz="3700" dirty="0">
                        <a:solidFill>
                          <a:schemeClr val="bg1"/>
                        </a:solidFill>
                      </a:endParaRP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93616"/>
                  </a:ext>
                </a:extLst>
              </a:tr>
              <a:tr h="1229657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Qualità della documentazione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440261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BC00A0AC-4119-D381-A9B6-E65A6946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05" y="2780942"/>
            <a:ext cx="538608" cy="5386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20C9D6-F8F4-EDA9-59D3-75F65A2BD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1052105" y="2790908"/>
            <a:ext cx="594789" cy="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3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2281800" y="4604891"/>
            <a:ext cx="13724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Grazie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l’attenzione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!</a:t>
            </a:r>
            <a:endParaRPr sz="10000" b="1" dirty="0"/>
          </a:p>
        </p:txBody>
      </p:sp>
    </p:spTree>
    <p:extLst>
      <p:ext uri="{BB962C8B-B14F-4D97-AF65-F5344CB8AC3E}">
        <p14:creationId xmlns:p14="http://schemas.microsoft.com/office/powerpoint/2010/main" val="16543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A880DE-C5D9-A8F8-086C-C161761D14EA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16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F9D778E2-A79C-E2C6-9720-060573D775DD}"/>
              </a:ext>
            </a:extLst>
          </p:cNvPr>
          <p:cNvSpPr txBox="1"/>
          <p:nvPr/>
        </p:nvSpPr>
        <p:spPr>
          <a:xfrm>
            <a:off x="2621599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8E06AC57-E94E-B66F-89A8-7078DC7A27D1}"/>
              </a:ext>
            </a:extLst>
          </p:cNvPr>
          <p:cNvSpPr txBox="1"/>
          <p:nvPr/>
        </p:nvSpPr>
        <p:spPr>
          <a:xfrm>
            <a:off x="11011881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sz="4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0253A3-A80E-1FB9-64AE-D77A1AAC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6" y="1827549"/>
            <a:ext cx="3358815" cy="33588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3FF177D-D174-B808-E53E-C8DA2D04C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0696896" y="1951851"/>
            <a:ext cx="3709169" cy="32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D5A5B1-223E-EC1B-E8B1-731099E2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6" y="1827549"/>
            <a:ext cx="3358815" cy="33588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AFD3BAB-A59F-73F1-54D4-8A3F491C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8" y="5504428"/>
            <a:ext cx="3555051" cy="32345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7C90BC-FA72-1769-262B-ED257BBEF3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89" t="9937" r="34196" b="22348"/>
          <a:stretch/>
        </p:blipFill>
        <p:spPr>
          <a:xfrm>
            <a:off x="10696896" y="1951851"/>
            <a:ext cx="3709169" cy="323451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CF405D0-4A4B-225D-89C7-C56784CCF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1480" y="5504428"/>
            <a:ext cx="3358816" cy="335881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A880DE-C5D9-A8F8-086C-C161761D14EA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16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AF90646C-A800-4A0C-F177-C84B45EC8DA5}"/>
              </a:ext>
            </a:extLst>
          </p:cNvPr>
          <p:cNvSpPr txBox="1"/>
          <p:nvPr/>
        </p:nvSpPr>
        <p:spPr>
          <a:xfrm>
            <a:off x="2621599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B630354C-3427-2C6A-D98C-F7E8C5D757E0}"/>
              </a:ext>
            </a:extLst>
          </p:cNvPr>
          <p:cNvSpPr txBox="1"/>
          <p:nvPr/>
        </p:nvSpPr>
        <p:spPr>
          <a:xfrm>
            <a:off x="11011881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sz="4400" b="1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A90C6080-4654-09E5-0772-82F5CFD76767}"/>
              </a:ext>
            </a:extLst>
          </p:cNvPr>
          <p:cNvSpPr txBox="1"/>
          <p:nvPr/>
        </p:nvSpPr>
        <p:spPr>
          <a:xfrm>
            <a:off x="4739668" y="8948834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6B50626A-1432-EFF8-0D6B-5F171E3FFBBF}"/>
              </a:ext>
            </a:extLst>
          </p:cNvPr>
          <p:cNvSpPr txBox="1"/>
          <p:nvPr/>
        </p:nvSpPr>
        <p:spPr>
          <a:xfrm>
            <a:off x="12826393" y="8948834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Firebase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1500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Sistema Serverless</a:t>
            </a:r>
            <a:endParaRPr sz="2500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4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Google Shape;72;p12">
            <a:extLst>
              <a:ext uri="{FF2B5EF4-FFF2-40B4-BE49-F238E27FC236}">
                <a16:creationId xmlns:a16="http://schemas.microsoft.com/office/drawing/2014/main" id="{9D2D7390-7146-ABA0-B75C-23F98177009B}"/>
              </a:ext>
            </a:extLst>
          </p:cNvPr>
          <p:cNvSpPr txBox="1"/>
          <p:nvPr/>
        </p:nvSpPr>
        <p:spPr>
          <a:xfrm>
            <a:off x="1709487" y="2919814"/>
            <a:ext cx="14869026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Il Serverless Computing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è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una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tecnologia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in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rapida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crescita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. La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sua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promessa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principale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è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quella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di: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5000" b="1" dirty="0">
              <a:solidFill>
                <a:srgbClr val="FFFFFF"/>
              </a:solidFill>
              <a:latin typeface="DM Serif Display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Rendere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servizi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informatici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più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accessibili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Personalizzabili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in base alle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esigenze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specifiche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Delegare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all’infrastruttura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la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gestione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operativa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C2C21692-D09D-05A7-2EC7-52C5D23B1F9B}"/>
              </a:ext>
            </a:extLst>
          </p:cNvPr>
          <p:cNvSpPr/>
          <p:nvPr/>
        </p:nvSpPr>
        <p:spPr>
          <a:xfrm>
            <a:off x="3334159" y="5920272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2900C3E-74DD-87F8-845E-6A73CD0B7EB0}"/>
              </a:ext>
            </a:extLst>
          </p:cNvPr>
          <p:cNvSpPr/>
          <p:nvPr/>
        </p:nvSpPr>
        <p:spPr>
          <a:xfrm>
            <a:off x="3363900" y="6752055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92DC870-E67E-35D4-8628-F62461937C0D}"/>
              </a:ext>
            </a:extLst>
          </p:cNvPr>
          <p:cNvSpPr/>
          <p:nvPr/>
        </p:nvSpPr>
        <p:spPr>
          <a:xfrm>
            <a:off x="3887009" y="5045610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1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40043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Minimalis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1193</Words>
  <Application>Microsoft Macintosh PowerPoint</Application>
  <PresentationFormat>Personalizzato</PresentationFormat>
  <Paragraphs>222</Paragraphs>
  <Slides>34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DM Sans</vt:lpstr>
      <vt:lpstr>Arial</vt:lpstr>
      <vt:lpstr>Calibri</vt:lpstr>
      <vt:lpstr>DM Serif Display</vt:lpstr>
      <vt:lpstr>Professional Minimalist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Davide De Rosa - davide.derosa@studio.unibo.it</cp:lastModifiedBy>
  <cp:revision>29</cp:revision>
  <dcterms:modified xsi:type="dcterms:W3CDTF">2024-10-24T18:20:13Z</dcterms:modified>
</cp:coreProperties>
</file>