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Di Bella" initials="DDB" lastIdx="2" clrIdx="0">
    <p:extLst>
      <p:ext uri="{19B8F6BF-5375-455C-9EA6-DF929625EA0E}">
        <p15:presenceInfo xmlns:p15="http://schemas.microsoft.com/office/powerpoint/2012/main" userId="9ecfc21829b1d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9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8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1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 descr="Vista dall’alto di esagoni 3D">
            <a:extLst>
              <a:ext uri="{FF2B5EF4-FFF2-40B4-BE49-F238E27FC236}">
                <a16:creationId xmlns:a16="http://schemas.microsoft.com/office/drawing/2014/main" id="{FA513706-08E8-4006-BE98-4472281D2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66EE3E-3DB2-4187-A920-03F4570D9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MHW2 – Davide Di Bella </a:t>
            </a:r>
            <a:br>
              <a:rPr lang="it-IT" dirty="0"/>
            </a:br>
            <a:r>
              <a:rPr lang="it-IT" dirty="0"/>
              <a:t>Matricola: O46001877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F91B6B-A3DB-435B-9492-5D7CAF36D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Web Programming 2020-2021</a:t>
            </a:r>
          </a:p>
        </p:txBody>
      </p:sp>
    </p:spTree>
    <p:extLst>
      <p:ext uri="{BB962C8B-B14F-4D97-AF65-F5344CB8AC3E}">
        <p14:creationId xmlns:p14="http://schemas.microsoft.com/office/powerpoint/2010/main" val="191117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FC0DF5A-C990-4A87-AB1C-888E2A92630A}"/>
              </a:ext>
            </a:extLst>
          </p:cNvPr>
          <p:cNvSpPr txBox="1"/>
          <p:nvPr/>
        </p:nvSpPr>
        <p:spPr>
          <a:xfrm>
            <a:off x="3066618" y="357909"/>
            <a:ext cx="605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HEADER/NAVBAR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B24447-6312-4BE5-8E41-703F8F84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5795"/>
            <a:ext cx="12192000" cy="39781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E3E28D-0FEC-44A7-9D0F-239F033B9714}"/>
              </a:ext>
            </a:extLst>
          </p:cNvPr>
          <p:cNvSpPr txBox="1"/>
          <p:nvPr/>
        </p:nvSpPr>
        <p:spPr>
          <a:xfrm>
            <a:off x="0" y="5315578"/>
            <a:ext cx="5814874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-Cambio di immagine dell’</a:t>
            </a:r>
            <a:r>
              <a:rPr lang="it-IT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rispetto a mhw1</a:t>
            </a:r>
          </a:p>
          <a:p>
            <a:r>
              <a:rPr lang="it-IT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Inserimento di input ricerca sotto il titolo</a:t>
            </a:r>
          </a:p>
        </p:txBody>
      </p:sp>
      <p:sp>
        <p:nvSpPr>
          <p:cNvPr id="16" name="Parentesi graffa chiusa 15">
            <a:extLst>
              <a:ext uri="{FF2B5EF4-FFF2-40B4-BE49-F238E27FC236}">
                <a16:creationId xmlns:a16="http://schemas.microsoft.com/office/drawing/2014/main" id="{FF3AE12D-614D-47D7-9B45-450D6B25D468}"/>
              </a:ext>
            </a:extLst>
          </p:cNvPr>
          <p:cNvSpPr/>
          <p:nvPr/>
        </p:nvSpPr>
        <p:spPr>
          <a:xfrm rot="5400000">
            <a:off x="5872579" y="2506872"/>
            <a:ext cx="452761" cy="3781887"/>
          </a:xfrm>
          <a:prstGeom prst="rightBrace">
            <a:avLst>
              <a:gd name="adj1" fmla="val 8333"/>
              <a:gd name="adj2" fmla="val 49757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B959D44-272F-40A9-90E8-129A611AE935}"/>
              </a:ext>
            </a:extLst>
          </p:cNvPr>
          <p:cNvSpPr txBox="1"/>
          <p:nvPr/>
        </p:nvSpPr>
        <p:spPr>
          <a:xfrm>
            <a:off x="5660996" y="4649415"/>
            <a:ext cx="93511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/>
                </a:solidFill>
              </a:rPr>
              <a:t>400px</a:t>
            </a:r>
          </a:p>
        </p:txBody>
      </p:sp>
      <p:sp>
        <p:nvSpPr>
          <p:cNvPr id="2" name="Parentesi graffa chiusa 1">
            <a:extLst>
              <a:ext uri="{FF2B5EF4-FFF2-40B4-BE49-F238E27FC236}">
                <a16:creationId xmlns:a16="http://schemas.microsoft.com/office/drawing/2014/main" id="{F9E52F61-F773-4D59-BAAA-B56097B2963A}"/>
              </a:ext>
            </a:extLst>
          </p:cNvPr>
          <p:cNvSpPr/>
          <p:nvPr/>
        </p:nvSpPr>
        <p:spPr>
          <a:xfrm>
            <a:off x="8063794" y="3962400"/>
            <a:ext cx="313588" cy="28918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9DCF4C-53F1-45CB-B23A-3F72F68FC8BB}"/>
              </a:ext>
            </a:extLst>
          </p:cNvPr>
          <p:cNvSpPr txBox="1"/>
          <p:nvPr/>
        </p:nvSpPr>
        <p:spPr>
          <a:xfrm>
            <a:off x="8303491" y="3882251"/>
            <a:ext cx="82189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30px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8F07EB-3E0F-4512-94A5-2D046A5D4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30552"/>
            <a:ext cx="5770707" cy="1123305"/>
          </a:xfrm>
          <a:prstGeom prst="rect">
            <a:avLst/>
          </a:prstGeom>
        </p:spPr>
      </p:pic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4930AB86-9B11-4753-856B-C8C3FA0F104B}"/>
              </a:ext>
            </a:extLst>
          </p:cNvPr>
          <p:cNvCxnSpPr/>
          <p:nvPr/>
        </p:nvCxnSpPr>
        <p:spPr>
          <a:xfrm>
            <a:off x="5370990" y="5961909"/>
            <a:ext cx="585927" cy="2258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2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0CC34A-C43C-4055-912D-52CDDA05229B}"/>
              </a:ext>
            </a:extLst>
          </p:cNvPr>
          <p:cNvSpPr txBox="1"/>
          <p:nvPr/>
        </p:nvSpPr>
        <p:spPr>
          <a:xfrm>
            <a:off x="593155" y="1381648"/>
            <a:ext cx="5334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Sfruttando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un file ‘contents.js’ in cui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sono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presenti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le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informazioni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da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inserire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nella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pagina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tramite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un </a:t>
            </a:r>
            <a:r>
              <a:rPr lang="en-US" sz="2000" i="1" dirty="0" err="1">
                <a:solidFill>
                  <a:schemeClr val="tx1">
                    <a:alpha val="70000"/>
                  </a:schemeClr>
                </a:solidFill>
              </a:rPr>
              <a:t>ciclo</a:t>
            </a:r>
            <a:r>
              <a:rPr lang="en-US" sz="2000" i="1" dirty="0">
                <a:solidFill>
                  <a:schemeClr val="tx1">
                    <a:alpha val="70000"/>
                  </a:schemeClr>
                </a:solidFill>
              </a:rPr>
              <a:t> for  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inserisco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dinamicamente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 Il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ciclo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sfrutta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degli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oggetti,inizialmente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vuoti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285750" indent="-228600" defTabSz="9144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Vengono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inserite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alpha val="70000"/>
                  </a:schemeClr>
                </a:solidFill>
              </a:rPr>
              <a:t>addEventListener</a:t>
            </a:r>
            <a:r>
              <a:rPr lang="en-US" sz="2000" i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per le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funzioni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alpha val="70000"/>
                  </a:schemeClr>
                </a:solidFill>
              </a:rPr>
              <a:t>mostraDettagli</a:t>
            </a:r>
            <a:r>
              <a:rPr lang="en-US" sz="2000" i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e </a:t>
            </a:r>
            <a:r>
              <a:rPr lang="en-US" sz="2000" i="1" dirty="0" err="1">
                <a:solidFill>
                  <a:schemeClr val="tx1">
                    <a:alpha val="70000"/>
                  </a:schemeClr>
                </a:solidFill>
              </a:rPr>
              <a:t>Favourites</a:t>
            </a: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 defTabSz="9144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 defTabSz="9144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CE7336-9FCC-4F57-AFE2-1C5967A2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47" y="18422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INSERIMENTO DINAMICO CONTENUTI TRAMITE JS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B46654-DF63-418B-8EE1-13F683DA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55" y="771525"/>
            <a:ext cx="4147690" cy="5334000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3B7A51-91A4-4FFC-8470-BE4798D3C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0" y="4360985"/>
            <a:ext cx="5626469" cy="23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2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CC465B-A42A-4DE2-8B3B-FF0F94BDE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6" y="1479512"/>
            <a:ext cx="5324981" cy="36082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923969-6A38-488C-9D38-34EAEC2E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1800" dirty="0"/>
              <a:t>La </a:t>
            </a:r>
            <a:r>
              <a:rPr lang="en-US" sz="1800" dirty="0" err="1"/>
              <a:t>seguente</a:t>
            </a:r>
            <a:r>
              <a:rPr lang="en-US" sz="1800" dirty="0"/>
              <a:t> </a:t>
            </a:r>
            <a:r>
              <a:rPr lang="en-US" sz="1800" dirty="0" err="1"/>
              <a:t>funzione</a:t>
            </a:r>
            <a:r>
              <a:rPr lang="en-US" sz="1800" dirty="0"/>
              <a:t> </a:t>
            </a:r>
            <a:r>
              <a:rPr lang="en-US" sz="1800" dirty="0" err="1"/>
              <a:t>recupera</a:t>
            </a:r>
            <a:r>
              <a:rPr lang="en-US" sz="1800" dirty="0"/>
              <a:t> la </a:t>
            </a:r>
            <a:r>
              <a:rPr lang="en-US" sz="1800" dirty="0" err="1"/>
              <a:t>sezione</a:t>
            </a:r>
            <a:r>
              <a:rPr lang="en-US" sz="1800" dirty="0"/>
              <a:t> in cui è </a:t>
            </a:r>
            <a:r>
              <a:rPr lang="en-US" sz="1800" dirty="0" err="1"/>
              <a:t>contenuto</a:t>
            </a:r>
            <a:r>
              <a:rPr lang="en-US" sz="1800" dirty="0"/>
              <a:t> il ‘p’ </a:t>
            </a:r>
            <a:r>
              <a:rPr lang="en-US" sz="1800" dirty="0" err="1"/>
              <a:t>che</a:t>
            </a:r>
            <a:r>
              <a:rPr lang="en-US" sz="1800" dirty="0"/>
              <a:t> è </a:t>
            </a:r>
            <a:r>
              <a:rPr lang="en-US" sz="1800" dirty="0" err="1"/>
              <a:t>stato</a:t>
            </a:r>
            <a:r>
              <a:rPr lang="en-US" sz="1800" dirty="0"/>
              <a:t> </a:t>
            </a:r>
            <a:r>
              <a:rPr lang="en-US" sz="1800" dirty="0" err="1"/>
              <a:t>cliccato</a:t>
            </a:r>
            <a:r>
              <a:rPr lang="en-US" sz="1800" dirty="0"/>
              <a:t>. Dopo un </a:t>
            </a:r>
            <a:r>
              <a:rPr lang="en-US" sz="1800" dirty="0" err="1"/>
              <a:t>confronto</a:t>
            </a:r>
            <a:r>
              <a:rPr lang="en-US" sz="1800" dirty="0"/>
              <a:t> con il </a:t>
            </a:r>
            <a:r>
              <a:rPr lang="en-US" sz="1800" i="1" dirty="0" err="1"/>
              <a:t>textContent</a:t>
            </a:r>
            <a:r>
              <a:rPr lang="en-US" sz="1800" i="1" dirty="0"/>
              <a:t> </a:t>
            </a:r>
            <a:r>
              <a:rPr lang="en-US" sz="1800" dirty="0"/>
              <a:t>del ‘p’ </a:t>
            </a:r>
            <a:r>
              <a:rPr lang="en-US" sz="1800" dirty="0" err="1"/>
              <a:t>selezionato</a:t>
            </a:r>
            <a:r>
              <a:rPr lang="en-US" sz="1800" dirty="0"/>
              <a:t>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aggiunta</a:t>
            </a:r>
            <a:r>
              <a:rPr lang="en-US" sz="1800" dirty="0"/>
              <a:t> la </a:t>
            </a:r>
            <a:r>
              <a:rPr lang="en-US" sz="1800" dirty="0" err="1"/>
              <a:t>descrizione</a:t>
            </a:r>
            <a:r>
              <a:rPr lang="en-US" sz="1800" dirty="0"/>
              <a:t> </a:t>
            </a:r>
            <a:r>
              <a:rPr lang="en-US" sz="1800" dirty="0" err="1"/>
              <a:t>dinamicamente</a:t>
            </a:r>
            <a:r>
              <a:rPr lang="en-US" sz="1800" dirty="0"/>
              <a:t> dal file ‘</a:t>
            </a:r>
            <a:r>
              <a:rPr lang="en-US" sz="1800" i="1" dirty="0"/>
              <a:t>contents.js’ s</a:t>
            </a:r>
            <a:r>
              <a:rPr lang="en-US" sz="1800" dirty="0"/>
              <a:t>e il </a:t>
            </a:r>
            <a:r>
              <a:rPr lang="en-US" sz="1800" dirty="0" err="1"/>
              <a:t>confronto</a:t>
            </a:r>
            <a:r>
              <a:rPr lang="en-US" sz="1800" dirty="0"/>
              <a:t> </a:t>
            </a:r>
            <a:r>
              <a:rPr lang="en-US" sz="1800" dirty="0" err="1"/>
              <a:t>corrisponde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stringa</a:t>
            </a:r>
            <a:r>
              <a:rPr lang="en-US" sz="1800" dirty="0"/>
              <a:t> ‘</a:t>
            </a:r>
            <a:r>
              <a:rPr lang="en-US" sz="1800" i="1" dirty="0" err="1"/>
              <a:t>mostra</a:t>
            </a:r>
            <a:r>
              <a:rPr lang="en-US" sz="1800" i="1" dirty="0"/>
              <a:t> </a:t>
            </a:r>
            <a:r>
              <a:rPr lang="en-US" sz="1800" i="1" dirty="0" err="1"/>
              <a:t>dettagli</a:t>
            </a:r>
            <a:r>
              <a:rPr lang="en-US" sz="1800" i="1" dirty="0"/>
              <a:t>’. </a:t>
            </a:r>
            <a:r>
              <a:rPr lang="en-US" sz="1800" i="1" dirty="0" err="1"/>
              <a:t>A</a:t>
            </a:r>
            <a:r>
              <a:rPr lang="en-US" sz="1800" dirty="0" err="1"/>
              <a:t>ltrimenti</a:t>
            </a:r>
            <a:r>
              <a:rPr lang="en-US" sz="1800" dirty="0"/>
              <a:t> </a:t>
            </a:r>
            <a:r>
              <a:rPr lang="en-US" sz="1800" dirty="0" err="1"/>
              <a:t>vuol</a:t>
            </a:r>
            <a:r>
              <a:rPr lang="en-US" sz="1800" dirty="0"/>
              <a:t> dire </a:t>
            </a:r>
            <a:r>
              <a:rPr lang="en-US" sz="1800" dirty="0" err="1"/>
              <a:t>che</a:t>
            </a:r>
            <a:r>
              <a:rPr lang="en-US" sz="1800" dirty="0"/>
              <a:t> il testo è </a:t>
            </a:r>
            <a:r>
              <a:rPr lang="en-US" sz="1800" dirty="0" err="1"/>
              <a:t>stato</a:t>
            </a:r>
            <a:r>
              <a:rPr lang="en-US" sz="1800" dirty="0"/>
              <a:t> </a:t>
            </a:r>
            <a:r>
              <a:rPr lang="en-US" sz="1800" dirty="0" err="1"/>
              <a:t>già</a:t>
            </a:r>
            <a:r>
              <a:rPr lang="en-US" sz="1800" dirty="0"/>
              <a:t> </a:t>
            </a:r>
            <a:r>
              <a:rPr lang="en-US" sz="1800" dirty="0" err="1"/>
              <a:t>cambiato</a:t>
            </a:r>
            <a:r>
              <a:rPr lang="en-US" sz="1800" dirty="0"/>
              <a:t> e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rimossa</a:t>
            </a:r>
            <a:r>
              <a:rPr lang="en-US" sz="1800" dirty="0"/>
              <a:t> la </a:t>
            </a:r>
            <a:r>
              <a:rPr lang="en-US" sz="1800" dirty="0" err="1"/>
              <a:t>descrizione</a:t>
            </a:r>
            <a:r>
              <a:rPr lang="en-US" sz="1800" dirty="0"/>
              <a:t>. Il </a:t>
            </a:r>
            <a:r>
              <a:rPr lang="en-US" sz="1800" i="1" dirty="0" err="1"/>
              <a:t>textContent</a:t>
            </a:r>
            <a:r>
              <a:rPr lang="en-US" sz="1800" i="1" dirty="0"/>
              <a:t>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ripristinato</a:t>
            </a:r>
            <a:r>
              <a:rPr lang="en-US" sz="1800" dirty="0"/>
              <a:t> a ‘</a:t>
            </a:r>
            <a:r>
              <a:rPr lang="en-US" sz="1800" i="1" dirty="0" err="1"/>
              <a:t>mostra</a:t>
            </a:r>
            <a:r>
              <a:rPr lang="en-US" sz="1800" i="1" dirty="0"/>
              <a:t> </a:t>
            </a:r>
            <a:r>
              <a:rPr lang="en-US" sz="1800" i="1" dirty="0" err="1"/>
              <a:t>dettagli</a:t>
            </a:r>
            <a:r>
              <a:rPr lang="en-US" sz="1800" i="1" dirty="0"/>
              <a:t>’.</a:t>
            </a:r>
            <a:endParaRPr lang="en-US" sz="18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E2006E-C08B-4C9A-A6A2-A514153D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it-IT" sz="3200" i="1">
                <a:latin typeface="+mn-lt"/>
              </a:rPr>
              <a:t>mostraDettagli()</a:t>
            </a:r>
          </a:p>
        </p:txBody>
      </p:sp>
    </p:spTree>
    <p:extLst>
      <p:ext uri="{BB962C8B-B14F-4D97-AF65-F5344CB8AC3E}">
        <p14:creationId xmlns:p14="http://schemas.microsoft.com/office/powerpoint/2010/main" val="118072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3141DD-11EC-43E8-BAB6-D50C5B84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7" y="2627249"/>
            <a:ext cx="5659990" cy="4572000"/>
          </a:xfrm>
        </p:spPr>
        <p:txBody>
          <a:bodyPr anchor="t">
            <a:normAutofit/>
          </a:bodyPr>
          <a:lstStyle/>
          <a:p>
            <a:pPr algn="ctr"/>
            <a:r>
              <a:rPr lang="it-IT" sz="4000" b="1" dirty="0">
                <a:latin typeface="+mn-lt"/>
              </a:rPr>
              <a:t>Sezione preferiti (HTML)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836A85-E2B0-48DE-B9E5-8C01D3C9C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9090" y="1040564"/>
            <a:ext cx="4337540" cy="5817436"/>
          </a:xfrm>
          <a:custGeom>
            <a:avLst/>
            <a:gdLst>
              <a:gd name="connsiteX0" fmla="*/ 3175347 w 4337540"/>
              <a:gd name="connsiteY0" fmla="*/ 710 h 5817436"/>
              <a:gd name="connsiteX1" fmla="*/ 3972229 w 4337540"/>
              <a:gd name="connsiteY1" fmla="*/ 94304 h 5817436"/>
              <a:gd name="connsiteX2" fmla="*/ 4337540 w 4337540"/>
              <a:gd name="connsiteY2" fmla="*/ 181400 h 5817436"/>
              <a:gd name="connsiteX3" fmla="*/ 4337540 w 4337540"/>
              <a:gd name="connsiteY3" fmla="*/ 5817436 h 5817436"/>
              <a:gd name="connsiteX4" fmla="*/ 1006557 w 4337540"/>
              <a:gd name="connsiteY4" fmla="*/ 5817436 h 5817436"/>
              <a:gd name="connsiteX5" fmla="*/ 866510 w 4337540"/>
              <a:gd name="connsiteY5" fmla="*/ 5609583 h 5817436"/>
              <a:gd name="connsiteX6" fmla="*/ 351747 w 4337540"/>
              <a:gd name="connsiteY6" fmla="*/ 2263621 h 5817436"/>
              <a:gd name="connsiteX7" fmla="*/ 1381666 w 4337540"/>
              <a:gd name="connsiteY7" fmla="*/ 845238 h 5817436"/>
              <a:gd name="connsiteX8" fmla="*/ 2751595 w 4337540"/>
              <a:gd name="connsiteY8" fmla="*/ 47742 h 5817436"/>
              <a:gd name="connsiteX9" fmla="*/ 3175347 w 433754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4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7540" y="181400"/>
                </a:lnTo>
                <a:lnTo>
                  <a:pt x="433754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488C52-C6ED-4D7B-9CDF-95CAABED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788" y="3949282"/>
            <a:ext cx="4291307" cy="1359565"/>
          </a:xfrm>
        </p:spPr>
        <p:txBody>
          <a:bodyPr>
            <a:normAutofit/>
          </a:bodyPr>
          <a:lstStyle/>
          <a:p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implementata</a:t>
            </a:r>
            <a:r>
              <a:rPr lang="en-US" sz="2400" dirty="0"/>
              <a:t> in HTML </a:t>
            </a:r>
            <a:r>
              <a:rPr lang="en-US" sz="2400" dirty="0" err="1"/>
              <a:t>inizialmente</a:t>
            </a:r>
            <a:r>
              <a:rPr lang="en-US" sz="2400" dirty="0"/>
              <a:t> </a:t>
            </a:r>
            <a:r>
              <a:rPr lang="en-US" sz="2400" dirty="0" err="1"/>
              <a:t>nascosta</a:t>
            </a:r>
            <a:endParaRPr lang="en-US" sz="2400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A71566-3686-4045-AC2F-855B2508B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49" y="2627249"/>
            <a:ext cx="3790951" cy="158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5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EA8D9F-2551-422A-A2EA-1B70DD3E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116" y="140562"/>
            <a:ext cx="4298271" cy="924758"/>
          </a:xfrm>
        </p:spPr>
        <p:txBody>
          <a:bodyPr/>
          <a:lstStyle/>
          <a:p>
            <a:pPr algn="ctr"/>
            <a:r>
              <a:rPr lang="it-IT" b="1" dirty="0" err="1">
                <a:latin typeface="+mn-lt"/>
              </a:rPr>
              <a:t>Favourites</a:t>
            </a:r>
            <a:r>
              <a:rPr lang="it-IT" b="1" dirty="0">
                <a:latin typeface="+mn-lt"/>
              </a:rPr>
              <a:t>()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3EE86E-FBB1-4899-8C24-EE45144BC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7" y="290628"/>
            <a:ext cx="2941575" cy="646232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EE78CD-D4EB-4F6A-8D0B-97F38FC421CD}"/>
              </a:ext>
            </a:extLst>
          </p:cNvPr>
          <p:cNvSpPr txBox="1"/>
          <p:nvPr/>
        </p:nvSpPr>
        <p:spPr>
          <a:xfrm>
            <a:off x="3630967" y="1443841"/>
            <a:ext cx="8362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Nel contenuto cliccato è presente un dataset che indica lo status riguardo la presenza o meno del contenuto nella sezione selezionata.</a:t>
            </a:r>
          </a:p>
          <a:p>
            <a:pPr marL="285750" indent="-285750">
              <a:buFontTx/>
              <a:buChar char="-"/>
            </a:pPr>
            <a:r>
              <a:rPr lang="it-IT" dirty="0"/>
              <a:t>il dataset viene settato a on</a:t>
            </a:r>
            <a:r>
              <a:rPr lang="it-IT" dirty="0">
                <a:sym typeface="Wingdings" panose="05000000000000000000" pitchFamily="2" charset="2"/>
              </a:rPr>
              <a:t> Il contenuto è presente nella sezione preferiti.</a:t>
            </a:r>
            <a:r>
              <a:rPr lang="it-IT" dirty="0"/>
              <a:t> </a:t>
            </a:r>
          </a:p>
          <a:p>
            <a:pPr marL="285750" indent="-285750">
              <a:buFontTx/>
              <a:buChar char="-"/>
            </a:pPr>
            <a:r>
              <a:rPr lang="it-IT" dirty="0"/>
              <a:t>Il contenuto viene inserito in un oggetto ‘</a:t>
            </a:r>
            <a:r>
              <a:rPr lang="it-IT" dirty="0" err="1"/>
              <a:t>favourites</a:t>
            </a:r>
            <a:r>
              <a:rPr lang="it-IT" dirty="0"/>
              <a:t>’ che serve a tenere conto degli elementi presenti nella sezione preferiti. In seguito viene implementata un controllo sul numero degli elementi.</a:t>
            </a:r>
          </a:p>
          <a:p>
            <a:pPr marL="285750" indent="-285750">
              <a:buFontTx/>
              <a:buChar char="-"/>
            </a:pPr>
            <a:r>
              <a:rPr lang="it-IT" dirty="0"/>
              <a:t>Se il contenuto di questo oggetto è zero viene nascosta la sezione preferiti.</a:t>
            </a:r>
          </a:p>
          <a:p>
            <a:pPr marL="285750" indent="-285750">
              <a:buFontTx/>
              <a:buChar char="-"/>
            </a:pPr>
            <a:r>
              <a:rPr lang="it-IT" dirty="0"/>
              <a:t>Se non presente la card viene creata e inserita tramite </a:t>
            </a:r>
            <a:r>
              <a:rPr lang="it-IT" i="1" dirty="0" err="1"/>
              <a:t>appendChild</a:t>
            </a:r>
            <a:r>
              <a:rPr lang="it-IT" i="1" dirty="0"/>
              <a:t>.</a:t>
            </a:r>
          </a:p>
          <a:p>
            <a:pPr marL="285750" indent="-285750">
              <a:buFontTx/>
              <a:buChar char="-"/>
            </a:pPr>
            <a:r>
              <a:rPr lang="it-IT" dirty="0"/>
              <a:t>Vengono cambiate le immagini corrispondenti nella </a:t>
            </a:r>
            <a:r>
              <a:rPr lang="it-IT" u="sng" dirty="0" err="1"/>
              <a:t>section</a:t>
            </a:r>
            <a:r>
              <a:rPr lang="it-IT" u="sng" dirty="0"/>
              <a:t>.</a:t>
            </a:r>
            <a:br>
              <a:rPr lang="it-IT" u="sng" dirty="0"/>
            </a:br>
            <a:endParaRPr lang="it-IT" u="sng" dirty="0"/>
          </a:p>
          <a:p>
            <a:r>
              <a:rPr lang="it-IT" dirty="0"/>
              <a:t>La funzione </a:t>
            </a:r>
            <a:r>
              <a:rPr lang="it-IT" dirty="0" err="1"/>
              <a:t>Favourites</a:t>
            </a:r>
            <a:r>
              <a:rPr lang="it-IT" dirty="0"/>
              <a:t> lavora in simbiosi con la funzione </a:t>
            </a:r>
            <a:r>
              <a:rPr lang="it-IT" i="1" dirty="0" err="1"/>
              <a:t>removeContent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B9878545-3CDD-4CA9-94FB-5177C445A9A3}"/>
              </a:ext>
            </a:extLst>
          </p:cNvPr>
          <p:cNvSpPr/>
          <p:nvPr/>
        </p:nvSpPr>
        <p:spPr>
          <a:xfrm>
            <a:off x="10440140" y="5264458"/>
            <a:ext cx="1420427" cy="101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4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664BF-9A53-4BD3-96A5-06597A82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930"/>
            <a:ext cx="10668000" cy="1524000"/>
          </a:xfrm>
        </p:spPr>
        <p:txBody>
          <a:bodyPr/>
          <a:lstStyle/>
          <a:p>
            <a:pPr algn="ctr"/>
            <a:r>
              <a:rPr lang="it-IT" b="1" dirty="0" err="1">
                <a:latin typeface="+mn-lt"/>
              </a:rPr>
              <a:t>removeContent</a:t>
            </a:r>
            <a:r>
              <a:rPr lang="it-IT" b="1" dirty="0">
                <a:latin typeface="+mn-lt"/>
              </a:rPr>
              <a:t>()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3E289A-1992-464C-B8DE-372F3CF0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18" y="1765064"/>
            <a:ext cx="4488569" cy="345215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FB4D3E-5242-495C-93DC-A7A53627510C}"/>
              </a:ext>
            </a:extLst>
          </p:cNvPr>
          <p:cNvSpPr txBox="1"/>
          <p:nvPr/>
        </p:nvSpPr>
        <p:spPr>
          <a:xfrm>
            <a:off x="541537" y="1765064"/>
            <a:ext cx="6187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seguente funzione è stata implementata per snellire la funzione </a:t>
            </a:r>
            <a:r>
              <a:rPr lang="it-IT" i="1" dirty="0"/>
              <a:t>‘</a:t>
            </a:r>
            <a:r>
              <a:rPr lang="it-IT" i="1" dirty="0" err="1"/>
              <a:t>Favourites</a:t>
            </a:r>
            <a:r>
              <a:rPr lang="it-IT" i="1" dirty="0"/>
              <a:t>()’ 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Viene recuperato il contenitore che ha lo stesso id del contenitore cliccato nella sezione preferiti e viene cambiata l’immagine e il dataset corrispondente, tornando di nuovo in stato di off.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Al contenitore presente nella sezione preferiti viene aggiunta la classe ‘</a:t>
            </a:r>
            <a:r>
              <a:rPr lang="it-IT" dirty="0" err="1"/>
              <a:t>hidden</a:t>
            </a:r>
            <a:r>
              <a:rPr lang="it-IT" dirty="0"/>
              <a:t>’</a:t>
            </a:r>
          </a:p>
          <a:p>
            <a:pPr marL="285750" indent="-285750" algn="just">
              <a:buFontTx/>
              <a:buChar char="-"/>
            </a:pPr>
            <a:r>
              <a:rPr lang="it-IT" dirty="0"/>
              <a:t>Viene eliminato un elemento nell’oggetto ‘</a:t>
            </a:r>
            <a:r>
              <a:rPr lang="it-IT" dirty="0" err="1"/>
              <a:t>favourites</a:t>
            </a:r>
            <a:r>
              <a:rPr lang="it-IT" dirty="0"/>
              <a:t>’</a:t>
            </a:r>
          </a:p>
          <a:p>
            <a:pPr marL="285750" indent="-285750" algn="just"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03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0E38F-B3E2-4132-B8EB-E0660A4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49" y="-254800"/>
            <a:ext cx="9204290" cy="1524000"/>
          </a:xfrm>
        </p:spPr>
        <p:txBody>
          <a:bodyPr/>
          <a:lstStyle/>
          <a:p>
            <a:r>
              <a:rPr lang="it-IT" b="1" dirty="0">
                <a:latin typeface="+mn-lt"/>
              </a:rPr>
              <a:t>IMPLEMENTAZIONE RICERCA JS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98990B-F7E5-4F4F-B72B-1B965FA684DB}"/>
              </a:ext>
            </a:extLst>
          </p:cNvPr>
          <p:cNvSpPr txBox="1"/>
          <p:nvPr/>
        </p:nvSpPr>
        <p:spPr>
          <a:xfrm>
            <a:off x="701336" y="2897451"/>
            <a:ext cx="67239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-Implementazione in HTML nascosta in cui sono creati dinamicamente i contenuti, tramite </a:t>
            </a:r>
            <a:r>
              <a:rPr lang="it-IT" sz="3200" dirty="0" err="1"/>
              <a:t>js</a:t>
            </a:r>
            <a:r>
              <a:rPr lang="it-IT" sz="3200" dirty="0"/>
              <a:t> </a:t>
            </a:r>
            <a:r>
              <a:rPr lang="it-IT" sz="3200" dirty="0">
                <a:sym typeface="Wingdings" panose="05000000000000000000" pitchFamily="2" charset="2"/>
              </a:rPr>
              <a:t></a:t>
            </a:r>
            <a:endParaRPr lang="it-IT" sz="3200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9F6A87-975C-4ADF-9D7F-B9FF8C949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73" y="1059268"/>
            <a:ext cx="4961769" cy="138801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DE1CD7-9B59-468C-87B3-A47E67210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49" y="2447286"/>
            <a:ext cx="4183381" cy="428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7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0E38F-B3E2-4132-B8EB-E0660A4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48930"/>
            <a:ext cx="5840245" cy="1524000"/>
          </a:xfrm>
        </p:spPr>
        <p:txBody>
          <a:bodyPr/>
          <a:lstStyle/>
          <a:p>
            <a:r>
              <a:rPr lang="it-IT" b="1" dirty="0">
                <a:latin typeface="+mn-lt"/>
              </a:rPr>
              <a:t>FUNZIONE </a:t>
            </a:r>
            <a:r>
              <a:rPr lang="it-IT" b="1" i="1" dirty="0" err="1">
                <a:latin typeface="+mn-lt"/>
              </a:rPr>
              <a:t>search</a:t>
            </a:r>
            <a:r>
              <a:rPr lang="it-IT" b="1" i="1" dirty="0">
                <a:latin typeface="+mn-lt"/>
              </a:rPr>
              <a:t>()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2565434-A171-43AE-A3AA-73AF87FF6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5" y="1210930"/>
            <a:ext cx="4868903" cy="5428346"/>
          </a:xfrm>
          <a:prstGeom prst="rect">
            <a:avLst/>
          </a:prstGeom>
        </p:spPr>
      </p:pic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5B550045-7709-41E4-8C44-EFCA93F17FFB}"/>
              </a:ext>
            </a:extLst>
          </p:cNvPr>
          <p:cNvSpPr/>
          <p:nvPr/>
        </p:nvSpPr>
        <p:spPr>
          <a:xfrm>
            <a:off x="3542190" y="2095130"/>
            <a:ext cx="1518082" cy="122511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F8770B-8841-45E9-B2DC-F90476DACA84}"/>
              </a:ext>
            </a:extLst>
          </p:cNvPr>
          <p:cNvSpPr txBox="1"/>
          <p:nvPr/>
        </p:nvSpPr>
        <p:spPr>
          <a:xfrm>
            <a:off x="5124657" y="2095130"/>
            <a:ext cx="6993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Controllo sul contenuto di ‘</a:t>
            </a:r>
            <a:r>
              <a:rPr lang="it-IT" sz="2000" b="1" dirty="0" err="1"/>
              <a:t>str</a:t>
            </a:r>
            <a:r>
              <a:rPr lang="it-IT" sz="2000" b="1" dirty="0"/>
              <a:t>’</a:t>
            </a:r>
          </a:p>
          <a:p>
            <a:pPr marL="285750" indent="-285750">
              <a:buFontTx/>
              <a:buChar char="-"/>
            </a:pPr>
            <a:r>
              <a:rPr lang="it-IT" dirty="0"/>
              <a:t>Se stringa vuota, la </a:t>
            </a:r>
            <a:r>
              <a:rPr lang="it-IT" dirty="0" err="1"/>
              <a:t>section</a:t>
            </a:r>
            <a:r>
              <a:rPr lang="it-IT" dirty="0"/>
              <a:t> rimane visibile, altrimenti viene visualizzata la sezione ricerca e nascosta la ‘</a:t>
            </a:r>
            <a:r>
              <a:rPr lang="it-IT" dirty="0" err="1"/>
              <a:t>section</a:t>
            </a:r>
            <a:r>
              <a:rPr lang="it-IT" dirty="0"/>
              <a:t>’</a:t>
            </a:r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DEC1384C-7038-4676-BE33-F39C081FA7C7}"/>
              </a:ext>
            </a:extLst>
          </p:cNvPr>
          <p:cNvSpPr/>
          <p:nvPr/>
        </p:nvSpPr>
        <p:spPr>
          <a:xfrm>
            <a:off x="5246703" y="3648722"/>
            <a:ext cx="488272" cy="219278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6032A1-2788-4CB2-8D06-8C15C5BC08BF}"/>
              </a:ext>
            </a:extLst>
          </p:cNvPr>
          <p:cNvSpPr txBox="1"/>
          <p:nvPr/>
        </p:nvSpPr>
        <p:spPr>
          <a:xfrm>
            <a:off x="5857020" y="3429000"/>
            <a:ext cx="6261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Recupero tutte le sezioni con un </a:t>
            </a:r>
            <a:r>
              <a:rPr lang="it-IT" i="1" dirty="0" err="1"/>
              <a:t>querySelectorAll</a:t>
            </a:r>
            <a:r>
              <a:rPr lang="it-IT" i="1" dirty="0"/>
              <a:t> </a:t>
            </a:r>
            <a:r>
              <a:rPr lang="it-IT" dirty="0"/>
              <a:t>e</a:t>
            </a:r>
            <a:br>
              <a:rPr lang="it-IT" i="1" dirty="0"/>
            </a:br>
            <a:r>
              <a:rPr lang="it-IT" dirty="0"/>
              <a:t>tramite un </a:t>
            </a:r>
            <a:r>
              <a:rPr lang="it-IT" i="1" dirty="0"/>
              <a:t>ciclo for </a:t>
            </a:r>
            <a:r>
              <a:rPr lang="it-IT" dirty="0"/>
              <a:t>scorro gli elementi ritornati.</a:t>
            </a:r>
            <a:br>
              <a:rPr lang="it-IT" dirty="0"/>
            </a:br>
            <a:r>
              <a:rPr lang="it-IT" dirty="0"/>
              <a:t>Del singolo elemento, recupero il titolo che sarà il mio termine di confronto con la stringa inserita in input. La comparazione avviene tramite </a:t>
            </a:r>
            <a:r>
              <a:rPr lang="it-IT" i="1" dirty="0" err="1"/>
              <a:t>indexOf</a:t>
            </a:r>
            <a:r>
              <a:rPr lang="it-IT" i="1" dirty="0"/>
              <a:t>. </a:t>
            </a:r>
            <a:r>
              <a:rPr lang="it-IT" dirty="0"/>
              <a:t>Sfrutto la funzione </a:t>
            </a:r>
            <a:r>
              <a:rPr lang="it-IT" i="1" dirty="0" err="1"/>
              <a:t>toLowerCase</a:t>
            </a:r>
            <a:r>
              <a:rPr lang="it-IT" i="1" dirty="0"/>
              <a:t> </a:t>
            </a:r>
            <a:r>
              <a:rPr lang="it-IT" dirty="0"/>
              <a:t>per evitare i problemi dovuti alla presenza di lettere maiuscole.</a:t>
            </a:r>
          </a:p>
          <a:p>
            <a:r>
              <a:rPr lang="it-IT" dirty="0"/>
              <a:t>Se il confronto restituisce responso negativo(‘-1’),</a:t>
            </a:r>
            <a:br>
              <a:rPr lang="it-IT" dirty="0"/>
            </a:br>
            <a:r>
              <a:rPr lang="it-IT" dirty="0"/>
              <a:t>nascondo tutte le sezioni che non contengono nel loro titolo i caratteri inseriti in input. Al contrario, le sezioni vengono mostrate.</a:t>
            </a:r>
          </a:p>
        </p:txBody>
      </p:sp>
      <p:pic>
        <p:nvPicPr>
          <p:cNvPr id="11" name="Immagine 10" descr="Immagine che contiene testo, interni, arancia, scuro&#10;&#10;Descrizione generata automaticamente">
            <a:extLst>
              <a:ext uri="{FF2B5EF4-FFF2-40B4-BE49-F238E27FC236}">
                <a16:creationId xmlns:a16="http://schemas.microsoft.com/office/drawing/2014/main" id="{47F3285F-B5E1-4DB4-BF0D-8C3BC33CC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5" y="448930"/>
            <a:ext cx="486063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3840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93BB1"/>
      </a:accent2>
      <a:accent3>
        <a:srgbClr val="4D50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669</TotalTime>
  <Words>503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Web Programming 2020-2021</vt:lpstr>
      <vt:lpstr>Presentazione standard di PowerPoint</vt:lpstr>
      <vt:lpstr>INSERIMENTO DINAMICO CONTENUTI TRAMITE JS</vt:lpstr>
      <vt:lpstr>mostraDettagli()</vt:lpstr>
      <vt:lpstr>Sezione preferiti (HTML)</vt:lpstr>
      <vt:lpstr>Favourites()</vt:lpstr>
      <vt:lpstr>removeContent()</vt:lpstr>
      <vt:lpstr>IMPLEMENTAZIONE RICERCA JS</vt:lpstr>
      <vt:lpstr>FUNZIONE search()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Di Bella</dc:creator>
  <cp:lastModifiedBy>Davide Di Bella</cp:lastModifiedBy>
  <cp:revision>49</cp:revision>
  <dcterms:created xsi:type="dcterms:W3CDTF">2021-03-24T08:28:24Z</dcterms:created>
  <dcterms:modified xsi:type="dcterms:W3CDTF">2021-04-12T10:15:21Z</dcterms:modified>
</cp:coreProperties>
</file>