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9" r:id="rId4"/>
    <p:sldId id="270" r:id="rId5"/>
    <p:sldId id="272" r:id="rId6"/>
    <p:sldId id="273" r:id="rId7"/>
    <p:sldId id="271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Di Bella" initials="DDB" lastIdx="4" clrIdx="0">
    <p:extLst>
      <p:ext uri="{19B8F6BF-5375-455C-9EA6-DF929625EA0E}">
        <p15:presenceInfo xmlns:p15="http://schemas.microsoft.com/office/powerpoint/2012/main" userId="9ecfc21829b1d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Vista dall’alto di esagoni 3D">
            <a:extLst>
              <a:ext uri="{FF2B5EF4-FFF2-40B4-BE49-F238E27FC236}">
                <a16:creationId xmlns:a16="http://schemas.microsoft.com/office/drawing/2014/main" id="{FA513706-08E8-4006-BE98-447228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66EE3E-3DB2-4187-A920-03F4570D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MHW3 – Davide Di Bella </a:t>
            </a:r>
            <a:br>
              <a:rPr lang="it-IT" dirty="0"/>
            </a:br>
            <a:r>
              <a:rPr lang="it-IT" dirty="0"/>
              <a:t>Matricola: O46001877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91B6B-A3DB-435B-9492-5D7CAF36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Web Programming 2020-2021</a:t>
            </a:r>
          </a:p>
        </p:txBody>
      </p:sp>
    </p:spTree>
    <p:extLst>
      <p:ext uri="{BB962C8B-B14F-4D97-AF65-F5344CB8AC3E}">
        <p14:creationId xmlns:p14="http://schemas.microsoft.com/office/powerpoint/2010/main" val="19111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C0DF5A-C990-4A87-AB1C-888E2A92630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4000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BBA83C-ECBE-4326-97C0-E4538CF6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17" y="477079"/>
            <a:ext cx="7904823" cy="55134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8FAB8-386F-4452-B010-BC5B16BF60CC}"/>
              </a:ext>
            </a:extLst>
          </p:cNvPr>
          <p:cNvSpPr txBox="1"/>
          <p:nvPr/>
        </p:nvSpPr>
        <p:spPr>
          <a:xfrm>
            <a:off x="420692" y="289412"/>
            <a:ext cx="37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API «</a:t>
            </a:r>
            <a:r>
              <a:rPr lang="it-IT" sz="3200" dirty="0" err="1"/>
              <a:t>Quotable</a:t>
            </a:r>
            <a:r>
              <a:rPr lang="it-IT" sz="3200" dirty="0"/>
              <a:t>» + «</a:t>
            </a:r>
            <a:r>
              <a:rPr lang="it-IT" sz="3200" dirty="0" err="1"/>
              <a:t>MyMemoryAPI</a:t>
            </a:r>
            <a:r>
              <a:rPr lang="it-IT" sz="3200" dirty="0"/>
              <a:t>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EA131F-4DDA-459E-8D1F-71BD1EB1C1CF}"/>
              </a:ext>
            </a:extLst>
          </p:cNvPr>
          <p:cNvSpPr txBox="1"/>
          <p:nvPr/>
        </p:nvSpPr>
        <p:spPr>
          <a:xfrm>
            <a:off x="357809" y="1366630"/>
            <a:ext cx="3468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L’idea alla base risiede nell’inserimento di una frase motivazionale randomica di un personaggio storico che venisse visualizzata al click dell’utente.</a:t>
            </a:r>
            <a:br>
              <a:rPr lang="it-IT" dirty="0"/>
            </a:br>
            <a:r>
              <a:rPr lang="it-IT" dirty="0"/>
              <a:t>- La frase viene recuperata tramite l’API «</a:t>
            </a:r>
            <a:r>
              <a:rPr lang="it-IT" dirty="0" err="1"/>
              <a:t>Quotable</a:t>
            </a:r>
            <a:r>
              <a:rPr lang="it-IT" dirty="0"/>
              <a:t>» che però restituisce la frase solo nella lingua </a:t>
            </a:r>
            <a:r>
              <a:rPr lang="it-IT" i="1" dirty="0"/>
              <a:t>Inglese </a:t>
            </a:r>
            <a:r>
              <a:rPr lang="it-IT" dirty="0"/>
              <a:t>e </a:t>
            </a:r>
            <a:r>
              <a:rPr lang="it-IT" i="1" dirty="0"/>
              <a:t>Russo.</a:t>
            </a:r>
            <a:br>
              <a:rPr lang="it-IT" i="1" dirty="0"/>
            </a:br>
            <a:r>
              <a:rPr lang="it-IT" dirty="0"/>
              <a:t>Al fine di rendere più comprensibile il testo anche per i meno anglofoni o russofoni, sfrutto una seconda API.</a:t>
            </a:r>
          </a:p>
        </p:txBody>
      </p:sp>
    </p:spTree>
    <p:extLst>
      <p:ext uri="{BB962C8B-B14F-4D97-AF65-F5344CB8AC3E}">
        <p14:creationId xmlns:p14="http://schemas.microsoft.com/office/powerpoint/2010/main" val="36756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C0DF5A-C990-4A87-AB1C-888E2A92630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4000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BBA83C-ECBE-4326-97C0-E4538CF6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17" y="477079"/>
            <a:ext cx="7904823" cy="55134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8FAB8-386F-4452-B010-BC5B16BF60CC}"/>
              </a:ext>
            </a:extLst>
          </p:cNvPr>
          <p:cNvSpPr txBox="1"/>
          <p:nvPr/>
        </p:nvSpPr>
        <p:spPr>
          <a:xfrm>
            <a:off x="420692" y="289412"/>
            <a:ext cx="37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API «</a:t>
            </a:r>
            <a:r>
              <a:rPr lang="it-IT" sz="3200" dirty="0" err="1"/>
              <a:t>Quotable</a:t>
            </a:r>
            <a:r>
              <a:rPr lang="it-IT" sz="3200" dirty="0"/>
              <a:t>» + «</a:t>
            </a:r>
            <a:r>
              <a:rPr lang="it-IT" sz="3200" dirty="0" err="1"/>
              <a:t>MyMemoryAPI</a:t>
            </a:r>
            <a:r>
              <a:rPr lang="it-IT" sz="3200" dirty="0"/>
              <a:t>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EA131F-4DDA-459E-8D1F-71BD1EB1C1CF}"/>
              </a:ext>
            </a:extLst>
          </p:cNvPr>
          <p:cNvSpPr txBox="1"/>
          <p:nvPr/>
        </p:nvSpPr>
        <p:spPr>
          <a:xfrm>
            <a:off x="228600" y="1366630"/>
            <a:ext cx="35979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testo della «</a:t>
            </a:r>
            <a:r>
              <a:rPr lang="it-IT" sz="1400" dirty="0" err="1"/>
              <a:t>motivational</a:t>
            </a:r>
            <a:r>
              <a:rPr lang="it-IT" sz="1400" dirty="0"/>
              <a:t> quote» ricavato dal </a:t>
            </a:r>
            <a:r>
              <a:rPr lang="it-IT" sz="1400" dirty="0" err="1"/>
              <a:t>json</a:t>
            </a:r>
            <a:r>
              <a:rPr lang="it-IT" sz="1400" dirty="0"/>
              <a:t> della prima fetch, viene codificato grazie alla funzione </a:t>
            </a:r>
            <a:r>
              <a:rPr lang="it-IT" sz="1400" i="1" dirty="0" err="1"/>
              <a:t>encodeUriComponent</a:t>
            </a:r>
            <a:r>
              <a:rPr lang="it-IT" sz="1400" i="1" dirty="0"/>
              <a:t>() </a:t>
            </a:r>
            <a:r>
              <a:rPr lang="it-IT" sz="1400" dirty="0"/>
              <a:t> e passato come parametro alla query della seconda API denominata «</a:t>
            </a:r>
            <a:r>
              <a:rPr lang="it-IT" sz="1400" dirty="0" err="1"/>
              <a:t>MyMemoryAPI</a:t>
            </a:r>
            <a:r>
              <a:rPr lang="it-IT" sz="1400" dirty="0"/>
              <a:t>».</a:t>
            </a:r>
            <a:br>
              <a:rPr lang="it-IT" sz="1400" dirty="0"/>
            </a:br>
            <a:r>
              <a:rPr lang="it-IT" sz="1400" dirty="0"/>
              <a:t>Molte API che offrono il servizio di traduzione prevedono un piano tariffario per il solo utilizzo della API nel proprio sito.(Ad esempio Google </a:t>
            </a:r>
            <a:r>
              <a:rPr lang="it-IT" sz="1400" dirty="0" err="1"/>
              <a:t>Translate</a:t>
            </a:r>
            <a:r>
              <a:rPr lang="it-IT" sz="1400" dirty="0"/>
              <a:t>). Fortunatamente l’API utilizzata offre servizi di traduzione gratuiti fino ad un massimo di «parole».</a:t>
            </a:r>
            <a:br>
              <a:rPr lang="it-IT" sz="1400" dirty="0"/>
            </a:br>
            <a:r>
              <a:rPr lang="it-IT" sz="1400" dirty="0"/>
              <a:t>Inserendo però una e-mail valida con cui si è iscritti alla piattaforma nella query è possibile aumentare le parole giornaliere da poter tradurre fino a 10.000.</a:t>
            </a:r>
            <a:br>
              <a:rPr lang="it-IT" sz="1400" dirty="0"/>
            </a:br>
            <a:r>
              <a:rPr lang="it-IT" sz="1400" dirty="0"/>
              <a:t>Prima di effettuare la seconda fetch viene recuperato e inserito dinamicamente il nome dell’autore dalla prima fetch. </a:t>
            </a:r>
          </a:p>
          <a:p>
            <a:r>
              <a:rPr lang="it-IT" sz="1400" dirty="0"/>
              <a:t>Infine il testo tradotto viene recuperato dalla funzione </a:t>
            </a:r>
            <a:r>
              <a:rPr lang="it-IT" sz="1400" i="1" dirty="0" err="1"/>
              <a:t>onJsonTradotto</a:t>
            </a:r>
            <a:r>
              <a:rPr lang="it-IT" sz="1400" i="1" dirty="0"/>
              <a:t>() </a:t>
            </a:r>
            <a:r>
              <a:rPr lang="it-IT" sz="1400" dirty="0"/>
              <a:t>e anch’esso inserito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148148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3BBE59-3979-4B91-9DA7-C7DFA7D1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" y="472608"/>
            <a:ext cx="5885291" cy="26234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3595E0-50E7-4DA2-9AC0-CC31D5C1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31" y="3642692"/>
            <a:ext cx="7917042" cy="18415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D41DE-224A-499A-8E15-DE9BE6E84B68}"/>
              </a:ext>
            </a:extLst>
          </p:cNvPr>
          <p:cNvSpPr txBox="1"/>
          <p:nvPr/>
        </p:nvSpPr>
        <p:spPr>
          <a:xfrm>
            <a:off x="6500124" y="1045659"/>
            <a:ext cx="5610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la visualizzazione, tramite uno script contenuto nel file </a:t>
            </a:r>
            <a:r>
              <a:rPr lang="it-IT" i="1" dirty="0"/>
              <a:t>script.js </a:t>
            </a:r>
            <a:r>
              <a:rPr lang="it-IT" dirty="0"/>
              <a:t>è stata modificata la funzione </a:t>
            </a:r>
            <a:r>
              <a:rPr lang="it-IT" i="1" dirty="0" err="1"/>
              <a:t>mostraDettagli</a:t>
            </a:r>
            <a:r>
              <a:rPr lang="it-IT" i="1" dirty="0"/>
              <a:t>() </a:t>
            </a:r>
            <a:r>
              <a:rPr lang="it-IT" dirty="0"/>
              <a:t> in modo tale da visualizzare il div </a:t>
            </a:r>
            <a:r>
              <a:rPr lang="it-IT" i="1" dirty="0"/>
              <a:t>#quote </a:t>
            </a:r>
            <a:r>
              <a:rPr lang="it-IT" dirty="0"/>
              <a:t>solo quando sono mostrati i dettagli di «</a:t>
            </a:r>
            <a:r>
              <a:rPr lang="it-IT" i="1" dirty="0"/>
              <a:t>Arte e Cultura»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686B12-1FCD-4949-BBCB-254521C70815}"/>
              </a:ext>
            </a:extLst>
          </p:cNvPr>
          <p:cNvSpPr txBox="1"/>
          <p:nvPr/>
        </p:nvSpPr>
        <p:spPr>
          <a:xfrm>
            <a:off x="104361" y="3553239"/>
            <a:ext cx="3795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il click su </a:t>
            </a:r>
            <a:br>
              <a:rPr lang="it-IT" dirty="0"/>
            </a:br>
            <a:r>
              <a:rPr lang="it-IT" dirty="0"/>
              <a:t>«</a:t>
            </a:r>
            <a:r>
              <a:rPr lang="it-IT" i="1" dirty="0"/>
              <a:t>Lasciati inspirare», </a:t>
            </a:r>
            <a:r>
              <a:rPr lang="it-IT" dirty="0"/>
              <a:t>su cui è stato implementato un opportuno </a:t>
            </a:r>
            <a:r>
              <a:rPr lang="it-IT" i="1" dirty="0" err="1"/>
              <a:t>EventListener</a:t>
            </a:r>
            <a:r>
              <a:rPr lang="it-IT" i="1" dirty="0"/>
              <a:t> </a:t>
            </a:r>
            <a:r>
              <a:rPr lang="it-IT" dirty="0"/>
              <a:t>che rimanda proprio alla funzione </a:t>
            </a:r>
            <a:r>
              <a:rPr lang="it-IT" i="1" dirty="0" err="1"/>
              <a:t>quoteDay</a:t>
            </a:r>
            <a:r>
              <a:rPr lang="it-IT" i="1" dirty="0"/>
              <a:t>(), vista nelle slide dietro, </a:t>
            </a:r>
            <a:r>
              <a:rPr lang="it-IT" dirty="0"/>
              <a:t>vengono visualizzate autore e frase tradotta.</a:t>
            </a:r>
          </a:p>
        </p:txBody>
      </p:sp>
    </p:spTree>
    <p:extLst>
      <p:ext uri="{BB962C8B-B14F-4D97-AF65-F5344CB8AC3E}">
        <p14:creationId xmlns:p14="http://schemas.microsoft.com/office/powerpoint/2010/main" val="39161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C51B26-1713-4578-80DB-144A1661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Spotify </a:t>
            </a:r>
            <a:r>
              <a:rPr lang="en-US" sz="2400" dirty="0" err="1"/>
              <a:t>implementa</a:t>
            </a:r>
            <a:r>
              <a:rPr lang="en-US" sz="2400" dirty="0"/>
              <a:t> un </a:t>
            </a:r>
            <a:r>
              <a:rPr lang="en-US" sz="2400" dirty="0" err="1"/>
              <a:t>protocollo</a:t>
            </a:r>
            <a:r>
              <a:rPr lang="en-US" sz="2400" dirty="0"/>
              <a:t> di </a:t>
            </a:r>
            <a:r>
              <a:rPr lang="en-US" sz="2400" dirty="0" err="1"/>
              <a:t>autorizzazione</a:t>
            </a:r>
            <a:r>
              <a:rPr lang="en-US" sz="2400" dirty="0"/>
              <a:t> “</a:t>
            </a:r>
            <a:r>
              <a:rPr lang="en-US" sz="2400" dirty="0" err="1"/>
              <a:t>Oauth</a:t>
            </a:r>
            <a:r>
              <a:rPr lang="en-US" sz="2400" dirty="0"/>
              <a:t> 2.0” per </a:t>
            </a:r>
            <a:r>
              <a:rPr lang="en-US" sz="2400" dirty="0" err="1"/>
              <a:t>l’accesso</a:t>
            </a:r>
            <a:r>
              <a:rPr lang="en-US" sz="2400" dirty="0"/>
              <a:t> da </a:t>
            </a:r>
            <a:r>
              <a:rPr lang="en-US" sz="2400" dirty="0" err="1"/>
              <a:t>applicazioni</a:t>
            </a:r>
            <a:r>
              <a:rPr lang="en-US" sz="2400" dirty="0"/>
              <a:t> di </a:t>
            </a:r>
            <a:r>
              <a:rPr lang="en-US" sz="2400" dirty="0" err="1"/>
              <a:t>terze</a:t>
            </a:r>
            <a:r>
              <a:rPr lang="en-US" sz="2400" dirty="0"/>
              <a:t> parti. Una volta </a:t>
            </a:r>
            <a:r>
              <a:rPr lang="en-US" sz="2400" dirty="0" err="1"/>
              <a:t>essermi</a:t>
            </a:r>
            <a:r>
              <a:rPr lang="en-US" sz="2400" dirty="0"/>
              <a:t> </a:t>
            </a:r>
            <a:r>
              <a:rPr lang="en-US" sz="2400" dirty="0" err="1"/>
              <a:t>iscritto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piattaforma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fornito</a:t>
            </a:r>
            <a:r>
              <a:rPr lang="en-US" sz="2400" dirty="0"/>
              <a:t> un </a:t>
            </a:r>
            <a:r>
              <a:rPr lang="en-US" sz="2400" i="1" dirty="0" err="1"/>
              <a:t>Client_id</a:t>
            </a:r>
            <a:r>
              <a:rPr lang="en-US" sz="2400" i="1" dirty="0"/>
              <a:t> </a:t>
            </a:r>
            <a:r>
              <a:rPr lang="en-US" sz="2400" dirty="0"/>
              <a:t>e un </a:t>
            </a:r>
            <a:r>
              <a:rPr lang="en-US" sz="2400" i="1" dirty="0" err="1"/>
              <a:t>Client_secret</a:t>
            </a:r>
            <a:r>
              <a:rPr lang="en-US" sz="2400" i="1" dirty="0"/>
              <a:t>, </a:t>
            </a:r>
            <a:r>
              <a:rPr lang="en-US" sz="2400" dirty="0" err="1"/>
              <a:t>utili</a:t>
            </a:r>
            <a:r>
              <a:rPr lang="en-US" sz="2400" dirty="0"/>
              <a:t> per </a:t>
            </a:r>
            <a:r>
              <a:rPr lang="en-US" sz="2400" dirty="0" err="1"/>
              <a:t>recuperare</a:t>
            </a:r>
            <a:r>
              <a:rPr lang="en-US" sz="2400" dirty="0"/>
              <a:t> il “token” </a:t>
            </a:r>
            <a:r>
              <a:rPr lang="en-US" sz="2400" dirty="0" err="1"/>
              <a:t>d’accesso</a:t>
            </a:r>
            <a:r>
              <a:rPr lang="en-US" sz="2400" dirty="0"/>
              <a:t>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D30638-1E65-4660-BA47-4681099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it-IT" sz="3200"/>
              <a:t>Spotify API con Oauth 2.0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3B6D27-EF42-47FF-9835-65DDC544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31633"/>
            <a:ext cx="5334000" cy="36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1DA52-768C-4EC2-888D-1D62B863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98" y="131885"/>
            <a:ext cx="4276337" cy="1524000"/>
          </a:xfrm>
        </p:spPr>
        <p:txBody>
          <a:bodyPr/>
          <a:lstStyle/>
          <a:p>
            <a:r>
              <a:rPr lang="it-IT" dirty="0"/>
              <a:t>Recupero token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51BAE9-5EFF-41F4-9E12-3987B7FB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" y="1034256"/>
            <a:ext cx="5445115" cy="47894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26841B-66E9-408A-96E2-97362FE55059}"/>
              </a:ext>
            </a:extLst>
          </p:cNvPr>
          <p:cNvSpPr txBox="1"/>
          <p:nvPr/>
        </p:nvSpPr>
        <p:spPr>
          <a:xfrm>
            <a:off x="6668965" y="1441938"/>
            <a:ext cx="4980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Dopo aver dichiarato le credenziali fornite(Metodo non sicuro se esecuzione script lato client),eseguo la fetch usando la sintassi voluta da Spotify.</a:t>
            </a:r>
          </a:p>
          <a:p>
            <a:r>
              <a:rPr lang="it-IT" dirty="0"/>
              <a:t>- Il token viene recuperato correttamente e salvato nella variabile «token»</a:t>
            </a:r>
          </a:p>
        </p:txBody>
      </p:sp>
    </p:spTree>
    <p:extLst>
      <p:ext uri="{BB962C8B-B14F-4D97-AF65-F5344CB8AC3E}">
        <p14:creationId xmlns:p14="http://schemas.microsoft.com/office/powerpoint/2010/main" val="17919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CF0CCFD-B636-4267-B114-D2A1823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19" y="2131942"/>
            <a:ext cx="7271118" cy="33821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1ACA57-467F-40AD-9DAF-8488DC2F3A4D}"/>
              </a:ext>
            </a:extLst>
          </p:cNvPr>
          <p:cNvSpPr txBox="1"/>
          <p:nvPr/>
        </p:nvSpPr>
        <p:spPr>
          <a:xfrm>
            <a:off x="4078292" y="791881"/>
            <a:ext cx="384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&lt;</a:t>
            </a:r>
            <a:r>
              <a:rPr lang="it-IT" sz="4000" b="1" dirty="0" err="1"/>
              <a:t>iframe</a:t>
            </a:r>
            <a:r>
              <a:rPr lang="it-IT" sz="4000" b="1" dirty="0"/>
              <a:t>&gt; Tag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3B23E1-132F-438A-AC12-BE21B46B2E09}"/>
              </a:ext>
            </a:extLst>
          </p:cNvPr>
          <p:cNvSpPr txBox="1"/>
          <p:nvPr/>
        </p:nvSpPr>
        <p:spPr>
          <a:xfrm>
            <a:off x="329711" y="2136338"/>
            <a:ext cx="4193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studiato accuratamente la documentazione sull’API fornita da Spotify, mi sono soffermato su alcune potenzialità riguardo l’utilizzo del tag HTML &lt;</a:t>
            </a:r>
            <a:r>
              <a:rPr lang="it-IT" dirty="0" err="1"/>
              <a:t>iframe</a:t>
            </a:r>
            <a:r>
              <a:rPr lang="it-IT" dirty="0"/>
              <a:t>&gt;. Prima di utilizzarla nel mio codice ho approfondito la sintassi e i possibili utilizzi di questo tag. Sarà infatti  fondamentale per la visualizzazione dei miei contenuti. Gli &lt;</a:t>
            </a:r>
            <a:r>
              <a:rPr lang="it-IT" dirty="0" err="1"/>
              <a:t>iframe</a:t>
            </a:r>
            <a:r>
              <a:rPr lang="it-IT" dirty="0"/>
              <a:t>&gt; infatti </a:t>
            </a:r>
            <a:r>
              <a:rPr lang="it-IT" b="0" i="0" dirty="0">
                <a:solidFill>
                  <a:srgbClr val="3C3C3C"/>
                </a:solidFill>
                <a:effectLst/>
                <a:latin typeface="OpenSansRegular"/>
              </a:rPr>
              <a:t> </a:t>
            </a:r>
            <a:r>
              <a:rPr lang="it-IT" b="0" i="0" dirty="0">
                <a:effectLst/>
              </a:rPr>
              <a:t>consentono di incorporare implicitamente contenuti aggiuntivi in un documento HTML</a:t>
            </a:r>
            <a:r>
              <a:rPr lang="it-IT" dirty="0"/>
              <a:t>. Ogni singolo album e traccia di Spotify prevede un codice di incorporamento proprio di tipo &lt;</a:t>
            </a:r>
            <a:r>
              <a:rPr lang="it-IT" dirty="0" err="1"/>
              <a:t>iframe</a:t>
            </a:r>
            <a:r>
              <a:rPr lang="it-IT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64024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1ACA57-467F-40AD-9DAF-8488DC2F3A4D}"/>
              </a:ext>
            </a:extLst>
          </p:cNvPr>
          <p:cNvSpPr txBox="1"/>
          <p:nvPr/>
        </p:nvSpPr>
        <p:spPr>
          <a:xfrm>
            <a:off x="4172778" y="329711"/>
            <a:ext cx="384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&lt;</a:t>
            </a:r>
            <a:r>
              <a:rPr lang="it-IT" sz="4000" b="1" dirty="0" err="1"/>
              <a:t>iframe</a:t>
            </a:r>
            <a:r>
              <a:rPr lang="it-IT" sz="4000" b="1" dirty="0"/>
              <a:t>&gt; Tag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3B23E1-132F-438A-AC12-BE21B46B2E09}"/>
              </a:ext>
            </a:extLst>
          </p:cNvPr>
          <p:cNvSpPr txBox="1"/>
          <p:nvPr/>
        </p:nvSpPr>
        <p:spPr>
          <a:xfrm>
            <a:off x="503646" y="1271633"/>
            <a:ext cx="108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Sintassi Spotify per contenuti </a:t>
            </a:r>
            <a:r>
              <a:rPr lang="it-IT" b="1" dirty="0" err="1"/>
              <a:t>embed</a:t>
            </a:r>
            <a:r>
              <a:rPr lang="it-IT" b="1" dirty="0"/>
              <a:t>:</a:t>
            </a:r>
            <a:br>
              <a:rPr lang="it-IT" dirty="0"/>
            </a:br>
            <a:r>
              <a:rPr lang="it-IT" dirty="0"/>
              <a:t> </a:t>
            </a: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="https://open.spotify.com/embed/track</a:t>
            </a:r>
            <a:r>
              <a:rPr lang="en-US" i="1" dirty="0"/>
              <a:t>/</a:t>
            </a:r>
            <a:r>
              <a:rPr lang="en-US" b="1" i="1" dirty="0" err="1">
                <a:solidFill>
                  <a:schemeClr val="accent6"/>
                </a:solidFill>
              </a:rPr>
              <a:t>id_canzone</a:t>
            </a:r>
            <a:r>
              <a:rPr lang="en-US" i="1" dirty="0"/>
              <a:t>"</a:t>
            </a:r>
            <a:r>
              <a:rPr lang="en-US" dirty="0"/>
              <a:t> width="300" height="380" frameborder="0"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allow="encrypted-media"&gt;&lt;/iframe&gt;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523704-8365-427E-A80C-F524EA07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70" y="2428999"/>
            <a:ext cx="3109490" cy="37550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2EBFF4-FF1B-40AF-AA77-0F6C3D1A3C7E}"/>
              </a:ext>
            </a:extLst>
          </p:cNvPr>
          <p:cNvSpPr txBox="1"/>
          <p:nvPr/>
        </p:nvSpPr>
        <p:spPr>
          <a:xfrm>
            <a:off x="4453876" y="6158957"/>
            <a:ext cx="301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65301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43022A-98C0-4161-9717-C3F9E283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12" y="457821"/>
            <a:ext cx="3684262" cy="59423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D3DC2B-7D39-4FE5-90EC-7212D361A306}"/>
              </a:ext>
            </a:extLst>
          </p:cNvPr>
          <p:cNvSpPr txBox="1"/>
          <p:nvPr/>
        </p:nvSpPr>
        <p:spPr>
          <a:xfrm>
            <a:off x="627808" y="175252"/>
            <a:ext cx="58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Funzione di ricerca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2740B7-EC72-467D-B7D2-592783218BC1}"/>
              </a:ext>
            </a:extLst>
          </p:cNvPr>
          <p:cNvSpPr txBox="1"/>
          <p:nvPr/>
        </p:nvSpPr>
        <p:spPr>
          <a:xfrm>
            <a:off x="587532" y="1119944"/>
            <a:ext cx="54981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Implemento in HTML un </a:t>
            </a:r>
            <a:r>
              <a:rPr lang="it-IT" dirty="0" err="1"/>
              <a:t>form</a:t>
            </a:r>
            <a:r>
              <a:rPr lang="it-IT" dirty="0"/>
              <a:t> costituito da input testuale e recupero la stringa inserita dall’utente al click del bottone «cerca».</a:t>
            </a:r>
          </a:p>
          <a:p>
            <a:r>
              <a:rPr lang="it-IT" dirty="0"/>
              <a:t>Una volta scatenato quest’ultimo evento, entro nella funzione </a:t>
            </a:r>
            <a:r>
              <a:rPr lang="it-IT" i="1" dirty="0" err="1"/>
              <a:t>search</a:t>
            </a:r>
            <a:r>
              <a:rPr lang="it-IT" i="1" dirty="0"/>
              <a:t>(). </a:t>
            </a:r>
            <a:r>
              <a:rPr lang="it-IT" dirty="0"/>
              <a:t>Dopo aver evitato il </a:t>
            </a:r>
            <a:r>
              <a:rPr lang="it-IT" dirty="0" err="1"/>
              <a:t>submit</a:t>
            </a:r>
            <a:r>
              <a:rPr lang="it-IT" dirty="0"/>
              <a:t> con la funzione </a:t>
            </a:r>
            <a:r>
              <a:rPr lang="it-IT" i="1" dirty="0" err="1"/>
              <a:t>preventDefault</a:t>
            </a:r>
            <a:r>
              <a:rPr lang="it-IT" i="1" dirty="0"/>
              <a:t>(), </a:t>
            </a:r>
            <a:r>
              <a:rPr lang="it-IT" dirty="0"/>
              <a:t>codifico e salvo in una variabile locale il </a:t>
            </a:r>
            <a:r>
              <a:rPr lang="it-IT" i="1" dirty="0" err="1"/>
              <a:t>value</a:t>
            </a:r>
            <a:r>
              <a:rPr lang="it-IT" dirty="0"/>
              <a:t> del mio input testuale, ovvero ciò che ha scritto l’utente. A questo punto introduco la fetch passando come parametro proprio la richiesta dell’utente.</a:t>
            </a:r>
          </a:p>
          <a:p>
            <a:r>
              <a:rPr lang="it-IT" dirty="0"/>
              <a:t>- La funzione </a:t>
            </a:r>
            <a:r>
              <a:rPr lang="it-IT" i="1" dirty="0" err="1"/>
              <a:t>onJsonSpotify</a:t>
            </a:r>
            <a:r>
              <a:rPr lang="it-IT" i="1" dirty="0"/>
              <a:t>() </a:t>
            </a:r>
            <a:r>
              <a:rPr lang="it-IT" dirty="0"/>
              <a:t>recupera inizialmente i risultati della ricerca. Salvo in una variabile il numero di risultati ottenuti e tramite un </a:t>
            </a:r>
            <a:r>
              <a:rPr lang="it-IT" i="1" dirty="0" err="1"/>
              <a:t>if</a:t>
            </a:r>
            <a:r>
              <a:rPr lang="it-IT" dirty="0"/>
              <a:t>, impongo che questo numero non salga oltre il valore 10.</a:t>
            </a:r>
            <a:br>
              <a:rPr lang="it-IT" dirty="0"/>
            </a:br>
            <a:r>
              <a:rPr lang="it-IT" dirty="0"/>
              <a:t>In questo modo tramite un ciclo for, visualizzerò solo i primi 10 risultati(solitamente i più affini alla richiesta dell’utente). All’interno del ciclo, viene recuperato e dinamicamente creato il contenuto &lt;</a:t>
            </a:r>
            <a:r>
              <a:rPr lang="it-IT" dirty="0" err="1"/>
              <a:t>iframe</a:t>
            </a:r>
            <a:r>
              <a:rPr lang="it-IT" dirty="0"/>
              <a:t>&gt;,rispettando le specifiche dei vari documenti Spotify.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9404849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865</TotalTime>
  <Words>717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OpenSansRegular</vt:lpstr>
      <vt:lpstr>Sitka Subheading</vt:lpstr>
      <vt:lpstr>PebbleVTI</vt:lpstr>
      <vt:lpstr>Web Programming 2020-2021</vt:lpstr>
      <vt:lpstr>Presentazione standard di PowerPoint</vt:lpstr>
      <vt:lpstr>Presentazione standard di PowerPoint</vt:lpstr>
      <vt:lpstr>Presentazione standard di PowerPoint</vt:lpstr>
      <vt:lpstr>Spotify API con Oauth 2.0</vt:lpstr>
      <vt:lpstr>Recupero token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Di Bella</dc:creator>
  <cp:lastModifiedBy>Davide Di Bella</cp:lastModifiedBy>
  <cp:revision>70</cp:revision>
  <dcterms:created xsi:type="dcterms:W3CDTF">2021-03-24T08:28:24Z</dcterms:created>
  <dcterms:modified xsi:type="dcterms:W3CDTF">2021-04-26T10:39:13Z</dcterms:modified>
</cp:coreProperties>
</file>