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2" r:id="rId5"/>
    <p:sldId id="261" r:id="rId6"/>
    <p:sldId id="257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94830" autoAdjust="0"/>
  </p:normalViewPr>
  <p:slideViewPr>
    <p:cSldViewPr snapToGrid="0">
      <p:cViewPr varScale="1">
        <p:scale>
          <a:sx n="106" d="100"/>
          <a:sy n="106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E68C1-F699-4D63-9CBC-F86A12BBAE75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CFECB-386A-487C-80DE-59C8F39079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04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CFECB-386A-487C-80DE-59C8F390790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5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CFECB-386A-487C-80DE-59C8F390790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2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F3C4B-C81C-3609-E327-4F26DF4E5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36FE9D-F3F8-D59B-92D9-9E47B05CB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4621D9-7304-35CD-D387-AAAD3110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215D1F-DE2C-8F58-D686-D86552A5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454B2D-CEEA-03F1-541D-EC51B6D7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72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C46E2-457C-85EA-62CD-D11BCD8D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C822B8-50E3-D867-6C8D-A156577D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DBFE46-D060-5CE9-BD6C-D9213209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3E0FF5-2A73-A4F6-75C9-B41B623E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8AB503-E32D-16E5-48BB-F2B845C6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4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00E602-4156-D0B3-2ADE-8C1BA227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C4BF8E-8B89-6B31-6357-7E3A16C40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EE080C-14E6-EBA4-9C9E-B07EEFEC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844F30-1634-3FF7-37F5-C6582C4A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EF063D-6207-482E-5965-01BE17DF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8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E112D-CD70-9E7A-EA10-BFB46D50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449B63-8D49-21E4-4931-D537A188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050545-23A3-E43E-48C4-F54C3D3F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17C92E-1E5F-83D2-10A4-E2666F5E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D6295F-980A-0ABD-97AE-13F099BF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3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3F2C46-2F1E-0C44-92CD-5D4E977F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1657E4-6234-85D5-EBC8-08CD7F20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8F46A7-AA7D-D548-0268-C881B6AE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CA04E7-7D46-B4AB-3DFD-79C2CD57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974C38-8B33-EEB5-D7D9-FC5E611C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65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08E47-20E1-815A-BE7C-7B1C0CA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D48D41-546B-545C-4DF4-9E2969CC5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708AA1-4ABA-67F9-AD7D-2C3521037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800A39-3181-95C7-E043-8D4D830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FE9AF-B4E1-0FC4-9CBD-D02CB6D6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720FB2-C96F-469F-C781-10877D8F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78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3F45C-ACDE-00FF-5FE7-64F16796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ABAEB3-076D-CF49-7269-B46E18B0A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A0AD49-BF89-C3BE-D8DF-E7B01DECD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1082828-C42A-42EB-7BC4-B9080509A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205D76-3A51-0AF0-B123-DA7D938FF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5AAF66-A6C7-484E-F9B7-AADCB446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ED9BE3-B4DE-4F1C-2960-239D0FD6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260058-96B5-15BD-00DA-35A99DDA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65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054CA-CB0F-8760-2F8C-D4161EFF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5B841A-4002-26EE-CD16-1D6428D0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1C9D48-502D-DCCA-775D-F2A86B3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910B2F-1D95-31F7-AD97-128B3E86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7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E248F1-82FB-58BF-B7F8-E0C7E09B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05A3D46-3202-04F9-A4DC-B4DD9B45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00007C-2069-7D75-3891-36148025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24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0C824C-2433-7BB5-9739-E87E5A52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46972A-E1B4-4C37-CDF5-A4ED6345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96D8D9-4F62-3F35-D0D8-D2E8D86C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A110B1-9C45-EC38-58E7-DEE29E87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C32041-939D-3DF6-81A2-85273162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714413-1FB0-6FD9-B699-F0DB67C1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34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10703-3225-3A84-DCB5-113D32C9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03062A9-3EE4-A74D-F47F-6AF3F4DA7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A83AF9-F5B3-CD60-B2DB-C3DE9F10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75AE52-103E-1463-A082-7FAFB2EA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44D6F5-969A-D914-84B3-C76B4E3E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ECD7A0-E4A6-1A08-84F7-236FCABA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28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900F1D-C312-FD3D-47F2-9362911C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FF97A2-A7DE-FC35-A533-F32331DD1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FA5495-C0E9-5666-AF7D-6CA648065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81322-0D00-42F3-9E11-88BAE9C8DA67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A262E6-B14B-DB40-B661-91278E525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6CE91-87FA-7506-0387-11106E108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A7EE-A5C0-4788-8B67-B71E8BA160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03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emf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Contorni e forme bianchi">
            <a:extLst>
              <a:ext uri="{FF2B5EF4-FFF2-40B4-BE49-F238E27FC236}">
                <a16:creationId xmlns:a16="http://schemas.microsoft.com/office/drawing/2014/main" id="{B7442438-D3EC-4A66-11C8-F002B212CD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 b="124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FD77563-DDC3-528C-6B2F-47C425C05A5E}"/>
              </a:ext>
            </a:extLst>
          </p:cNvPr>
          <p:cNvSpPr/>
          <p:nvPr/>
        </p:nvSpPr>
        <p:spPr>
          <a:xfrm>
            <a:off x="349074" y="459818"/>
            <a:ext cx="11493852" cy="59383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8DDB5C0-7AF4-1769-FB9A-9CDEC7AE86EC}"/>
              </a:ext>
            </a:extLst>
          </p:cNvPr>
          <p:cNvSpPr txBox="1">
            <a:spLocks/>
          </p:cNvSpPr>
          <p:nvPr/>
        </p:nvSpPr>
        <p:spPr>
          <a:xfrm>
            <a:off x="2623144" y="2392061"/>
            <a:ext cx="6945712" cy="2073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INTEGRAZIONE DI FUNZIONALITÀ INTERATTIVE </a:t>
            </a:r>
            <a:br>
              <a:rPr lang="it-IT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it-IT" sz="2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 UN AMBIENTE DI REALTÀ VIRTUALE MULTI-UTENTE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AF9642-F557-C11E-F486-73ADB97A0DEE}"/>
              </a:ext>
            </a:extLst>
          </p:cNvPr>
          <p:cNvSpPr txBox="1"/>
          <p:nvPr/>
        </p:nvSpPr>
        <p:spPr>
          <a:xfrm>
            <a:off x="734411" y="4774144"/>
            <a:ext cx="4607133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Relatore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: Prof. </a:t>
            </a:r>
            <a:r>
              <a:rPr lang="it-IT" i="1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Giuseppe Vizzari</a:t>
            </a:r>
          </a:p>
          <a:p>
            <a:pPr>
              <a:lnSpc>
                <a:spcPct val="150000"/>
              </a:lnSpc>
            </a:pP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Co-relatrice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: Prof.ssa </a:t>
            </a:r>
            <a:r>
              <a:rPr lang="it-IT" i="1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Daniela </a:t>
            </a:r>
            <a:r>
              <a:rPr lang="it-IT" i="1" dirty="0" err="1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Briola</a:t>
            </a:r>
            <a:r>
              <a:rPr lang="it-IT" i="1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F876D7-C985-2E98-75E8-91A1626DD06E}"/>
              </a:ext>
            </a:extLst>
          </p:cNvPr>
          <p:cNvSpPr txBox="1"/>
          <p:nvPr/>
        </p:nvSpPr>
        <p:spPr>
          <a:xfrm>
            <a:off x="4786532" y="4774144"/>
            <a:ext cx="6671056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Presentazione della prova finale di </a:t>
            </a:r>
          </a:p>
          <a:p>
            <a:pPr algn="r">
              <a:lnSpc>
                <a:spcPct val="150000"/>
              </a:lnSpc>
            </a:pPr>
            <a:r>
              <a:rPr lang="it-IT" i="1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Ghezzi Davide</a:t>
            </a:r>
          </a:p>
          <a:p>
            <a:pPr algn="r">
              <a:lnSpc>
                <a:spcPct val="150000"/>
              </a:lnSpc>
            </a:pPr>
            <a:r>
              <a:rPr lang="it-IT" i="1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Matricola 846114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2839024-111D-FA68-452E-6354EFC0A787}"/>
              </a:ext>
            </a:extLst>
          </p:cNvPr>
          <p:cNvGrpSpPr/>
          <p:nvPr/>
        </p:nvGrpSpPr>
        <p:grpSpPr>
          <a:xfrm>
            <a:off x="734412" y="692705"/>
            <a:ext cx="6659053" cy="1391150"/>
            <a:chOff x="2524178" y="-159124"/>
            <a:chExt cx="6659053" cy="1391150"/>
          </a:xfrm>
        </p:grpSpPr>
        <p:pic>
          <p:nvPicPr>
            <p:cNvPr id="8" name="Immagine 7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2A152C8A-7B44-7007-AC65-6D4E85574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78" y="-720"/>
              <a:ext cx="1023184" cy="1074343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25B758A-1A14-6F9F-6D55-FE4F46EC7733}"/>
                </a:ext>
              </a:extLst>
            </p:cNvPr>
            <p:cNvSpPr txBox="1"/>
            <p:nvPr/>
          </p:nvSpPr>
          <p:spPr>
            <a:xfrm>
              <a:off x="3577842" y="-159124"/>
              <a:ext cx="5605389" cy="139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it-IT" sz="11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Universit</a:t>
              </a:r>
              <a:r>
                <a:rPr lang="it-IT" sz="1100" dirty="0"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à </a:t>
              </a:r>
              <a:r>
                <a:rPr lang="it-IT" sz="1100" b="0" i="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degli studi di Milano Bicocca</a:t>
              </a:r>
              <a:br>
                <a:rPr lang="it-IT" sz="1100" dirty="0"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</a:br>
              <a:r>
                <a:rPr lang="it-IT" sz="1100" b="1" i="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Scuola di Scienze</a:t>
              </a:r>
              <a:br>
                <a:rPr lang="it-IT" sz="1100" b="1" dirty="0"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</a:br>
              <a:r>
                <a:rPr lang="it-IT" sz="1100" b="1" i="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Dipartimento di Informatica, Sistemistica e Comunicazione</a:t>
              </a:r>
              <a:br>
                <a:rPr lang="it-IT" sz="1100" b="1" dirty="0"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</a:br>
              <a:r>
                <a:rPr lang="it-IT" sz="1100" b="1" i="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Corso di Laurea in Informatica</a:t>
              </a:r>
              <a:endParaRPr lang="it-IT" sz="1100" b="1" dirty="0"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95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24755D5-37F2-5BCA-12D4-06FD2178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5279"/>
            <a:ext cx="12192000" cy="6893278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DA5B5F0A-7609-C916-DC8A-6250BECDED5E}"/>
              </a:ext>
            </a:extLst>
          </p:cNvPr>
          <p:cNvGrpSpPr/>
          <p:nvPr/>
        </p:nvGrpSpPr>
        <p:grpSpPr>
          <a:xfrm>
            <a:off x="180000" y="360000"/>
            <a:ext cx="6040920" cy="5976000"/>
            <a:chOff x="198634" y="441000"/>
            <a:chExt cx="6040920" cy="5976000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FD77563-DDC3-528C-6B2F-47C425C05A5E}"/>
                </a:ext>
              </a:extLst>
            </p:cNvPr>
            <p:cNvSpPr>
              <a:spLocks/>
            </p:cNvSpPr>
            <p:nvPr/>
          </p:nvSpPr>
          <p:spPr>
            <a:xfrm>
              <a:off x="198634" y="441000"/>
              <a:ext cx="6040920" cy="59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2355755F-EF50-846A-4132-465479285B4F}"/>
                </a:ext>
              </a:extLst>
            </p:cNvPr>
            <p:cNvGrpSpPr/>
            <p:nvPr/>
          </p:nvGrpSpPr>
          <p:grpSpPr>
            <a:xfrm>
              <a:off x="198634" y="809527"/>
              <a:ext cx="5910388" cy="4531057"/>
              <a:chOff x="68991" y="471447"/>
              <a:chExt cx="5910388" cy="4531057"/>
            </a:xfrm>
          </p:grpSpPr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4E4554A2-F393-CB34-75B7-C0C7679DB4F1}"/>
                  </a:ext>
                </a:extLst>
              </p:cNvPr>
              <p:cNvGrpSpPr/>
              <p:nvPr/>
            </p:nvGrpSpPr>
            <p:grpSpPr>
              <a:xfrm>
                <a:off x="496303" y="1916456"/>
                <a:ext cx="5055764" cy="498937"/>
                <a:chOff x="581555" y="1916456"/>
                <a:chExt cx="5055764" cy="498937"/>
              </a:xfrm>
            </p:grpSpPr>
            <p:sp>
              <p:nvSpPr>
                <p:cNvPr id="22" name="Rettangolo 21">
                  <a:extLst>
                    <a:ext uri="{FF2B5EF4-FFF2-40B4-BE49-F238E27FC236}">
                      <a16:creationId xmlns:a16="http://schemas.microsoft.com/office/drawing/2014/main" id="{CC367FC1-23E3-5949-FDB0-446BAFADEB42}"/>
                    </a:ext>
                  </a:extLst>
                </p:cNvPr>
                <p:cNvSpPr/>
                <p:nvPr/>
              </p:nvSpPr>
              <p:spPr>
                <a:xfrm>
                  <a:off x="581555" y="2111924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sp>
              <p:nvSpPr>
                <p:cNvPr id="27" name="Titolo 1">
                  <a:extLst>
                    <a:ext uri="{FF2B5EF4-FFF2-40B4-BE49-F238E27FC236}">
                      <a16:creationId xmlns:a16="http://schemas.microsoft.com/office/drawing/2014/main" id="{AEC1504A-294A-93A4-CAC2-4E29CCCD9C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79865" y="1916456"/>
                  <a:ext cx="4757454" cy="49893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it-IT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Realtà Virtuale : che cos’è e come viene usata</a:t>
                  </a:r>
                </a:p>
              </p:txBody>
            </p:sp>
          </p:grpSp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C5C0BAD2-9484-8EB8-6589-8C87AD66E249}"/>
                  </a:ext>
                </a:extLst>
              </p:cNvPr>
              <p:cNvGrpSpPr/>
              <p:nvPr/>
            </p:nvGrpSpPr>
            <p:grpSpPr>
              <a:xfrm>
                <a:off x="496303" y="3196616"/>
                <a:ext cx="5055765" cy="464767"/>
                <a:chOff x="581555" y="3213430"/>
                <a:chExt cx="5055765" cy="464767"/>
              </a:xfrm>
            </p:grpSpPr>
            <p:sp>
              <p:nvSpPr>
                <p:cNvPr id="23" name="Rettangolo 22">
                  <a:extLst>
                    <a:ext uri="{FF2B5EF4-FFF2-40B4-BE49-F238E27FC236}">
                      <a16:creationId xmlns:a16="http://schemas.microsoft.com/office/drawing/2014/main" id="{AA23E2A9-CAA1-5700-889A-6DB6762B4D22}"/>
                    </a:ext>
                  </a:extLst>
                </p:cNvPr>
                <p:cNvSpPr/>
                <p:nvPr/>
              </p:nvSpPr>
              <p:spPr>
                <a:xfrm>
                  <a:off x="581555" y="3391813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sp>
              <p:nvSpPr>
                <p:cNvPr id="28" name="Titolo 1">
                  <a:extLst>
                    <a:ext uri="{FF2B5EF4-FFF2-40B4-BE49-F238E27FC236}">
                      <a16:creationId xmlns:a16="http://schemas.microsoft.com/office/drawing/2014/main" id="{E4FFA549-D8BA-6BF6-6958-5614919CE5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79866" y="3213430"/>
                  <a:ext cx="4757454" cy="464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it-IT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Uso della Realtà virtuale in ambito didattico : </a:t>
                  </a:r>
                  <a:r>
                    <a:rPr lang="it-IT" sz="2000" b="1" i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Serious</a:t>
                  </a:r>
                  <a:r>
                    <a:rPr lang="it-IT" sz="2000" b="1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 Game</a:t>
                  </a:r>
                </a:p>
              </p:txBody>
            </p:sp>
          </p:grpSp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id="{CCE61E17-789E-24F9-0153-22FCA43322E7}"/>
                  </a:ext>
                </a:extLst>
              </p:cNvPr>
              <p:cNvGrpSpPr/>
              <p:nvPr/>
            </p:nvGrpSpPr>
            <p:grpSpPr>
              <a:xfrm>
                <a:off x="517545" y="4537737"/>
                <a:ext cx="5013281" cy="464767"/>
                <a:chOff x="624038" y="4537737"/>
                <a:chExt cx="5013281" cy="464767"/>
              </a:xfrm>
            </p:grpSpPr>
            <p:sp>
              <p:nvSpPr>
                <p:cNvPr id="24" name="Rettangolo 23">
                  <a:extLst>
                    <a:ext uri="{FF2B5EF4-FFF2-40B4-BE49-F238E27FC236}">
                      <a16:creationId xmlns:a16="http://schemas.microsoft.com/office/drawing/2014/main" id="{E86D6B26-34C1-28CE-8D31-0BE6E068BA0D}"/>
                    </a:ext>
                  </a:extLst>
                </p:cNvPr>
                <p:cNvSpPr/>
                <p:nvPr/>
              </p:nvSpPr>
              <p:spPr>
                <a:xfrm>
                  <a:off x="624038" y="4716120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sp>
              <p:nvSpPr>
                <p:cNvPr id="29" name="Titolo 1">
                  <a:extLst>
                    <a:ext uri="{FF2B5EF4-FFF2-40B4-BE49-F238E27FC236}">
                      <a16:creationId xmlns:a16="http://schemas.microsoft.com/office/drawing/2014/main" id="{C4C3C8A0-2CED-2C95-E114-82AB362D46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79867" y="4537737"/>
                  <a:ext cx="4757452" cy="464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it-IT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Ricerca di soluzioni per il problema della mono-utenza</a:t>
                  </a:r>
                </a:p>
              </p:txBody>
            </p:sp>
          </p:grpSp>
          <p:grpSp>
            <p:nvGrpSpPr>
              <p:cNvPr id="5" name="Gruppo 4">
                <a:extLst>
                  <a:ext uri="{FF2B5EF4-FFF2-40B4-BE49-F238E27FC236}">
                    <a16:creationId xmlns:a16="http://schemas.microsoft.com/office/drawing/2014/main" id="{1F84C864-E28D-290A-06D3-D75E2E6C6F60}"/>
                  </a:ext>
                </a:extLst>
              </p:cNvPr>
              <p:cNvGrpSpPr/>
              <p:nvPr/>
            </p:nvGrpSpPr>
            <p:grpSpPr>
              <a:xfrm>
                <a:off x="68991" y="471447"/>
                <a:ext cx="5910388" cy="561653"/>
                <a:chOff x="146146" y="471447"/>
                <a:chExt cx="5910388" cy="561653"/>
              </a:xfrm>
            </p:grpSpPr>
            <p:sp>
              <p:nvSpPr>
                <p:cNvPr id="25" name="Titolo 1">
                  <a:extLst>
                    <a:ext uri="{FF2B5EF4-FFF2-40B4-BE49-F238E27FC236}">
                      <a16:creationId xmlns:a16="http://schemas.microsoft.com/office/drawing/2014/main" id="{7E0B2BDE-D264-64BA-1291-95835911FD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6146" y="471447"/>
                  <a:ext cx="5910388" cy="464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it-IT" sz="2000" b="1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INTRODUZIONE</a:t>
                  </a:r>
                </a:p>
              </p:txBody>
            </p:sp>
            <p:cxnSp>
              <p:nvCxnSpPr>
                <p:cNvPr id="31" name="Connettore diritto 30">
                  <a:extLst>
                    <a:ext uri="{FF2B5EF4-FFF2-40B4-BE49-F238E27FC236}">
                      <a16:creationId xmlns:a16="http://schemas.microsoft.com/office/drawing/2014/main" id="{E6D27E7E-90E6-210C-D9EA-8E543ECD4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371" y="1033100"/>
                  <a:ext cx="372793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F5CE8619-606F-6727-1FA0-6A9BDAFA8AC9}"/>
              </a:ext>
            </a:extLst>
          </p:cNvPr>
          <p:cNvGrpSpPr/>
          <p:nvPr/>
        </p:nvGrpSpPr>
        <p:grpSpPr>
          <a:xfrm>
            <a:off x="6408000" y="993043"/>
            <a:ext cx="5600700" cy="4709915"/>
            <a:chOff x="6408000" y="1396296"/>
            <a:chExt cx="5600700" cy="4709915"/>
          </a:xfrm>
        </p:grpSpPr>
        <p:sp>
          <p:nvSpPr>
            <p:cNvPr id="26" name="Titolo 1">
              <a:extLst>
                <a:ext uri="{FF2B5EF4-FFF2-40B4-BE49-F238E27FC236}">
                  <a16:creationId xmlns:a16="http://schemas.microsoft.com/office/drawing/2014/main" id="{00BE04D9-579B-FE74-0A7A-C63BEBB6D878}"/>
                </a:ext>
              </a:extLst>
            </p:cNvPr>
            <p:cNvSpPr txBox="1">
              <a:spLocks/>
            </p:cNvSpPr>
            <p:nvPr/>
          </p:nvSpPr>
          <p:spPr>
            <a:xfrm>
              <a:off x="7235618" y="5641444"/>
              <a:ext cx="3945464" cy="46476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Funzioni di un </a:t>
              </a:r>
              <a:r>
                <a:rPr lang="it-IT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Serious</a:t>
              </a:r>
              <a:r>
                <a:rPr lang="it-IT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 Game</a:t>
              </a:r>
            </a:p>
          </p:txBody>
        </p:sp>
        <p:pic>
          <p:nvPicPr>
            <p:cNvPr id="9" name="Immagine 8" descr="Immagine che contiene grafico&#10;&#10;Descrizione generata automaticamente">
              <a:extLst>
                <a:ext uri="{FF2B5EF4-FFF2-40B4-BE49-F238E27FC236}">
                  <a16:creationId xmlns:a16="http://schemas.microsoft.com/office/drawing/2014/main" id="{A27125F7-859F-04F2-CB73-98638B4F4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000" y="1396296"/>
              <a:ext cx="56007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2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16AFD61-AD0A-D552-7C59-8564EAA4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5CA71D2E-A746-F9AD-4EDF-452AB0F3AC7D}"/>
              </a:ext>
            </a:extLst>
          </p:cNvPr>
          <p:cNvGrpSpPr/>
          <p:nvPr/>
        </p:nvGrpSpPr>
        <p:grpSpPr>
          <a:xfrm>
            <a:off x="540000" y="621000"/>
            <a:ext cx="5617243" cy="5616000"/>
            <a:chOff x="6221021" y="621000"/>
            <a:chExt cx="5617243" cy="5616000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FD77563-DDC3-528C-6B2F-47C425C05A5E}"/>
                </a:ext>
              </a:extLst>
            </p:cNvPr>
            <p:cNvSpPr>
              <a:spLocks/>
            </p:cNvSpPr>
            <p:nvPr/>
          </p:nvSpPr>
          <p:spPr>
            <a:xfrm>
              <a:off x="6221021" y="621000"/>
              <a:ext cx="5617243" cy="56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81AF117A-3626-C7D2-B579-7294D0BF1EAC}"/>
                </a:ext>
              </a:extLst>
            </p:cNvPr>
            <p:cNvGrpSpPr/>
            <p:nvPr/>
          </p:nvGrpSpPr>
          <p:grpSpPr>
            <a:xfrm>
              <a:off x="6379683" y="847821"/>
              <a:ext cx="5299917" cy="4714697"/>
              <a:chOff x="6379685" y="517024"/>
              <a:chExt cx="5299917" cy="4714697"/>
            </a:xfrm>
          </p:grpSpPr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82D32F15-BE73-8295-D8A2-899A401CEB6B}"/>
                  </a:ext>
                </a:extLst>
              </p:cNvPr>
              <p:cNvGrpSpPr/>
              <p:nvPr/>
            </p:nvGrpSpPr>
            <p:grpSpPr>
              <a:xfrm>
                <a:off x="6379685" y="517024"/>
                <a:ext cx="5299917" cy="694288"/>
                <a:chOff x="6379685" y="517024"/>
                <a:chExt cx="5299917" cy="694288"/>
              </a:xfrm>
            </p:grpSpPr>
            <p:sp>
              <p:nvSpPr>
                <p:cNvPr id="25" name="Titolo 1">
                  <a:extLst>
                    <a:ext uri="{FF2B5EF4-FFF2-40B4-BE49-F238E27FC236}">
                      <a16:creationId xmlns:a16="http://schemas.microsoft.com/office/drawing/2014/main" id="{7E0B2BDE-D264-64BA-1291-95835911FD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379685" y="517024"/>
                  <a:ext cx="5299917" cy="61049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it-IT" sz="2000" b="1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REQUISITI E CASI D’USO</a:t>
                  </a:r>
                </a:p>
              </p:txBody>
            </p:sp>
            <p:cxnSp>
              <p:nvCxnSpPr>
                <p:cNvPr id="3" name="Connettore diritto 2">
                  <a:extLst>
                    <a:ext uri="{FF2B5EF4-FFF2-40B4-BE49-F238E27FC236}">
                      <a16:creationId xmlns:a16="http://schemas.microsoft.com/office/drawing/2014/main" id="{B96CADAE-8FFF-B8BC-7D97-7AA9684DC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58199" y="1211312"/>
                  <a:ext cx="33428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F4E18955-AF9F-6143-C2DA-E623F355E882}"/>
                  </a:ext>
                </a:extLst>
              </p:cNvPr>
              <p:cNvGrpSpPr/>
              <p:nvPr/>
            </p:nvGrpSpPr>
            <p:grpSpPr>
              <a:xfrm>
                <a:off x="6764233" y="1623775"/>
                <a:ext cx="4530820" cy="3607946"/>
                <a:chOff x="6764232" y="1620000"/>
                <a:chExt cx="4530820" cy="3607946"/>
              </a:xfrm>
            </p:grpSpPr>
            <p:grpSp>
              <p:nvGrpSpPr>
                <p:cNvPr id="12" name="Gruppo 11">
                  <a:extLst>
                    <a:ext uri="{FF2B5EF4-FFF2-40B4-BE49-F238E27FC236}">
                      <a16:creationId xmlns:a16="http://schemas.microsoft.com/office/drawing/2014/main" id="{54628615-F9CC-B136-D0C2-7310FA1E5CE2}"/>
                    </a:ext>
                  </a:extLst>
                </p:cNvPr>
                <p:cNvGrpSpPr/>
                <p:nvPr/>
              </p:nvGrpSpPr>
              <p:grpSpPr>
                <a:xfrm>
                  <a:off x="6764233" y="1620000"/>
                  <a:ext cx="4530819" cy="871946"/>
                  <a:chOff x="6865782" y="1873295"/>
                  <a:chExt cx="4530819" cy="871946"/>
                </a:xfrm>
              </p:grpSpPr>
              <p:sp>
                <p:nvSpPr>
                  <p:cNvPr id="22" name="Rettangolo 21">
                    <a:extLst>
                      <a:ext uri="{FF2B5EF4-FFF2-40B4-BE49-F238E27FC236}">
                        <a16:creationId xmlns:a16="http://schemas.microsoft.com/office/drawing/2014/main" id="{CC367FC1-23E3-5949-FDB0-446BAFADEB42}"/>
                      </a:ext>
                    </a:extLst>
                  </p:cNvPr>
                  <p:cNvSpPr/>
                  <p:nvPr/>
                </p:nvSpPr>
                <p:spPr>
                  <a:xfrm>
                    <a:off x="6865782" y="2237268"/>
                    <a:ext cx="144000" cy="144000"/>
                  </a:xfrm>
                  <a:prstGeom prst="rect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/>
                  </a:p>
                </p:txBody>
              </p:sp>
              <p:sp>
                <p:nvSpPr>
                  <p:cNvPr id="27" name="Titolo 1">
                    <a:extLst>
                      <a:ext uri="{FF2B5EF4-FFF2-40B4-BE49-F238E27FC236}">
                        <a16:creationId xmlns:a16="http://schemas.microsoft.com/office/drawing/2014/main" id="{AEC1504A-294A-93A4-CAC2-4E29CCCD9C0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128371" y="2087674"/>
                    <a:ext cx="3268230" cy="44318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it-IT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rPr>
                      <a:t>Presenza di un docente</a:t>
                    </a:r>
                  </a:p>
                </p:txBody>
              </p:sp>
              <p:pic>
                <p:nvPicPr>
                  <p:cNvPr id="5" name="Elemento grafico 4" descr="Aula con riempimento a tinta unita">
                    <a:extLst>
                      <a:ext uri="{FF2B5EF4-FFF2-40B4-BE49-F238E27FC236}">
                        <a16:creationId xmlns:a16="http://schemas.microsoft.com/office/drawing/2014/main" id="{7701D689-5C35-F6DC-C814-7637CE76B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523" y="1873295"/>
                    <a:ext cx="819954" cy="87194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" name="Gruppo 14">
                  <a:extLst>
                    <a:ext uri="{FF2B5EF4-FFF2-40B4-BE49-F238E27FC236}">
                      <a16:creationId xmlns:a16="http://schemas.microsoft.com/office/drawing/2014/main" id="{2E08FB23-3B2E-41C1-14D6-1D38EC217A8E}"/>
                    </a:ext>
                  </a:extLst>
                </p:cNvPr>
                <p:cNvGrpSpPr/>
                <p:nvPr/>
              </p:nvGrpSpPr>
              <p:grpSpPr>
                <a:xfrm>
                  <a:off x="6764232" y="2988000"/>
                  <a:ext cx="4530820" cy="871946"/>
                  <a:chOff x="6865781" y="3067294"/>
                  <a:chExt cx="4530820" cy="871946"/>
                </a:xfrm>
              </p:grpSpPr>
              <p:sp>
                <p:nvSpPr>
                  <p:cNvPr id="23" name="Rettangolo 22">
                    <a:extLst>
                      <a:ext uri="{FF2B5EF4-FFF2-40B4-BE49-F238E27FC236}">
                        <a16:creationId xmlns:a16="http://schemas.microsoft.com/office/drawing/2014/main" id="{AA23E2A9-CAA1-5700-889A-6DB6762B4D22}"/>
                      </a:ext>
                    </a:extLst>
                  </p:cNvPr>
                  <p:cNvSpPr/>
                  <p:nvPr/>
                </p:nvSpPr>
                <p:spPr>
                  <a:xfrm>
                    <a:off x="6865781" y="3431267"/>
                    <a:ext cx="144000" cy="144000"/>
                  </a:xfrm>
                  <a:prstGeom prst="rect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/>
                  </a:p>
                </p:txBody>
              </p:sp>
              <p:sp>
                <p:nvSpPr>
                  <p:cNvPr id="28" name="Titolo 1">
                    <a:extLst>
                      <a:ext uri="{FF2B5EF4-FFF2-40B4-BE49-F238E27FC236}">
                        <a16:creationId xmlns:a16="http://schemas.microsoft.com/office/drawing/2014/main" id="{E4FFA549-D8BA-6BF6-6958-5614919CE54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128371" y="3281673"/>
                    <a:ext cx="3268230" cy="44318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it-IT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rPr>
                      <a:t>Comunicazione fra utenti</a:t>
                    </a:r>
                  </a:p>
                </p:txBody>
              </p:sp>
              <p:pic>
                <p:nvPicPr>
                  <p:cNvPr id="6" name="Elemento grafico 5" descr="Call center con riempimento a tinta unita">
                    <a:extLst>
                      <a:ext uri="{FF2B5EF4-FFF2-40B4-BE49-F238E27FC236}">
                        <a16:creationId xmlns:a16="http://schemas.microsoft.com/office/drawing/2014/main" id="{A3BD8EBC-07A7-6CC2-3C8B-E1DF4F9C7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523" y="3067294"/>
                    <a:ext cx="819954" cy="87194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F97A43DC-BFDE-C82E-97E9-978CC8D9638F}"/>
                    </a:ext>
                  </a:extLst>
                </p:cNvPr>
                <p:cNvGrpSpPr/>
                <p:nvPr/>
              </p:nvGrpSpPr>
              <p:grpSpPr>
                <a:xfrm>
                  <a:off x="6764233" y="4356000"/>
                  <a:ext cx="4530819" cy="871946"/>
                  <a:chOff x="6865782" y="4321382"/>
                  <a:chExt cx="4813819" cy="871946"/>
                </a:xfrm>
              </p:grpSpPr>
              <p:sp>
                <p:nvSpPr>
                  <p:cNvPr id="24" name="Rettangolo 23">
                    <a:extLst>
                      <a:ext uri="{FF2B5EF4-FFF2-40B4-BE49-F238E27FC236}">
                        <a16:creationId xmlns:a16="http://schemas.microsoft.com/office/drawing/2014/main" id="{E86D6B26-34C1-28CE-8D31-0BE6E068BA0D}"/>
                      </a:ext>
                    </a:extLst>
                  </p:cNvPr>
                  <p:cNvSpPr/>
                  <p:nvPr/>
                </p:nvSpPr>
                <p:spPr>
                  <a:xfrm>
                    <a:off x="6865782" y="4685355"/>
                    <a:ext cx="152994" cy="144000"/>
                  </a:xfrm>
                  <a:prstGeom prst="rect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/>
                  </a:p>
                </p:txBody>
              </p:sp>
              <p:sp>
                <p:nvSpPr>
                  <p:cNvPr id="29" name="Titolo 1">
                    <a:extLst>
                      <a:ext uri="{FF2B5EF4-FFF2-40B4-BE49-F238E27FC236}">
                        <a16:creationId xmlns:a16="http://schemas.microsoft.com/office/drawing/2014/main" id="{C4C3C8A0-2CED-2C95-E114-82AB362D462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128371" y="4535761"/>
                    <a:ext cx="3551230" cy="44318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it-IT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Helvetica" panose="020B0604020202020204" pitchFamily="34" charset="0"/>
                      </a:rPr>
                      <a:t>Manipolazione dell’ambiente</a:t>
                    </a:r>
                  </a:p>
                </p:txBody>
              </p:sp>
              <p:pic>
                <p:nvPicPr>
                  <p:cNvPr id="8" name="Elemento grafico 7" descr="Scena castello con riempimento a tinta unita">
                    <a:extLst>
                      <a:ext uri="{FF2B5EF4-FFF2-40B4-BE49-F238E27FC236}">
                        <a16:creationId xmlns:a16="http://schemas.microsoft.com/office/drawing/2014/main" id="{A120B869-EDD5-681B-531F-2705512B2E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5523" y="4321382"/>
                    <a:ext cx="819954" cy="871946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DEA1B8B3-3BBD-49A7-578C-7D979DFC42D7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34290"/>
            <a:ext cx="5328483" cy="6789420"/>
            <a:chOff x="7206674" y="-87612"/>
            <a:chExt cx="4446142" cy="6455698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A7258DF3-F9F9-F56A-2C3F-844D89981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06674" y="-87612"/>
              <a:ext cx="4446142" cy="645569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itolo 1">
              <a:extLst>
                <a:ext uri="{FF2B5EF4-FFF2-40B4-BE49-F238E27FC236}">
                  <a16:creationId xmlns:a16="http://schemas.microsoft.com/office/drawing/2014/main" id="{97DA650E-42CB-7207-90CC-B6347126082B}"/>
                </a:ext>
              </a:extLst>
            </p:cNvPr>
            <p:cNvSpPr txBox="1">
              <a:spLocks/>
            </p:cNvSpPr>
            <p:nvPr/>
          </p:nvSpPr>
          <p:spPr>
            <a:xfrm>
              <a:off x="7206674" y="-83661"/>
              <a:ext cx="1986006" cy="83802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18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Diagramma dei casi d’uso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30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Contorni e forme bianchi">
            <a:extLst>
              <a:ext uri="{FF2B5EF4-FFF2-40B4-BE49-F238E27FC236}">
                <a16:creationId xmlns:a16="http://schemas.microsoft.com/office/drawing/2014/main" id="{8D822BC9-31A2-ED1D-A7C0-B8FAF921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 b="124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43146E11-677F-B9C5-13F4-A62CF554E01C}"/>
              </a:ext>
            </a:extLst>
          </p:cNvPr>
          <p:cNvSpPr txBox="1">
            <a:spLocks/>
          </p:cNvSpPr>
          <p:nvPr/>
        </p:nvSpPr>
        <p:spPr>
          <a:xfrm>
            <a:off x="840731" y="360000"/>
            <a:ext cx="10510539" cy="77724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TECNOLOGIE ABILITANTI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04BCC609-39FA-0814-2FE6-BCD79B234AB1}"/>
              </a:ext>
            </a:extLst>
          </p:cNvPr>
          <p:cNvGrpSpPr/>
          <p:nvPr/>
        </p:nvGrpSpPr>
        <p:grpSpPr>
          <a:xfrm>
            <a:off x="6251069" y="1447422"/>
            <a:ext cx="5100201" cy="5090538"/>
            <a:chOff x="6259602" y="1588901"/>
            <a:chExt cx="5000892" cy="5090538"/>
          </a:xfrm>
        </p:grpSpPr>
        <p:pic>
          <p:nvPicPr>
            <p:cNvPr id="7" name="Immagine 6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E2947989-FA4A-18A4-BE9A-20199E5E2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03" y="1588901"/>
              <a:ext cx="5000891" cy="2902956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A02097D-63B7-88B1-A6CE-51054E8FD6FD}"/>
                </a:ext>
              </a:extLst>
            </p:cNvPr>
            <p:cNvSpPr>
              <a:spLocks/>
            </p:cNvSpPr>
            <p:nvPr/>
          </p:nvSpPr>
          <p:spPr>
            <a:xfrm>
              <a:off x="6259602" y="4663439"/>
              <a:ext cx="500089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it-IT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CD0BDBC6-780B-6AB6-9F1B-461259089858}"/>
                </a:ext>
              </a:extLst>
            </p:cNvPr>
            <p:cNvGrpSpPr/>
            <p:nvPr/>
          </p:nvGrpSpPr>
          <p:grpSpPr>
            <a:xfrm>
              <a:off x="6506690" y="4747726"/>
              <a:ext cx="4753802" cy="1869215"/>
              <a:chOff x="6506690" y="4747726"/>
              <a:chExt cx="4753802" cy="1869215"/>
            </a:xfrm>
          </p:grpSpPr>
          <p:grpSp>
            <p:nvGrpSpPr>
              <p:cNvPr id="5" name="Gruppo 4">
                <a:extLst>
                  <a:ext uri="{FF2B5EF4-FFF2-40B4-BE49-F238E27FC236}">
                    <a16:creationId xmlns:a16="http://schemas.microsoft.com/office/drawing/2014/main" id="{00150D04-989E-2D09-B6BA-8B464158FD46}"/>
                  </a:ext>
                </a:extLst>
              </p:cNvPr>
              <p:cNvGrpSpPr/>
              <p:nvPr/>
            </p:nvGrpSpPr>
            <p:grpSpPr>
              <a:xfrm>
                <a:off x="6506690" y="4747726"/>
                <a:ext cx="4753802" cy="504000"/>
                <a:chOff x="6506694" y="4810122"/>
                <a:chExt cx="4753804" cy="504000"/>
              </a:xfrm>
            </p:grpSpPr>
            <p:sp>
              <p:nvSpPr>
                <p:cNvPr id="28" name="Rettangolo 27">
                  <a:extLst>
                    <a:ext uri="{FF2B5EF4-FFF2-40B4-BE49-F238E27FC236}">
                      <a16:creationId xmlns:a16="http://schemas.microsoft.com/office/drawing/2014/main" id="{D98774E8-A45B-CDB2-0737-FC7BE8F61E4E}"/>
                    </a:ext>
                  </a:extLst>
                </p:cNvPr>
                <p:cNvSpPr/>
                <p:nvPr/>
              </p:nvSpPr>
              <p:spPr>
                <a:xfrm>
                  <a:off x="6506694" y="5008122"/>
                  <a:ext cx="108000" cy="108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tlCol="0" anchor="ctr"/>
                <a:lstStyle/>
                <a:p>
                  <a:pPr algn="ctr"/>
                  <a:endParaRPr lang="it-IT" b="1" dirty="0"/>
                </a:p>
              </p:txBody>
            </p:sp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FC5EFD16-E14D-BB67-5D93-C5C07AD2CD52}"/>
                    </a:ext>
                  </a:extLst>
                </p:cNvPr>
                <p:cNvSpPr txBox="1"/>
                <p:nvPr/>
              </p:nvSpPr>
              <p:spPr>
                <a:xfrm>
                  <a:off x="7294838" y="4890761"/>
                  <a:ext cx="3965660" cy="342723"/>
                </a:xfrm>
                <a:prstGeom prst="rect">
                  <a:avLst/>
                </a:prstGeom>
                <a:noFill/>
              </p:spPr>
              <p:txBody>
                <a:bodyPr wrap="square" lIns="90000" tIns="46800" rtlCol="0" anchor="ctr" anchorCtr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it-IT" sz="18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Photon</a:t>
                  </a:r>
                  <a:r>
                    <a:rPr lang="it-IT" sz="1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1800" b="1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PUN</a:t>
                  </a:r>
                </a:p>
              </p:txBody>
            </p:sp>
            <p:pic>
              <p:nvPicPr>
                <p:cNvPr id="37" name="Elemento grafico 36" descr="Wireless con riempimento a tinta unita">
                  <a:extLst>
                    <a:ext uri="{FF2B5EF4-FFF2-40B4-BE49-F238E27FC236}">
                      <a16:creationId xmlns:a16="http://schemas.microsoft.com/office/drawing/2014/main" id="{724322CF-078A-66A4-9C7A-3A25E38312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2763" y="4810122"/>
                  <a:ext cx="504000" cy="504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2D62FC81-FD99-C1F9-E574-3C30A35F7A94}"/>
                  </a:ext>
                </a:extLst>
              </p:cNvPr>
              <p:cNvGrpSpPr/>
              <p:nvPr/>
            </p:nvGrpSpPr>
            <p:grpSpPr>
              <a:xfrm>
                <a:off x="6506690" y="5449875"/>
                <a:ext cx="4753801" cy="504000"/>
                <a:chOff x="6506692" y="5365187"/>
                <a:chExt cx="4753801" cy="504000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D4724BEF-44B2-BFD2-F5A9-2267D8E99F8F}"/>
                    </a:ext>
                  </a:extLst>
                </p:cNvPr>
                <p:cNvSpPr/>
                <p:nvPr/>
              </p:nvSpPr>
              <p:spPr>
                <a:xfrm>
                  <a:off x="6506692" y="5563187"/>
                  <a:ext cx="108000" cy="108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tlCol="0" anchor="ctr"/>
                <a:lstStyle/>
                <a:p>
                  <a:pPr algn="ctr"/>
                  <a:endParaRPr lang="it-IT" b="1"/>
                </a:p>
              </p:txBody>
            </p:sp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6C3225D4-27BB-68CB-0B0D-7DD01D67075F}"/>
                    </a:ext>
                  </a:extLst>
                </p:cNvPr>
                <p:cNvSpPr txBox="1"/>
                <p:nvPr/>
              </p:nvSpPr>
              <p:spPr>
                <a:xfrm>
                  <a:off x="7294835" y="5445826"/>
                  <a:ext cx="3965658" cy="342723"/>
                </a:xfrm>
                <a:prstGeom prst="rect">
                  <a:avLst/>
                </a:prstGeom>
                <a:noFill/>
              </p:spPr>
              <p:txBody>
                <a:bodyPr wrap="square" lIns="90000" tIns="46800" rtlCol="0" anchor="ctr" anchorCtr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it-IT" sz="18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Photon</a:t>
                  </a:r>
                  <a:r>
                    <a:rPr lang="it-IT" sz="1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1800" b="1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Voice</a:t>
                  </a:r>
                </a:p>
              </p:txBody>
            </p:sp>
            <p:pic>
              <p:nvPicPr>
                <p:cNvPr id="39" name="Elemento grafico 38" descr="Radiomicrofono con riempimento a tinta unita">
                  <a:extLst>
                    <a:ext uri="{FF2B5EF4-FFF2-40B4-BE49-F238E27FC236}">
                      <a16:creationId xmlns:a16="http://schemas.microsoft.com/office/drawing/2014/main" id="{D32CAFA8-13B3-1C16-3DE1-67C55F04D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4405" y="5365187"/>
                  <a:ext cx="504000" cy="5040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EE7AFA44-39D9-6166-C7E5-DB552B1AA841}"/>
                  </a:ext>
                </a:extLst>
              </p:cNvPr>
              <p:cNvGrpSpPr/>
              <p:nvPr/>
            </p:nvGrpSpPr>
            <p:grpSpPr>
              <a:xfrm>
                <a:off x="6506690" y="6112941"/>
                <a:ext cx="4753801" cy="504000"/>
                <a:chOff x="6506692" y="5952917"/>
                <a:chExt cx="4753801" cy="504000"/>
              </a:xfrm>
            </p:grpSpPr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FE637556-B5A9-AA8F-173E-422116974E4C}"/>
                    </a:ext>
                  </a:extLst>
                </p:cNvPr>
                <p:cNvSpPr/>
                <p:nvPr/>
              </p:nvSpPr>
              <p:spPr>
                <a:xfrm>
                  <a:off x="6506692" y="6150917"/>
                  <a:ext cx="108000" cy="108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tlCol="0" anchor="ctr"/>
                <a:lstStyle/>
                <a:p>
                  <a:pPr algn="ctr"/>
                  <a:endParaRPr lang="it-IT" b="1"/>
                </a:p>
              </p:txBody>
            </p:sp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9C73366A-D4CD-FE01-27D3-9C0580DE20F5}"/>
                    </a:ext>
                  </a:extLst>
                </p:cNvPr>
                <p:cNvSpPr txBox="1"/>
                <p:nvPr/>
              </p:nvSpPr>
              <p:spPr>
                <a:xfrm>
                  <a:off x="7294835" y="6033556"/>
                  <a:ext cx="3965658" cy="342723"/>
                </a:xfrm>
                <a:prstGeom prst="rect">
                  <a:avLst/>
                </a:prstGeom>
                <a:noFill/>
              </p:spPr>
              <p:txBody>
                <a:bodyPr wrap="square" lIns="90000" tIns="46800" rtlCol="0" anchor="ctr" anchorCtr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it-IT" sz="18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Photon</a:t>
                  </a:r>
                  <a:r>
                    <a:rPr lang="it-IT" sz="1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1800" b="1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Chat</a:t>
                  </a:r>
                </a:p>
              </p:txBody>
            </p:sp>
            <p:pic>
              <p:nvPicPr>
                <p:cNvPr id="41" name="Elemento grafico 40" descr="Chat con riempimento a tinta unita">
                  <a:extLst>
                    <a:ext uri="{FF2B5EF4-FFF2-40B4-BE49-F238E27FC236}">
                      <a16:creationId xmlns:a16="http://schemas.microsoft.com/office/drawing/2014/main" id="{84F2951B-A162-0FE8-9A29-8B9E88B2A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4405" y="5952917"/>
                  <a:ext cx="504000" cy="504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B1E737AB-1D03-9CE2-DF2C-5D040F4B7360}"/>
              </a:ext>
            </a:extLst>
          </p:cNvPr>
          <p:cNvGrpSpPr/>
          <p:nvPr/>
        </p:nvGrpSpPr>
        <p:grpSpPr>
          <a:xfrm>
            <a:off x="840730" y="1591871"/>
            <a:ext cx="4980135" cy="4779159"/>
            <a:chOff x="878353" y="1369464"/>
            <a:chExt cx="4980135" cy="4779159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B069391A-27C6-C846-4623-214229D94E72}"/>
                </a:ext>
              </a:extLst>
            </p:cNvPr>
            <p:cNvGrpSpPr/>
            <p:nvPr/>
          </p:nvGrpSpPr>
          <p:grpSpPr>
            <a:xfrm>
              <a:off x="878353" y="1369464"/>
              <a:ext cx="4853676" cy="4779159"/>
              <a:chOff x="878353" y="1369464"/>
              <a:chExt cx="4853676" cy="4779159"/>
            </a:xfrm>
          </p:grpSpPr>
          <p:pic>
            <p:nvPicPr>
              <p:cNvPr id="9" name="Immagine 8" descr="Immagine che contiene logo&#10;&#10;Descrizione generata automaticamente">
                <a:extLst>
                  <a:ext uri="{FF2B5EF4-FFF2-40B4-BE49-F238E27FC236}">
                    <a16:creationId xmlns:a16="http://schemas.microsoft.com/office/drawing/2014/main" id="{5C5F0591-873C-4A6B-63F7-8EF6B28CC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353" y="1369464"/>
                <a:ext cx="4853676" cy="2597874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E4780195-E776-F42A-0F14-5AD4F7B941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78353" y="4132623"/>
                <a:ext cx="4853676" cy="20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it-IT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endParaRPr>
              </a:p>
              <a:p>
                <a:pPr marL="342900" indent="-3429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it-IT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endParaRPr>
              </a:p>
              <a:p>
                <a:pPr marL="342900" indent="-3429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it-IT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endParaRPr lang="it-IT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endParaRPr>
              </a:p>
              <a:p>
                <a:pPr marL="342900" indent="-342900">
                  <a:lnSpc>
                    <a:spcPct val="9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it-IT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endParaRPr lang="it-IT" sz="20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endParaRPr lang="it-IT" sz="20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CBA86F06-ED13-A088-02C4-638D1F4CFF6A}"/>
                </a:ext>
              </a:extLst>
            </p:cNvPr>
            <p:cNvGrpSpPr/>
            <p:nvPr/>
          </p:nvGrpSpPr>
          <p:grpSpPr>
            <a:xfrm>
              <a:off x="1083156" y="4201476"/>
              <a:ext cx="4775332" cy="1878294"/>
              <a:chOff x="1104088" y="4201476"/>
              <a:chExt cx="4775332" cy="1878294"/>
            </a:xfrm>
          </p:grpSpPr>
          <p:grpSp>
            <p:nvGrpSpPr>
              <p:cNvPr id="57" name="Gruppo 56">
                <a:extLst>
                  <a:ext uri="{FF2B5EF4-FFF2-40B4-BE49-F238E27FC236}">
                    <a16:creationId xmlns:a16="http://schemas.microsoft.com/office/drawing/2014/main" id="{436550E4-5F32-B1FE-29AD-A6C5EC09C4B7}"/>
                  </a:ext>
                </a:extLst>
              </p:cNvPr>
              <p:cNvGrpSpPr/>
              <p:nvPr/>
            </p:nvGrpSpPr>
            <p:grpSpPr>
              <a:xfrm>
                <a:off x="1104088" y="4201476"/>
                <a:ext cx="4523730" cy="504000"/>
                <a:chOff x="931507" y="4647257"/>
                <a:chExt cx="4523730" cy="504000"/>
              </a:xfrm>
            </p:grpSpPr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FF9E8B0E-5D40-7044-930C-C25DE71AAE59}"/>
                    </a:ext>
                  </a:extLst>
                </p:cNvPr>
                <p:cNvSpPr/>
                <p:nvPr/>
              </p:nvSpPr>
              <p:spPr>
                <a:xfrm>
                  <a:off x="931507" y="4845257"/>
                  <a:ext cx="108000" cy="108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955EB46-561D-7104-8A58-1B2C68118199}"/>
                    </a:ext>
                  </a:extLst>
                </p:cNvPr>
                <p:cNvSpPr txBox="1"/>
                <p:nvPr/>
              </p:nvSpPr>
              <p:spPr>
                <a:xfrm>
                  <a:off x="1745858" y="4699202"/>
                  <a:ext cx="370937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Linguaggio C#</a:t>
                  </a:r>
                </a:p>
              </p:txBody>
            </p:sp>
            <p:pic>
              <p:nvPicPr>
                <p:cNvPr id="43" name="Immagine 42">
                  <a:extLst>
                    <a:ext uri="{FF2B5EF4-FFF2-40B4-BE49-F238E27FC236}">
                      <a16:creationId xmlns:a16="http://schemas.microsoft.com/office/drawing/2014/main" id="{FA6587F2-70C2-8656-DCCD-AA3570AEBB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8869" y="4647257"/>
                  <a:ext cx="504000" cy="5040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uppo 57">
                <a:extLst>
                  <a:ext uri="{FF2B5EF4-FFF2-40B4-BE49-F238E27FC236}">
                    <a16:creationId xmlns:a16="http://schemas.microsoft.com/office/drawing/2014/main" id="{C9148E31-1A8B-394A-A32E-CCF1F73EE18C}"/>
                  </a:ext>
                </a:extLst>
              </p:cNvPr>
              <p:cNvGrpSpPr/>
              <p:nvPr/>
            </p:nvGrpSpPr>
            <p:grpSpPr>
              <a:xfrm>
                <a:off x="1104088" y="4888623"/>
                <a:ext cx="4775332" cy="504000"/>
                <a:chOff x="914810" y="5405987"/>
                <a:chExt cx="4775332" cy="504000"/>
              </a:xfrm>
            </p:grpSpPr>
            <p:sp>
              <p:nvSpPr>
                <p:cNvPr id="21" name="Rettangolo 20">
                  <a:extLst>
                    <a:ext uri="{FF2B5EF4-FFF2-40B4-BE49-F238E27FC236}">
                      <a16:creationId xmlns:a16="http://schemas.microsoft.com/office/drawing/2014/main" id="{E7B9B1AB-F7C0-07F7-498F-E24417571ADB}"/>
                    </a:ext>
                  </a:extLst>
                </p:cNvPr>
                <p:cNvSpPr/>
                <p:nvPr/>
              </p:nvSpPr>
              <p:spPr>
                <a:xfrm>
                  <a:off x="914810" y="5605352"/>
                  <a:ext cx="108000" cy="10527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6143DFA0-6E10-3CCB-BBD4-4968703513DA}"/>
                    </a:ext>
                  </a:extLst>
                </p:cNvPr>
                <p:cNvSpPr txBox="1"/>
                <p:nvPr/>
              </p:nvSpPr>
              <p:spPr>
                <a:xfrm>
                  <a:off x="1758622" y="5477987"/>
                  <a:ext cx="393152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it-IT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Classe</a:t>
                  </a:r>
                  <a:r>
                    <a:rPr lang="it-IT" sz="2000" b="1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it-IT" sz="2000" b="1" i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MonoBehaviour</a:t>
                  </a:r>
                  <a:endParaRPr lang="it-IT" sz="2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45" name="Elemento grafico 44" descr="Terminale cmd con riempimento a tinta unita">
                  <a:extLst>
                    <a:ext uri="{FF2B5EF4-FFF2-40B4-BE49-F238E27FC236}">
                      <a16:creationId xmlns:a16="http://schemas.microsoft.com/office/drawing/2014/main" id="{F5D69910-D015-0B1E-A3F6-6D2ABC6B6E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8869" y="5405987"/>
                  <a:ext cx="455950" cy="5040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C3E47811-8F15-9099-F2FF-31CE4440804C}"/>
                  </a:ext>
                </a:extLst>
              </p:cNvPr>
              <p:cNvGrpSpPr/>
              <p:nvPr/>
            </p:nvGrpSpPr>
            <p:grpSpPr>
              <a:xfrm>
                <a:off x="1104088" y="5575770"/>
                <a:ext cx="4753263" cy="504000"/>
                <a:chOff x="931507" y="6018523"/>
                <a:chExt cx="4753263" cy="504000"/>
              </a:xfrm>
            </p:grpSpPr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33C33FEF-C49C-A02A-19A3-6FD05268B0F0}"/>
                    </a:ext>
                  </a:extLst>
                </p:cNvPr>
                <p:cNvSpPr/>
                <p:nvPr/>
              </p:nvSpPr>
              <p:spPr>
                <a:xfrm>
                  <a:off x="931507" y="6237328"/>
                  <a:ext cx="108000" cy="10800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/>
                </a:p>
              </p:txBody>
            </p:sp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BDA283D6-E621-A6BC-A05D-80544A49167B}"/>
                    </a:ext>
                  </a:extLst>
                </p:cNvPr>
                <p:cNvSpPr txBox="1"/>
                <p:nvPr/>
              </p:nvSpPr>
              <p:spPr>
                <a:xfrm>
                  <a:off x="1758622" y="6105330"/>
                  <a:ext cx="3926148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it-IT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Helvetica" panose="020B0604020202020204" pitchFamily="34" charset="0"/>
                    </a:rPr>
                    <a:t>Librerie software</a:t>
                  </a:r>
                </a:p>
              </p:txBody>
            </p:sp>
            <p:pic>
              <p:nvPicPr>
                <p:cNvPr id="47" name="Elemento grafico 46" descr="Libri con riempimento a tinta unita">
                  <a:extLst>
                    <a:ext uri="{FF2B5EF4-FFF2-40B4-BE49-F238E27FC236}">
                      <a16:creationId xmlns:a16="http://schemas.microsoft.com/office/drawing/2014/main" id="{5123662E-FD6A-2897-14DE-56A294415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8869" y="6018523"/>
                  <a:ext cx="455327" cy="504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68432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Contorni e forme bianchi">
            <a:extLst>
              <a:ext uri="{FF2B5EF4-FFF2-40B4-BE49-F238E27FC236}">
                <a16:creationId xmlns:a16="http://schemas.microsoft.com/office/drawing/2014/main" id="{8D822BC9-31A2-ED1D-A7C0-B8FAF921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 b="124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62888D9-DA0E-7044-63DB-A2D8F9178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642" y="1323179"/>
            <a:ext cx="9265407" cy="5211791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43146E11-677F-B9C5-13F4-A62CF554E01C}"/>
              </a:ext>
            </a:extLst>
          </p:cNvPr>
          <p:cNvSpPr txBox="1">
            <a:spLocks/>
          </p:cNvSpPr>
          <p:nvPr/>
        </p:nvSpPr>
        <p:spPr>
          <a:xfrm>
            <a:off x="840731" y="320040"/>
            <a:ext cx="10510539" cy="77724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ARCHITETTURA DEL PROTOTIPO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C0DA840-9368-597A-A1FA-0BB717B6198C}"/>
              </a:ext>
            </a:extLst>
          </p:cNvPr>
          <p:cNvSpPr>
            <a:spLocks/>
          </p:cNvSpPr>
          <p:nvPr/>
        </p:nvSpPr>
        <p:spPr>
          <a:xfrm>
            <a:off x="7442520" y="2237449"/>
            <a:ext cx="3817974" cy="77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Interfaccia Grafica Utente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A0071E-25CF-86D0-1C22-FD75E59914B6}"/>
              </a:ext>
            </a:extLst>
          </p:cNvPr>
          <p:cNvSpPr>
            <a:spLocks/>
          </p:cNvSpPr>
          <p:nvPr/>
        </p:nvSpPr>
        <p:spPr>
          <a:xfrm>
            <a:off x="7442521" y="3554071"/>
            <a:ext cx="3817974" cy="77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Eventi chiamati sul Server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A70A6AB-1FAF-F059-5BF5-FDC8E10E1135}"/>
              </a:ext>
            </a:extLst>
          </p:cNvPr>
          <p:cNvSpPr>
            <a:spLocks/>
          </p:cNvSpPr>
          <p:nvPr/>
        </p:nvSpPr>
        <p:spPr>
          <a:xfrm>
            <a:off x="7442521" y="4870693"/>
            <a:ext cx="3817974" cy="777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Photon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Server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C231F88-448F-49C0-60A2-AB75C1382DEA}"/>
              </a:ext>
            </a:extLst>
          </p:cNvPr>
          <p:cNvSpPr/>
          <p:nvPr/>
        </p:nvSpPr>
        <p:spPr>
          <a:xfrm>
            <a:off x="7335338" y="2516871"/>
            <a:ext cx="214361" cy="218396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80ECB4E-B483-D432-F692-90686B55B630}"/>
              </a:ext>
            </a:extLst>
          </p:cNvPr>
          <p:cNvSpPr/>
          <p:nvPr/>
        </p:nvSpPr>
        <p:spPr>
          <a:xfrm>
            <a:off x="7335336" y="5150115"/>
            <a:ext cx="214361" cy="218396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E1F5F1-E1A5-DD06-99FA-64D094D44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34" y="2032986"/>
            <a:ext cx="5541359" cy="3614947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20E48F6-D228-E4B2-4C7A-3B8FCF8DC666}"/>
              </a:ext>
            </a:extLst>
          </p:cNvPr>
          <p:cNvCxnSpPr>
            <a:cxnSpLocks/>
          </p:cNvCxnSpPr>
          <p:nvPr/>
        </p:nvCxnSpPr>
        <p:spPr>
          <a:xfrm flipV="1">
            <a:off x="5601810" y="2611902"/>
            <a:ext cx="1764393" cy="456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7D6A0EED-266F-2DBC-8797-8B2B031B1D15}"/>
              </a:ext>
            </a:extLst>
          </p:cNvPr>
          <p:cNvGrpSpPr/>
          <p:nvPr/>
        </p:nvGrpSpPr>
        <p:grpSpPr>
          <a:xfrm>
            <a:off x="5344357" y="3833493"/>
            <a:ext cx="2205341" cy="218396"/>
            <a:chOff x="5344357" y="3833493"/>
            <a:chExt cx="2205341" cy="218396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943CA3AE-BA76-D87C-D502-D333D8282A23}"/>
                </a:ext>
              </a:extLst>
            </p:cNvPr>
            <p:cNvSpPr/>
            <p:nvPr/>
          </p:nvSpPr>
          <p:spPr>
            <a:xfrm>
              <a:off x="7335337" y="3833493"/>
              <a:ext cx="214361" cy="218396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0CC62CBD-1D73-C7BE-F02E-048DC71A19DC}"/>
                </a:ext>
              </a:extLst>
            </p:cNvPr>
            <p:cNvCxnSpPr>
              <a:cxnSpLocks/>
            </p:cNvCxnSpPr>
            <p:nvPr/>
          </p:nvCxnSpPr>
          <p:spPr>
            <a:xfrm>
              <a:off x="5344357" y="3929075"/>
              <a:ext cx="2054778" cy="272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BE6B691-7D5D-A088-5B5D-7E2C926CD68C}"/>
              </a:ext>
            </a:extLst>
          </p:cNvPr>
          <p:cNvCxnSpPr>
            <a:cxnSpLocks/>
          </p:cNvCxnSpPr>
          <p:nvPr/>
        </p:nvCxnSpPr>
        <p:spPr>
          <a:xfrm>
            <a:off x="5666690" y="4972530"/>
            <a:ext cx="1782586" cy="315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Contorni e forme bianchi">
            <a:extLst>
              <a:ext uri="{FF2B5EF4-FFF2-40B4-BE49-F238E27FC236}">
                <a16:creationId xmlns:a16="http://schemas.microsoft.com/office/drawing/2014/main" id="{8D822BC9-31A2-ED1D-A7C0-B8FAF921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 b="124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E0629904-92A6-20FA-3A6A-EF49858452D5}"/>
              </a:ext>
            </a:extLst>
          </p:cNvPr>
          <p:cNvSpPr txBox="1">
            <a:spLocks/>
          </p:cNvSpPr>
          <p:nvPr/>
        </p:nvSpPr>
        <p:spPr>
          <a:xfrm>
            <a:off x="840731" y="281706"/>
            <a:ext cx="10510539" cy="77724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FUNZIONALITÀ DELL’UTENTE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09FACD5B-D0EB-CFD6-2875-9913CA12F8F6}"/>
              </a:ext>
            </a:extLst>
          </p:cNvPr>
          <p:cNvSpPr txBox="1">
            <a:spLocks/>
          </p:cNvSpPr>
          <p:nvPr/>
        </p:nvSpPr>
        <p:spPr>
          <a:xfrm>
            <a:off x="840731" y="1953314"/>
            <a:ext cx="3240000" cy="4570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i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35" name="Elemento grafico 34" descr="Badge 1 con riempimento a tinta unita">
            <a:extLst>
              <a:ext uri="{FF2B5EF4-FFF2-40B4-BE49-F238E27FC236}">
                <a16:creationId xmlns:a16="http://schemas.microsoft.com/office/drawing/2014/main" id="{357B4730-8261-832A-E1E7-E62B2611D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3531" y="1296398"/>
            <a:ext cx="914400" cy="93243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808AA9-918E-9AB3-2012-560E3011C312}"/>
              </a:ext>
            </a:extLst>
          </p:cNvPr>
          <p:cNvSpPr txBox="1"/>
          <p:nvPr/>
        </p:nvSpPr>
        <p:spPr>
          <a:xfrm>
            <a:off x="840731" y="2289763"/>
            <a:ext cx="32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Segnalare punti particolari nella mappa 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EC961A2-B835-5153-BF44-B14595D75998}"/>
              </a:ext>
            </a:extLst>
          </p:cNvPr>
          <p:cNvGrpSpPr/>
          <p:nvPr/>
        </p:nvGrpSpPr>
        <p:grpSpPr>
          <a:xfrm>
            <a:off x="1019803" y="3825951"/>
            <a:ext cx="2881857" cy="841321"/>
            <a:chOff x="998557" y="2949952"/>
            <a:chExt cx="2881857" cy="841321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8ED6C1F-62BA-CFAD-10CB-D9C6FC0FC298}"/>
                </a:ext>
              </a:extLst>
            </p:cNvPr>
            <p:cNvSpPr/>
            <p:nvPr/>
          </p:nvSpPr>
          <p:spPr>
            <a:xfrm>
              <a:off x="998557" y="3316612"/>
              <a:ext cx="110145" cy="108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tlCol="0" anchor="ctr"/>
            <a:lstStyle/>
            <a:p>
              <a:pPr algn="ctr"/>
              <a:endParaRPr lang="it-IT" b="1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4ADDCEA0-14E4-7A2F-E293-8FC818A19AD8}"/>
                </a:ext>
              </a:extLst>
            </p:cNvPr>
            <p:cNvSpPr txBox="1"/>
            <p:nvPr/>
          </p:nvSpPr>
          <p:spPr>
            <a:xfrm>
              <a:off x="1252199" y="2949952"/>
              <a:ext cx="2628215" cy="841321"/>
            </a:xfrm>
            <a:prstGeom prst="rect">
              <a:avLst/>
            </a:prstGeom>
            <a:noFill/>
          </p:spPr>
          <p:txBody>
            <a:bodyPr wrap="square" lIns="90000" tIns="46800" rtlCol="0" anchor="ctr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it-IT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Punti di interesse visibili a tutti </a:t>
              </a:r>
              <a:r>
                <a:rPr lang="it-IT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(bandierine)</a:t>
              </a:r>
            </a:p>
          </p:txBody>
        </p:sp>
      </p:grpSp>
      <p:sp>
        <p:nvSpPr>
          <p:cNvPr id="36" name="Titolo 1">
            <a:extLst>
              <a:ext uri="{FF2B5EF4-FFF2-40B4-BE49-F238E27FC236}">
                <a16:creationId xmlns:a16="http://schemas.microsoft.com/office/drawing/2014/main" id="{B28B4B8B-4E5B-8386-97C2-444D0E6B7E48}"/>
              </a:ext>
            </a:extLst>
          </p:cNvPr>
          <p:cNvSpPr txBox="1">
            <a:spLocks/>
          </p:cNvSpPr>
          <p:nvPr/>
        </p:nvSpPr>
        <p:spPr>
          <a:xfrm>
            <a:off x="8111270" y="1952743"/>
            <a:ext cx="3240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i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3FDD15-B77F-FCA8-693C-D1E2408AF735}"/>
              </a:ext>
            </a:extLst>
          </p:cNvPr>
          <p:cNvSpPr txBox="1"/>
          <p:nvPr/>
        </p:nvSpPr>
        <p:spPr>
          <a:xfrm>
            <a:off x="8111270" y="2447645"/>
            <a:ext cx="32400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</a:rPr>
              <a:t>Chat di testo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3CFD72F0-1C36-5183-70FD-6FB7C19DC350}"/>
              </a:ext>
            </a:extLst>
          </p:cNvPr>
          <p:cNvGrpSpPr/>
          <p:nvPr/>
        </p:nvGrpSpPr>
        <p:grpSpPr>
          <a:xfrm>
            <a:off x="8290342" y="3819802"/>
            <a:ext cx="2881857" cy="841321"/>
            <a:chOff x="998557" y="2949953"/>
            <a:chExt cx="2881857" cy="841321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5E31906-BB8F-A7F0-9145-39E15E5FE2B4}"/>
                </a:ext>
              </a:extLst>
            </p:cNvPr>
            <p:cNvSpPr/>
            <p:nvPr/>
          </p:nvSpPr>
          <p:spPr>
            <a:xfrm>
              <a:off x="998557" y="3316612"/>
              <a:ext cx="110145" cy="108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tlCol="0" anchor="ctr"/>
            <a:lstStyle/>
            <a:p>
              <a:pPr algn="ctr"/>
              <a:endParaRPr lang="it-IT" b="1" dirty="0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5F41E51-3E0E-9F9E-A412-33973A214693}"/>
                </a:ext>
              </a:extLst>
            </p:cNvPr>
            <p:cNvSpPr txBox="1"/>
            <p:nvPr/>
          </p:nvSpPr>
          <p:spPr>
            <a:xfrm>
              <a:off x="1252199" y="2949953"/>
              <a:ext cx="2628215" cy="841321"/>
            </a:xfrm>
            <a:prstGeom prst="rect">
              <a:avLst/>
            </a:prstGeom>
            <a:noFill/>
          </p:spPr>
          <p:txBody>
            <a:bodyPr wrap="square" lIns="90000" tIns="46800" rtlCol="0" anchor="ctr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it-IT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Messaggi scritti per la comunicazione fra utenti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D83C0FF-3F4D-AC3E-2300-34B0C87C0DFF}"/>
              </a:ext>
            </a:extLst>
          </p:cNvPr>
          <p:cNvGrpSpPr/>
          <p:nvPr/>
        </p:nvGrpSpPr>
        <p:grpSpPr>
          <a:xfrm>
            <a:off x="8290342" y="4893966"/>
            <a:ext cx="2881857" cy="592022"/>
            <a:chOff x="998557" y="3074603"/>
            <a:chExt cx="2881857" cy="592022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882B8265-088A-A3B9-43B0-8B766F3F0C46}"/>
                </a:ext>
              </a:extLst>
            </p:cNvPr>
            <p:cNvSpPr/>
            <p:nvPr/>
          </p:nvSpPr>
          <p:spPr>
            <a:xfrm>
              <a:off x="998557" y="3316612"/>
              <a:ext cx="110145" cy="108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tlCol="0" anchor="ctr"/>
            <a:lstStyle/>
            <a:p>
              <a:pPr algn="ctr"/>
              <a:endParaRPr lang="it-IT" b="1"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F3E6463-4C94-0EF8-60F8-632B377F99DB}"/>
                </a:ext>
              </a:extLst>
            </p:cNvPr>
            <p:cNvSpPr txBox="1"/>
            <p:nvPr/>
          </p:nvSpPr>
          <p:spPr>
            <a:xfrm>
              <a:off x="1252199" y="3074603"/>
              <a:ext cx="2628215" cy="592022"/>
            </a:xfrm>
            <a:prstGeom prst="rect">
              <a:avLst/>
            </a:prstGeom>
            <a:noFill/>
          </p:spPr>
          <p:txBody>
            <a:bodyPr wrap="square" lIns="90000" tIns="46800" rtlCol="0" anchor="ctr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it-IT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Gli studenti possono richiedere la parola</a:t>
              </a:r>
            </a:p>
          </p:txBody>
        </p:sp>
      </p:grpSp>
      <p:sp>
        <p:nvSpPr>
          <p:cNvPr id="37" name="Titolo 1">
            <a:extLst>
              <a:ext uri="{FF2B5EF4-FFF2-40B4-BE49-F238E27FC236}">
                <a16:creationId xmlns:a16="http://schemas.microsoft.com/office/drawing/2014/main" id="{8BFC1A53-2A91-7913-6CDC-EB990B24E4DE}"/>
              </a:ext>
            </a:extLst>
          </p:cNvPr>
          <p:cNvSpPr txBox="1">
            <a:spLocks/>
          </p:cNvSpPr>
          <p:nvPr/>
        </p:nvSpPr>
        <p:spPr>
          <a:xfrm>
            <a:off x="4476000" y="1952743"/>
            <a:ext cx="3240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t-IT" sz="2000" i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31" name="Elemento grafico 30" descr="Badge 3 con riempimento a tinta unita">
            <a:extLst>
              <a:ext uri="{FF2B5EF4-FFF2-40B4-BE49-F238E27FC236}">
                <a16:creationId xmlns:a16="http://schemas.microsoft.com/office/drawing/2014/main" id="{7ED98E3B-3123-0BDE-EB12-38C3BC0BD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4069" y="1298449"/>
            <a:ext cx="914400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567334-90A7-6631-AE8A-2CA9A3DF9876}"/>
              </a:ext>
            </a:extLst>
          </p:cNvPr>
          <p:cNvSpPr txBox="1"/>
          <p:nvPr/>
        </p:nvSpPr>
        <p:spPr>
          <a:xfrm>
            <a:off x="4476000" y="2275170"/>
            <a:ext cx="32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</a:rPr>
              <a:t>Attivazione e Disattivazione microfono</a:t>
            </a:r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7656A58E-3FC3-BA73-8CC0-171338475B78}"/>
              </a:ext>
            </a:extLst>
          </p:cNvPr>
          <p:cNvGrpSpPr/>
          <p:nvPr/>
        </p:nvGrpSpPr>
        <p:grpSpPr>
          <a:xfrm>
            <a:off x="4695923" y="3686137"/>
            <a:ext cx="2800154" cy="1090620"/>
            <a:chOff x="4695923" y="3914218"/>
            <a:chExt cx="2800154" cy="1090620"/>
          </a:xfrm>
        </p:grpSpPr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7F8044F0-9993-E027-7C9F-979A318C9B7A}"/>
                </a:ext>
              </a:extLst>
            </p:cNvPr>
            <p:cNvSpPr/>
            <p:nvPr/>
          </p:nvSpPr>
          <p:spPr>
            <a:xfrm>
              <a:off x="4695923" y="4405524"/>
              <a:ext cx="110145" cy="108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tlCol="0" anchor="ctr"/>
            <a:lstStyle/>
            <a:p>
              <a:pPr algn="ctr"/>
              <a:endParaRPr lang="it-IT" b="1" dirty="0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CB1ACB04-68CB-4CFF-DB8E-9AE01FB19439}"/>
                </a:ext>
              </a:extLst>
            </p:cNvPr>
            <p:cNvSpPr txBox="1"/>
            <p:nvPr/>
          </p:nvSpPr>
          <p:spPr>
            <a:xfrm>
              <a:off x="4949565" y="3914218"/>
              <a:ext cx="2546512" cy="1090620"/>
            </a:xfrm>
            <a:prstGeom prst="rect">
              <a:avLst/>
            </a:prstGeom>
            <a:noFill/>
          </p:spPr>
          <p:txBody>
            <a:bodyPr wrap="square" lIns="90000" tIns="46800" rtlCol="0" anchor="ctr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it-IT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Helvetica" panose="020B0604020202020204" pitchFamily="34" charset="0"/>
                </a:rPr>
                <a:t>Il docente può attivare / disattivare il microfono agli utenti</a:t>
              </a:r>
            </a:p>
          </p:txBody>
        </p:sp>
      </p:grpSp>
      <p:pic>
        <p:nvPicPr>
          <p:cNvPr id="29" name="Elemento grafico 28" descr="Badge con riempimento a tinta unita">
            <a:extLst>
              <a:ext uri="{FF2B5EF4-FFF2-40B4-BE49-F238E27FC236}">
                <a16:creationId xmlns:a16="http://schemas.microsoft.com/office/drawing/2014/main" id="{A3BE8C4F-9504-318E-74DB-31784E45C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1296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5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C2B57D9-1330-056F-5C59-25F17EC9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"/>
            <a:ext cx="12188951" cy="68760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681B4A2-44DF-52A1-AE07-A6325E1EA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284" y="1691817"/>
            <a:ext cx="8936379" cy="462881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4ACD830-A57B-7F49-7E09-B08107FC6B63}"/>
              </a:ext>
            </a:extLst>
          </p:cNvPr>
          <p:cNvSpPr txBox="1">
            <a:spLocks/>
          </p:cNvSpPr>
          <p:nvPr/>
        </p:nvSpPr>
        <p:spPr>
          <a:xfrm>
            <a:off x="839205" y="377206"/>
            <a:ext cx="10510539" cy="77724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DIMOSTRAZIONI D’USO</a:t>
            </a:r>
          </a:p>
        </p:txBody>
      </p:sp>
    </p:spTree>
    <p:extLst>
      <p:ext uri="{BB962C8B-B14F-4D97-AF65-F5344CB8AC3E}">
        <p14:creationId xmlns:p14="http://schemas.microsoft.com/office/powerpoint/2010/main" val="151575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C2B57D9-1330-056F-5C59-25F17EC9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"/>
            <a:ext cx="12188951" cy="68760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681B4A2-44DF-52A1-AE07-A6325E1EA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934" y="1682764"/>
            <a:ext cx="8929078" cy="462881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4ACD830-A57B-7F49-7E09-B08107FC6B63}"/>
              </a:ext>
            </a:extLst>
          </p:cNvPr>
          <p:cNvSpPr txBox="1">
            <a:spLocks/>
          </p:cNvSpPr>
          <p:nvPr/>
        </p:nvSpPr>
        <p:spPr>
          <a:xfrm>
            <a:off x="839205" y="377206"/>
            <a:ext cx="10510539" cy="77724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DIMOSTRAZIONI D’USO</a:t>
            </a:r>
          </a:p>
        </p:txBody>
      </p:sp>
    </p:spTree>
    <p:extLst>
      <p:ext uri="{BB962C8B-B14F-4D97-AF65-F5344CB8AC3E}">
        <p14:creationId xmlns:p14="http://schemas.microsoft.com/office/powerpoint/2010/main" val="485315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Contorni e forme bianchi">
            <a:extLst>
              <a:ext uri="{FF2B5EF4-FFF2-40B4-BE49-F238E27FC236}">
                <a16:creationId xmlns:a16="http://schemas.microsoft.com/office/drawing/2014/main" id="{8D822BC9-31A2-ED1D-A7C0-B8FAF921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 b="124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E0629904-92A6-20FA-3A6A-EF49858452D5}"/>
              </a:ext>
            </a:extLst>
          </p:cNvPr>
          <p:cNvSpPr txBox="1">
            <a:spLocks/>
          </p:cNvSpPr>
          <p:nvPr/>
        </p:nvSpPr>
        <p:spPr>
          <a:xfrm>
            <a:off x="840731" y="281706"/>
            <a:ext cx="10510539" cy="77724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SVILUPPI FUTURI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5512495-C139-113C-813F-0A93035C0E1B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372101" y="2350358"/>
            <a:ext cx="1984616" cy="1635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890EA62-BC5D-D9EF-EA88-8DE20A4296DE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372101" y="3985642"/>
            <a:ext cx="1984616" cy="1635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4BEE709-8FFA-2CEF-4831-6827E2E68A7E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5372101" y="3440868"/>
            <a:ext cx="1984617" cy="544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4670A90B-2496-C9C1-6D31-C83570F57F71}"/>
              </a:ext>
            </a:extLst>
          </p:cNvPr>
          <p:cNvGrpSpPr/>
          <p:nvPr/>
        </p:nvGrpSpPr>
        <p:grpSpPr>
          <a:xfrm>
            <a:off x="7356717" y="1961738"/>
            <a:ext cx="3925157" cy="4047806"/>
            <a:chOff x="7426113" y="1405097"/>
            <a:chExt cx="3925157" cy="4047806"/>
          </a:xfrm>
        </p:grpSpPr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347EA3D8-8FB7-BBE3-0DAC-F594A1338064}"/>
                </a:ext>
              </a:extLst>
            </p:cNvPr>
            <p:cNvGrpSpPr/>
            <p:nvPr/>
          </p:nvGrpSpPr>
          <p:grpSpPr>
            <a:xfrm>
              <a:off x="7426113" y="1405097"/>
              <a:ext cx="3925156" cy="777241"/>
              <a:chOff x="7460247" y="1771809"/>
              <a:chExt cx="3925156" cy="777241"/>
            </a:xfrm>
          </p:grpSpPr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0B55DAD-2681-21BE-A67F-B08A0D80A9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7429" y="1771809"/>
                <a:ext cx="3817974" cy="777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it-IT" sz="2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Helvetica" panose="020B0604020202020204" pitchFamily="34" charset="0"/>
                  </a:rPr>
                  <a:t>Visibilità Raggi Controller</a:t>
                </a:r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3C2B3614-6613-38AE-16F9-883B05955EAF}"/>
                  </a:ext>
                </a:extLst>
              </p:cNvPr>
              <p:cNvSpPr/>
              <p:nvPr/>
            </p:nvSpPr>
            <p:spPr>
              <a:xfrm>
                <a:off x="7460247" y="2051231"/>
                <a:ext cx="214361" cy="218396"/>
              </a:xfrm>
              <a:prstGeom prst="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 dirty="0"/>
              </a:p>
            </p:txBody>
          </p: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F0B4D268-7FE4-3AD6-995D-6C2781F06E5A}"/>
                </a:ext>
              </a:extLst>
            </p:cNvPr>
            <p:cNvGrpSpPr/>
            <p:nvPr/>
          </p:nvGrpSpPr>
          <p:grpSpPr>
            <a:xfrm>
              <a:off x="7426113" y="4675662"/>
              <a:ext cx="3925156" cy="777241"/>
              <a:chOff x="7426114" y="5556939"/>
              <a:chExt cx="3925156" cy="777241"/>
            </a:xfrm>
          </p:grpSpPr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DFF8D530-17E6-C976-6FA1-C834E15C7E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33296" y="5556939"/>
                <a:ext cx="3817974" cy="777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it-IT" sz="2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Helvetica" panose="020B0604020202020204" pitchFamily="34" charset="0"/>
                  </a:rPr>
                  <a:t>Registrazione e Login Utenti</a:t>
                </a:r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B5774A84-B16C-021D-A296-6DDBDF983FD6}"/>
                  </a:ext>
                </a:extLst>
              </p:cNvPr>
              <p:cNvSpPr/>
              <p:nvPr/>
            </p:nvSpPr>
            <p:spPr>
              <a:xfrm>
                <a:off x="7426114" y="5836361"/>
                <a:ext cx="214361" cy="218396"/>
              </a:xfrm>
              <a:prstGeom prst="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00FAE557-E14E-A0D2-0DF5-967283CB4AEA}"/>
                </a:ext>
              </a:extLst>
            </p:cNvPr>
            <p:cNvGrpSpPr/>
            <p:nvPr/>
          </p:nvGrpSpPr>
          <p:grpSpPr>
            <a:xfrm>
              <a:off x="7426114" y="2495607"/>
              <a:ext cx="3925156" cy="777241"/>
              <a:chOff x="7443131" y="3075689"/>
              <a:chExt cx="3925156" cy="777241"/>
            </a:xfrm>
          </p:grpSpPr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C6EB2B2F-ADE4-A6F9-5176-C5CC90255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0313" y="3075689"/>
                <a:ext cx="3817974" cy="777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it-IT" sz="2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Helvetica" panose="020B0604020202020204" pitchFamily="34" charset="0"/>
                  </a:rPr>
                  <a:t>Avatar Realistici</a:t>
                </a:r>
              </a:p>
            </p:txBody>
          </p: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C32632F2-8DBD-EB7B-8AF7-327E56D56023}"/>
                  </a:ext>
                </a:extLst>
              </p:cNvPr>
              <p:cNvSpPr/>
              <p:nvPr/>
            </p:nvSpPr>
            <p:spPr>
              <a:xfrm>
                <a:off x="7443131" y="3355111"/>
                <a:ext cx="214361" cy="218396"/>
              </a:xfrm>
              <a:prstGeom prst="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04017E90-92E5-23DF-B3EE-9886C6C046B8}"/>
                </a:ext>
              </a:extLst>
            </p:cNvPr>
            <p:cNvGrpSpPr/>
            <p:nvPr/>
          </p:nvGrpSpPr>
          <p:grpSpPr>
            <a:xfrm>
              <a:off x="7426113" y="3585152"/>
              <a:ext cx="3925156" cy="777241"/>
              <a:chOff x="7460960" y="4329865"/>
              <a:chExt cx="3925156" cy="777241"/>
            </a:xfrm>
          </p:grpSpPr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D434731C-36FA-2519-21F5-A77031B3EE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8142" y="4329865"/>
                <a:ext cx="3817974" cy="777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it-IT" sz="20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Helvetica" panose="020B0604020202020204" pitchFamily="34" charset="0"/>
                  </a:rPr>
                  <a:t>Ambientazione esistente</a:t>
                </a:r>
              </a:p>
            </p:txBody>
          </p:sp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2888D52F-8BCD-577D-B3E8-6AC5FF048DC7}"/>
                  </a:ext>
                </a:extLst>
              </p:cNvPr>
              <p:cNvSpPr/>
              <p:nvPr/>
            </p:nvSpPr>
            <p:spPr>
              <a:xfrm>
                <a:off x="7460960" y="4609287"/>
                <a:ext cx="214361" cy="218396"/>
              </a:xfrm>
              <a:prstGeom prst="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/>
              </a:p>
            </p:txBody>
          </p:sp>
        </p:grpSp>
      </p:grp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5769F98-AE69-DCDA-39F6-0297CB6F06C8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5372101" y="3985642"/>
            <a:ext cx="1984616" cy="544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1B055DFD-FE66-4264-D646-9EDE16873193}"/>
              </a:ext>
            </a:extLst>
          </p:cNvPr>
          <p:cNvGrpSpPr/>
          <p:nvPr/>
        </p:nvGrpSpPr>
        <p:grpSpPr>
          <a:xfrm>
            <a:off x="672841" y="2310252"/>
            <a:ext cx="4699260" cy="3350779"/>
            <a:chOff x="840730" y="1984980"/>
            <a:chExt cx="4140844" cy="3200343"/>
          </a:xfrm>
        </p:grpSpPr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C0BDEFC9-659A-E5E3-B66C-D0AEE2B984D8}"/>
                </a:ext>
              </a:extLst>
            </p:cNvPr>
            <p:cNvGrpSpPr/>
            <p:nvPr/>
          </p:nvGrpSpPr>
          <p:grpSpPr>
            <a:xfrm>
              <a:off x="840730" y="1984980"/>
              <a:ext cx="4140844" cy="3200343"/>
              <a:chOff x="840731" y="1763654"/>
              <a:chExt cx="2590532" cy="1866786"/>
            </a:xfrm>
          </p:grpSpPr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0C4230A1-EB6A-18A4-3EAC-74EE4AC21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731" y="1763654"/>
                <a:ext cx="2590532" cy="1866786"/>
              </a:xfrm>
              <a:prstGeom prst="rect">
                <a:avLst/>
              </a:prstGeom>
            </p:spPr>
          </p:pic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D5B0065-8830-589B-29B9-9C30966A5F2C}"/>
                  </a:ext>
                </a:extLst>
              </p:cNvPr>
              <p:cNvSpPr txBox="1"/>
              <p:nvPr/>
            </p:nvSpPr>
            <p:spPr>
              <a:xfrm>
                <a:off x="913779" y="1879424"/>
                <a:ext cx="2444436" cy="412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Come si potrebbe migliorare il prototipo?</a:t>
                </a:r>
              </a:p>
            </p:txBody>
          </p:sp>
        </p:grpSp>
        <p:pic>
          <p:nvPicPr>
            <p:cNvPr id="82" name="Elemento grafico 81">
              <a:extLst>
                <a:ext uri="{FF2B5EF4-FFF2-40B4-BE49-F238E27FC236}">
                  <a16:creationId xmlns:a16="http://schemas.microsoft.com/office/drawing/2014/main" id="{83247B00-BE0A-5879-5D41-9E94F6514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759116" y="2821736"/>
              <a:ext cx="2304072" cy="2304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096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209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Cagli</dc:creator>
  <cp:lastModifiedBy>d.ghezzi10@campus.unimib.it</cp:lastModifiedBy>
  <cp:revision>43</cp:revision>
  <dcterms:created xsi:type="dcterms:W3CDTF">2023-03-11T11:12:52Z</dcterms:created>
  <dcterms:modified xsi:type="dcterms:W3CDTF">2023-03-21T18:47:46Z</dcterms:modified>
</cp:coreProperties>
</file>