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7" r:id="rId6"/>
    <p:sldId id="270" r:id="rId7"/>
    <p:sldId id="271" r:id="rId8"/>
    <p:sldId id="269" r:id="rId9"/>
    <p:sldId id="272" r:id="rId10"/>
    <p:sldId id="273" r:id="rId11"/>
    <p:sldId id="274" r:id="rId12"/>
    <p:sldId id="278" r:id="rId13"/>
    <p:sldId id="260" r:id="rId14"/>
    <p:sldId id="261" r:id="rId15"/>
    <p:sldId id="275" r:id="rId16"/>
    <p:sldId id="262" r:id="rId17"/>
    <p:sldId id="263" r:id="rId18"/>
    <p:sldId id="264" r:id="rId19"/>
    <p:sldId id="279" r:id="rId20"/>
    <p:sldId id="26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hiraku.surge.sh/"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6432A-EAAD-4844-A816-D21BFDD88E3E}"/>
              </a:ext>
            </a:extLst>
          </p:cNvPr>
          <p:cNvSpPr>
            <a:spLocks noGrp="1"/>
          </p:cNvSpPr>
          <p:nvPr>
            <p:ph type="ctrTitle"/>
          </p:nvPr>
        </p:nvSpPr>
        <p:spPr/>
        <p:txBody>
          <a:bodyPr>
            <a:normAutofit fontScale="90000"/>
          </a:bodyPr>
          <a:lstStyle/>
          <a:p>
            <a:r>
              <a:rPr lang="it-IT" sz="11500" b="1" dirty="0"/>
              <a:t>Hiraku - </a:t>
            </a:r>
            <a:r>
              <a:rPr lang="ja-JP" altLang="it-IT" sz="11500" b="1" dirty="0"/>
              <a:t>開曲</a:t>
            </a:r>
          </a:p>
        </p:txBody>
      </p:sp>
      <p:sp>
        <p:nvSpPr>
          <p:cNvPr id="3" name="Sottotitolo 2">
            <a:extLst>
              <a:ext uri="{FF2B5EF4-FFF2-40B4-BE49-F238E27FC236}">
                <a16:creationId xmlns:a16="http://schemas.microsoft.com/office/drawing/2014/main" id="{E118258E-E54E-4641-A077-7752003DA3E3}"/>
              </a:ext>
            </a:extLst>
          </p:cNvPr>
          <p:cNvSpPr>
            <a:spLocks noGrp="1"/>
          </p:cNvSpPr>
          <p:nvPr>
            <p:ph type="subTitle" idx="1"/>
          </p:nvPr>
        </p:nvSpPr>
        <p:spPr>
          <a:xfrm>
            <a:off x="8936611" y="4920792"/>
            <a:ext cx="2960016" cy="1385740"/>
          </a:xfrm>
        </p:spPr>
        <p:txBody>
          <a:bodyPr>
            <a:noAutofit/>
          </a:bodyPr>
          <a:lstStyle/>
          <a:p>
            <a:r>
              <a:rPr lang="it-IT" sz="2400" b="1" dirty="0">
                <a:solidFill>
                  <a:schemeClr val="tx1"/>
                </a:solidFill>
                <a:latin typeface="Arial Nova Cond" panose="020B0506020202020204" pitchFamily="34" charset="0"/>
              </a:rPr>
              <a:t>Davide Gioiosa</a:t>
            </a:r>
          </a:p>
          <a:p>
            <a:r>
              <a:rPr lang="it-IT" sz="2400" b="1" dirty="0">
                <a:solidFill>
                  <a:schemeClr val="tx1"/>
                </a:solidFill>
                <a:latin typeface="Arial Nova Cond" panose="020B0506020202020204" pitchFamily="34" charset="0"/>
              </a:rPr>
              <a:t>Davide dal </a:t>
            </a:r>
            <a:r>
              <a:rPr lang="it-IT" sz="2400" b="1" dirty="0" err="1">
                <a:solidFill>
                  <a:schemeClr val="tx1"/>
                </a:solidFill>
                <a:latin typeface="Arial Nova Cond" panose="020B0506020202020204" pitchFamily="34" charset="0"/>
              </a:rPr>
              <a:t>cortivo</a:t>
            </a:r>
            <a:endParaRPr lang="it-IT" sz="2400" b="1" dirty="0">
              <a:solidFill>
                <a:schemeClr val="tx1"/>
              </a:solidFill>
              <a:latin typeface="Arial Nova Cond" panose="020B0506020202020204" pitchFamily="34" charset="0"/>
            </a:endParaRPr>
          </a:p>
        </p:txBody>
      </p:sp>
    </p:spTree>
    <p:extLst>
      <p:ext uri="{BB962C8B-B14F-4D97-AF65-F5344CB8AC3E}">
        <p14:creationId xmlns:p14="http://schemas.microsoft.com/office/powerpoint/2010/main" val="229164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0E3220-B2B8-4DAE-9616-A5B59E884E33}"/>
              </a:ext>
            </a:extLst>
          </p:cNvPr>
          <p:cNvSpPr>
            <a:spLocks noGrp="1"/>
          </p:cNvSpPr>
          <p:nvPr>
            <p:ph type="title"/>
          </p:nvPr>
        </p:nvSpPr>
        <p:spPr/>
        <p:txBody>
          <a:bodyPr>
            <a:normAutofit fontScale="90000"/>
          </a:bodyPr>
          <a:lstStyle/>
          <a:p>
            <a:r>
              <a:rPr lang="en-US" b="1" dirty="0"/>
              <a:t>Master records, Local banks, Metronome</a:t>
            </a:r>
            <a:br>
              <a:rPr lang="en-US" b="1" dirty="0"/>
            </a:br>
            <a:br>
              <a:rPr lang="en-US" dirty="0"/>
            </a:br>
            <a:endParaRPr lang="it-IT" dirty="0"/>
          </a:p>
        </p:txBody>
      </p:sp>
      <p:sp>
        <p:nvSpPr>
          <p:cNvPr id="3" name="Segnaposto contenuto 2">
            <a:extLst>
              <a:ext uri="{FF2B5EF4-FFF2-40B4-BE49-F238E27FC236}">
                <a16:creationId xmlns:a16="http://schemas.microsoft.com/office/drawing/2014/main" id="{7FE1DB6A-E2C6-40FC-B71F-519788BAE657}"/>
              </a:ext>
            </a:extLst>
          </p:cNvPr>
          <p:cNvSpPr>
            <a:spLocks noGrp="1"/>
          </p:cNvSpPr>
          <p:nvPr>
            <p:ph idx="1"/>
          </p:nvPr>
        </p:nvSpPr>
        <p:spPr>
          <a:xfrm>
            <a:off x="1141412" y="2105713"/>
            <a:ext cx="6265228" cy="3541714"/>
          </a:xfrm>
        </p:spPr>
        <p:txBody>
          <a:bodyPr>
            <a:normAutofit fontScale="70000" lnSpcReduction="20000"/>
          </a:bodyPr>
          <a:lstStyle/>
          <a:p>
            <a:pPr marL="0" indent="0">
              <a:buNone/>
            </a:pPr>
            <a:r>
              <a:rPr lang="en-US" dirty="0"/>
              <a:t>The “REC” button starts a registration. The length of a registration is equal to the length of the selected loop and it starts at the beginning of the loop. The registration is sent to the master and saved in one of four record Banks, the one that is selected.</a:t>
            </a:r>
          </a:p>
          <a:p>
            <a:pPr marL="0" indent="0">
              <a:buNone/>
            </a:pPr>
            <a:r>
              <a:rPr lang="en-US" dirty="0"/>
              <a:t>You can listen your registration with the “PLAY” button or overwritten it with a new registration on the same record Bank. A recorded message is modeled with an array of objects having a structure “note, frequency, duration”.</a:t>
            </a:r>
          </a:p>
          <a:p>
            <a:pPr marL="0" indent="0">
              <a:buNone/>
            </a:pPr>
            <a:r>
              <a:rPr lang="en-US" dirty="0"/>
              <a:t>A user guest can record only when a loop is playing, a master also when it’s not. With the “check” on “Send to global DB”, a master can send a recorded message to global DB that can be loaded and played by another master at any time.</a:t>
            </a:r>
            <a:endParaRPr lang="it-IT" dirty="0"/>
          </a:p>
        </p:txBody>
      </p:sp>
      <p:pic>
        <p:nvPicPr>
          <p:cNvPr id="5" name="Immagine 4">
            <a:extLst>
              <a:ext uri="{FF2B5EF4-FFF2-40B4-BE49-F238E27FC236}">
                <a16:creationId xmlns:a16="http://schemas.microsoft.com/office/drawing/2014/main" id="{A47D9282-53ED-43EA-8B60-4FB0806FE0F8}"/>
              </a:ext>
            </a:extLst>
          </p:cNvPr>
          <p:cNvPicPr>
            <a:picLocks noChangeAspect="1"/>
          </p:cNvPicPr>
          <p:nvPr/>
        </p:nvPicPr>
        <p:blipFill>
          <a:blip r:embed="rId2"/>
          <a:stretch>
            <a:fillRect/>
          </a:stretch>
        </p:blipFill>
        <p:spPr>
          <a:xfrm>
            <a:off x="8285110" y="4832237"/>
            <a:ext cx="2207847" cy="958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magine 6">
            <a:extLst>
              <a:ext uri="{FF2B5EF4-FFF2-40B4-BE49-F238E27FC236}">
                <a16:creationId xmlns:a16="http://schemas.microsoft.com/office/drawing/2014/main" id="{2FB34448-1C90-4EB9-BAE3-4B17687C0D37}"/>
              </a:ext>
            </a:extLst>
          </p:cNvPr>
          <p:cNvPicPr>
            <a:picLocks noChangeAspect="1"/>
          </p:cNvPicPr>
          <p:nvPr/>
        </p:nvPicPr>
        <p:blipFill>
          <a:blip r:embed="rId3"/>
          <a:stretch>
            <a:fillRect/>
          </a:stretch>
        </p:blipFill>
        <p:spPr>
          <a:xfrm>
            <a:off x="8174251" y="1819193"/>
            <a:ext cx="2429566" cy="2661534"/>
          </a:xfrm>
          <a:prstGeom prst="rect">
            <a:avLst/>
          </a:prstGeom>
          <a:ln>
            <a:noFill/>
          </a:ln>
          <a:effectLst>
            <a:softEdge rad="112500"/>
          </a:effectLst>
        </p:spPr>
      </p:pic>
    </p:spTree>
    <p:extLst>
      <p:ext uri="{BB962C8B-B14F-4D97-AF65-F5344CB8AC3E}">
        <p14:creationId xmlns:p14="http://schemas.microsoft.com/office/powerpoint/2010/main" val="236018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55AC2-7A69-4055-98BE-F590677652B1}"/>
              </a:ext>
            </a:extLst>
          </p:cNvPr>
          <p:cNvSpPr>
            <a:spLocks noGrp="1"/>
          </p:cNvSpPr>
          <p:nvPr>
            <p:ph type="title"/>
          </p:nvPr>
        </p:nvSpPr>
        <p:spPr/>
        <p:txBody>
          <a:bodyPr>
            <a:normAutofit fontScale="90000"/>
          </a:bodyPr>
          <a:lstStyle/>
          <a:p>
            <a:r>
              <a:rPr lang="it-IT" b="1" dirty="0" err="1"/>
              <a:t>Metronome</a:t>
            </a:r>
            <a:r>
              <a:rPr lang="it-IT" b="1" dirty="0"/>
              <a:t> and Web Worker</a:t>
            </a:r>
            <a:br>
              <a:rPr lang="it-IT" b="1" dirty="0"/>
            </a:br>
            <a:br>
              <a:rPr lang="it-IT" dirty="0"/>
            </a:br>
            <a:endParaRPr lang="it-IT" dirty="0"/>
          </a:p>
        </p:txBody>
      </p:sp>
      <p:sp>
        <p:nvSpPr>
          <p:cNvPr id="3" name="Segnaposto contenuto 2">
            <a:extLst>
              <a:ext uri="{FF2B5EF4-FFF2-40B4-BE49-F238E27FC236}">
                <a16:creationId xmlns:a16="http://schemas.microsoft.com/office/drawing/2014/main" id="{28C05692-5E33-44CD-82C5-4ECFDB6747DF}"/>
              </a:ext>
            </a:extLst>
          </p:cNvPr>
          <p:cNvSpPr>
            <a:spLocks noGrp="1"/>
          </p:cNvSpPr>
          <p:nvPr>
            <p:ph idx="1"/>
          </p:nvPr>
        </p:nvSpPr>
        <p:spPr/>
        <p:txBody>
          <a:bodyPr>
            <a:normAutofit fontScale="92500" lnSpcReduction="20000"/>
          </a:bodyPr>
          <a:lstStyle/>
          <a:p>
            <a:pPr marL="0" indent="0">
              <a:buNone/>
            </a:pPr>
            <a:r>
              <a:rPr lang="en-US" dirty="0"/>
              <a:t>The metronome is managed by a Web Worker that schedules in the future the “ticks” that will be played with an oscillator. You can play 4th notes, 8th notes, 16th notes or you can turn off it with the “Mute” button. Web Worker controls also the illumination of the squares in the progress bar.</a:t>
            </a:r>
          </a:p>
          <a:p>
            <a:pPr marL="0" indent="0">
              <a:buNone/>
            </a:pPr>
            <a:r>
              <a:rPr lang="en-US" dirty="0"/>
              <a:t>We have chosen to use a Web Worker in order to obtain the better </a:t>
            </a:r>
            <a:r>
              <a:rPr lang="en-US" dirty="0" err="1"/>
              <a:t>possibile</a:t>
            </a:r>
            <a:r>
              <a:rPr lang="en-US" dirty="0"/>
              <a:t> precision of the “ticks”, because this program is based on record messages played on a loop.</a:t>
            </a:r>
          </a:p>
          <a:p>
            <a:pPr marL="0" indent="0">
              <a:buNone/>
            </a:pPr>
            <a:r>
              <a:rPr lang="en-US" dirty="0"/>
              <a:t>Functions related to metronome and Web Worker were taken from the follow link, where there’s also a tutorial that explains how you can create a very precise metronome. Obviously, the functions have been modified for our purposes.</a:t>
            </a:r>
          </a:p>
          <a:p>
            <a:endParaRPr lang="it-IT" dirty="0"/>
          </a:p>
        </p:txBody>
      </p:sp>
    </p:spTree>
    <p:extLst>
      <p:ext uri="{BB962C8B-B14F-4D97-AF65-F5344CB8AC3E}">
        <p14:creationId xmlns:p14="http://schemas.microsoft.com/office/powerpoint/2010/main" val="69609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55AC2-7A69-4055-98BE-F590677652B1}"/>
              </a:ext>
            </a:extLst>
          </p:cNvPr>
          <p:cNvSpPr>
            <a:spLocks noGrp="1"/>
          </p:cNvSpPr>
          <p:nvPr>
            <p:ph type="title"/>
          </p:nvPr>
        </p:nvSpPr>
        <p:spPr/>
        <p:txBody>
          <a:bodyPr>
            <a:normAutofit fontScale="90000"/>
          </a:bodyPr>
          <a:lstStyle/>
          <a:p>
            <a:r>
              <a:rPr lang="en-US" b="1" dirty="0"/>
              <a:t>MM, SEND AND RECEPTION WITH FIREBASE</a:t>
            </a:r>
            <a:br>
              <a:rPr lang="it-IT" b="1" dirty="0"/>
            </a:br>
            <a:br>
              <a:rPr lang="it-IT" dirty="0"/>
            </a:br>
            <a:endParaRPr lang="it-IT"/>
          </a:p>
        </p:txBody>
      </p:sp>
      <p:sp>
        <p:nvSpPr>
          <p:cNvPr id="3" name="Segnaposto contenuto 2">
            <a:extLst>
              <a:ext uri="{FF2B5EF4-FFF2-40B4-BE49-F238E27FC236}">
                <a16:creationId xmlns:a16="http://schemas.microsoft.com/office/drawing/2014/main" id="{28C05692-5E33-44CD-82C5-4ECFDB6747DF}"/>
              </a:ext>
            </a:extLst>
          </p:cNvPr>
          <p:cNvSpPr>
            <a:spLocks noGrp="1"/>
          </p:cNvSpPr>
          <p:nvPr>
            <p:ph idx="1"/>
          </p:nvPr>
        </p:nvSpPr>
        <p:spPr>
          <a:xfrm>
            <a:off x="5382732" y="2105713"/>
            <a:ext cx="5923470" cy="3541714"/>
          </a:xfrm>
        </p:spPr>
        <p:txBody>
          <a:bodyPr vert="horz" lIns="91440" tIns="45720" rIns="91440" bIns="45720" rtlCol="0" anchor="t">
            <a:noAutofit/>
          </a:bodyPr>
          <a:lstStyle/>
          <a:p>
            <a:pPr marL="0" indent="0">
              <a:buNone/>
            </a:pPr>
            <a:r>
              <a:rPr lang="en-US" sz="2200" dirty="0"/>
              <a:t>When room’s Master or an user logged into the room completes the creation of a musical message on the selected loop, the mm is send directly on the database and received in real time by the Master, that is listening on database room’s updates. The operations are notified in the application with notifications. once received, the musical messages are decoding by the translation algorithm and ready to be played.</a:t>
            </a:r>
            <a:endParaRPr lang="it-IT" sz="2200" dirty="0"/>
          </a:p>
          <a:p>
            <a:endParaRPr lang="it-IT" dirty="0"/>
          </a:p>
        </p:txBody>
      </p:sp>
      <p:pic>
        <p:nvPicPr>
          <p:cNvPr id="4" name="Immagine 3">
            <a:extLst>
              <a:ext uri="{FF2B5EF4-FFF2-40B4-BE49-F238E27FC236}">
                <a16:creationId xmlns:a16="http://schemas.microsoft.com/office/drawing/2014/main" id="{C8D67849-442C-41DB-99AB-70A15A981D7A}"/>
              </a:ext>
            </a:extLst>
          </p:cNvPr>
          <p:cNvPicPr>
            <a:picLocks noChangeAspect="1"/>
          </p:cNvPicPr>
          <p:nvPr/>
        </p:nvPicPr>
        <p:blipFill>
          <a:blip r:embed="rId2"/>
          <a:stretch>
            <a:fillRect/>
          </a:stretch>
        </p:blipFill>
        <p:spPr>
          <a:xfrm>
            <a:off x="1141413" y="2451953"/>
            <a:ext cx="3951808" cy="977047"/>
          </a:xfrm>
          <a:prstGeom prst="rect">
            <a:avLst/>
          </a:prstGeom>
          <a:ln>
            <a:noFill/>
          </a:ln>
          <a:effectLst>
            <a:softEdge rad="112500"/>
          </a:effectLst>
        </p:spPr>
      </p:pic>
      <p:pic>
        <p:nvPicPr>
          <p:cNvPr id="5" name="Immagine 4">
            <a:extLst>
              <a:ext uri="{FF2B5EF4-FFF2-40B4-BE49-F238E27FC236}">
                <a16:creationId xmlns:a16="http://schemas.microsoft.com/office/drawing/2014/main" id="{9AA666D6-7EA2-4B0A-A610-632D29ADA6E4}"/>
              </a:ext>
            </a:extLst>
          </p:cNvPr>
          <p:cNvPicPr>
            <a:picLocks noChangeAspect="1"/>
          </p:cNvPicPr>
          <p:nvPr/>
        </p:nvPicPr>
        <p:blipFill>
          <a:blip r:embed="rId3"/>
          <a:stretch>
            <a:fillRect/>
          </a:stretch>
        </p:blipFill>
        <p:spPr>
          <a:xfrm>
            <a:off x="1141413" y="3783865"/>
            <a:ext cx="3948642" cy="1235571"/>
          </a:xfrm>
          <a:prstGeom prst="rect">
            <a:avLst/>
          </a:prstGeom>
          <a:ln>
            <a:noFill/>
          </a:ln>
          <a:effectLst>
            <a:softEdge rad="112500"/>
          </a:effectLst>
        </p:spPr>
      </p:pic>
    </p:spTree>
    <p:extLst>
      <p:ext uri="{BB962C8B-B14F-4D97-AF65-F5344CB8AC3E}">
        <p14:creationId xmlns:p14="http://schemas.microsoft.com/office/powerpoint/2010/main" val="107918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F638CB00-C882-41B8-B5DB-7552E702B2CF}"/>
              </a:ext>
            </a:extLst>
          </p:cNvPr>
          <p:cNvSpPr>
            <a:spLocks noGrp="1"/>
          </p:cNvSpPr>
          <p:nvPr>
            <p:ph type="title"/>
          </p:nvPr>
        </p:nvSpPr>
        <p:spPr>
          <a:xfrm>
            <a:off x="1365330" y="203820"/>
            <a:ext cx="5131585" cy="1478570"/>
          </a:xfrm>
        </p:spPr>
        <p:txBody>
          <a:bodyPr vert="horz" lIns="91440" tIns="45720" rIns="91440" bIns="45720" rtlCol="0" anchor="ctr">
            <a:normAutofit/>
          </a:bodyPr>
          <a:lstStyle/>
          <a:p>
            <a:r>
              <a:rPr lang="en-US" sz="3600" b="1" dirty="0"/>
              <a:t>MM GLOBAL MESSAGES</a:t>
            </a:r>
            <a:endParaRPr lang="en-US" sz="3600" dirty="0"/>
          </a:p>
        </p:txBody>
      </p:sp>
      <p:sp>
        <p:nvSpPr>
          <p:cNvPr id="4" name="Segnaposto testo 3">
            <a:extLst>
              <a:ext uri="{FF2B5EF4-FFF2-40B4-BE49-F238E27FC236}">
                <a16:creationId xmlns:a16="http://schemas.microsoft.com/office/drawing/2014/main" id="{48248A9A-BC26-4026-BCE4-822033653FDE}"/>
              </a:ext>
            </a:extLst>
          </p:cNvPr>
          <p:cNvSpPr>
            <a:spLocks noGrp="1"/>
          </p:cNvSpPr>
          <p:nvPr>
            <p:ph type="body" sz="half" idx="2"/>
          </p:nvPr>
        </p:nvSpPr>
        <p:spPr>
          <a:xfrm>
            <a:off x="1141412" y="1602506"/>
            <a:ext cx="4459287" cy="3965046"/>
          </a:xfrm>
        </p:spPr>
        <p:txBody>
          <a:bodyPr vert="horz" lIns="91440" tIns="45720" rIns="91440" bIns="45720" rtlCol="0" anchor="t">
            <a:noAutofit/>
          </a:bodyPr>
          <a:lstStyle/>
          <a:p>
            <a:pPr marL="228600" lvl="1"/>
            <a:r>
              <a:rPr lang="en-US" sz="1800" dirty="0"/>
              <a:t>This operation will permit to every other master of other rooms to get and play the global uploaded MM. In fact in the panel controls of the room exists the database’s Global Messages Area: the user inserts the username of the owner of the message that wants to load in the application, choose the bank where the message was stored (one of four) related to the account searched, loads it and then the MM can be played applying the decoding and translation algorithm. This function allows a global communication channel between users with the use of MM.</a:t>
            </a:r>
          </a:p>
        </p:txBody>
      </p:sp>
      <p:pic>
        <p:nvPicPr>
          <p:cNvPr id="7" name="Immagine 6">
            <a:extLst>
              <a:ext uri="{FF2B5EF4-FFF2-40B4-BE49-F238E27FC236}">
                <a16:creationId xmlns:a16="http://schemas.microsoft.com/office/drawing/2014/main" id="{8184E029-9C08-46CA-BC5A-8E27BF76BE98}"/>
              </a:ext>
            </a:extLst>
          </p:cNvPr>
          <p:cNvPicPr>
            <a:picLocks noChangeAspect="1"/>
          </p:cNvPicPr>
          <p:nvPr/>
        </p:nvPicPr>
        <p:blipFill>
          <a:blip r:embed="rId4"/>
          <a:stretch>
            <a:fillRect/>
          </a:stretch>
        </p:blipFill>
        <p:spPr>
          <a:xfrm>
            <a:off x="6435763" y="1438027"/>
            <a:ext cx="3482791" cy="4834015"/>
          </a:xfrm>
          <a:prstGeom prst="rect">
            <a:avLst/>
          </a:prstGeom>
          <a:ln>
            <a:noFill/>
          </a:ln>
          <a:effectLst>
            <a:outerShdw blurRad="292100" dist="139700" dir="2700000" algn="tl" rotWithShape="0">
              <a:srgbClr val="333333">
                <a:alpha val="65000"/>
              </a:srgbClr>
            </a:outerShdw>
          </a:effectLst>
        </p:spPr>
      </p:pic>
      <p:grpSp>
        <p:nvGrpSpPr>
          <p:cNvPr id="62" name="Group 6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01746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4C779B-B491-41B8-8572-B711394B46BA}"/>
              </a:ext>
            </a:extLst>
          </p:cNvPr>
          <p:cNvSpPr>
            <a:spLocks noGrp="1"/>
          </p:cNvSpPr>
          <p:nvPr>
            <p:ph type="title"/>
          </p:nvPr>
        </p:nvSpPr>
        <p:spPr>
          <a:xfrm>
            <a:off x="1141456" y="282804"/>
            <a:ext cx="9905955" cy="1847654"/>
          </a:xfrm>
        </p:spPr>
        <p:txBody>
          <a:bodyPr>
            <a:normAutofit/>
          </a:bodyPr>
          <a:lstStyle/>
          <a:p>
            <a:r>
              <a:rPr lang="it-IT" b="1" dirty="0"/>
              <a:t>Blob-mp3 of MM </a:t>
            </a:r>
            <a:r>
              <a:rPr lang="it-IT" b="1" dirty="0" err="1"/>
              <a:t>Received</a:t>
            </a:r>
            <a:br>
              <a:rPr lang="it-IT" b="1" dirty="0"/>
            </a:br>
            <a:br>
              <a:rPr lang="it-IT" dirty="0"/>
            </a:br>
            <a:endParaRPr lang="it-IT" dirty="0"/>
          </a:p>
        </p:txBody>
      </p:sp>
      <p:sp>
        <p:nvSpPr>
          <p:cNvPr id="3" name="Segnaposto testo 2">
            <a:extLst>
              <a:ext uri="{FF2B5EF4-FFF2-40B4-BE49-F238E27FC236}">
                <a16:creationId xmlns:a16="http://schemas.microsoft.com/office/drawing/2014/main" id="{E27D7009-B64C-419B-9B71-880BA4F3B6BD}"/>
              </a:ext>
            </a:extLst>
          </p:cNvPr>
          <p:cNvSpPr>
            <a:spLocks noGrp="1"/>
          </p:cNvSpPr>
          <p:nvPr>
            <p:ph type="body" sz="half" idx="2"/>
          </p:nvPr>
        </p:nvSpPr>
        <p:spPr>
          <a:xfrm>
            <a:off x="1141410" y="1470581"/>
            <a:ext cx="5598755" cy="4320617"/>
          </a:xfrm>
        </p:spPr>
        <p:txBody>
          <a:bodyPr/>
          <a:lstStyle/>
          <a:p>
            <a:r>
              <a:rPr lang="en-US" dirty="0"/>
              <a:t>Once the master has decided to perform the messages that he has received, he will hit the button “Transform Online Messages”. Starting from the collection of all MM received, the web-application will play them one by one internally, in a Media Recorder, saving the </a:t>
            </a:r>
            <a:r>
              <a:rPr lang="en-US" dirty="0" err="1"/>
              <a:t>informations</a:t>
            </a:r>
            <a:r>
              <a:rPr lang="en-US" dirty="0"/>
              <a:t> in chunks with whom is created an audio type Blob. From that it will be created an audio with the </a:t>
            </a:r>
            <a:r>
              <a:rPr lang="en-US" dirty="0" err="1"/>
              <a:t>url</a:t>
            </a:r>
            <a:r>
              <a:rPr lang="en-US" dirty="0"/>
              <a:t> containing the </a:t>
            </a:r>
            <a:r>
              <a:rPr lang="en-US" dirty="0" err="1"/>
              <a:t>informations</a:t>
            </a:r>
            <a:r>
              <a:rPr lang="en-US" dirty="0"/>
              <a:t>, and it will be downloadable in MP3 format.</a:t>
            </a:r>
            <a:endParaRPr lang="it-IT" dirty="0"/>
          </a:p>
        </p:txBody>
      </p:sp>
      <p:pic>
        <p:nvPicPr>
          <p:cNvPr id="5" name="Immagine 4">
            <a:extLst>
              <a:ext uri="{FF2B5EF4-FFF2-40B4-BE49-F238E27FC236}">
                <a16:creationId xmlns:a16="http://schemas.microsoft.com/office/drawing/2014/main" id="{C04A5EB8-2B7A-46DA-92D6-6C690E7BBC95}"/>
              </a:ext>
            </a:extLst>
          </p:cNvPr>
          <p:cNvPicPr>
            <a:picLocks noChangeAspect="1"/>
          </p:cNvPicPr>
          <p:nvPr/>
        </p:nvPicPr>
        <p:blipFill>
          <a:blip r:embed="rId2"/>
          <a:stretch>
            <a:fillRect/>
          </a:stretch>
        </p:blipFill>
        <p:spPr>
          <a:xfrm>
            <a:off x="7494327" y="1386673"/>
            <a:ext cx="4050205" cy="831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magine 6">
            <a:extLst>
              <a:ext uri="{FF2B5EF4-FFF2-40B4-BE49-F238E27FC236}">
                <a16:creationId xmlns:a16="http://schemas.microsoft.com/office/drawing/2014/main" id="{BFAA9A15-1306-48CB-82E2-FB8E98473013}"/>
              </a:ext>
            </a:extLst>
          </p:cNvPr>
          <p:cNvPicPr>
            <a:picLocks noChangeAspect="1"/>
          </p:cNvPicPr>
          <p:nvPr/>
        </p:nvPicPr>
        <p:blipFill>
          <a:blip r:embed="rId3"/>
          <a:stretch>
            <a:fillRect/>
          </a:stretch>
        </p:blipFill>
        <p:spPr>
          <a:xfrm>
            <a:off x="7350991" y="2347586"/>
            <a:ext cx="4324350" cy="1066800"/>
          </a:xfrm>
          <a:prstGeom prst="rect">
            <a:avLst/>
          </a:prstGeom>
          <a:ln>
            <a:noFill/>
          </a:ln>
          <a:effectLst>
            <a:softEdge rad="112500"/>
          </a:effectLst>
        </p:spPr>
      </p:pic>
      <p:pic>
        <p:nvPicPr>
          <p:cNvPr id="9" name="Immagine 8">
            <a:extLst>
              <a:ext uri="{FF2B5EF4-FFF2-40B4-BE49-F238E27FC236}">
                <a16:creationId xmlns:a16="http://schemas.microsoft.com/office/drawing/2014/main" id="{5872B8AF-D3B3-498C-B181-3D36589D452A}"/>
              </a:ext>
            </a:extLst>
          </p:cNvPr>
          <p:cNvPicPr>
            <a:picLocks noChangeAspect="1"/>
          </p:cNvPicPr>
          <p:nvPr/>
        </p:nvPicPr>
        <p:blipFill>
          <a:blip r:embed="rId4"/>
          <a:stretch>
            <a:fillRect/>
          </a:stretch>
        </p:blipFill>
        <p:spPr>
          <a:xfrm>
            <a:off x="7350991" y="3501682"/>
            <a:ext cx="4333875" cy="1047750"/>
          </a:xfrm>
          <a:prstGeom prst="rect">
            <a:avLst/>
          </a:prstGeom>
          <a:ln>
            <a:noFill/>
          </a:ln>
          <a:effectLst>
            <a:softEdge rad="112500"/>
          </a:effectLst>
        </p:spPr>
      </p:pic>
      <p:pic>
        <p:nvPicPr>
          <p:cNvPr id="11" name="Immagine 10">
            <a:extLst>
              <a:ext uri="{FF2B5EF4-FFF2-40B4-BE49-F238E27FC236}">
                <a16:creationId xmlns:a16="http://schemas.microsoft.com/office/drawing/2014/main" id="{C1F21F76-0C9B-4522-9811-5376B71F9100}"/>
              </a:ext>
            </a:extLst>
          </p:cNvPr>
          <p:cNvPicPr>
            <a:picLocks noChangeAspect="1"/>
          </p:cNvPicPr>
          <p:nvPr/>
        </p:nvPicPr>
        <p:blipFill>
          <a:blip r:embed="rId5"/>
          <a:stretch>
            <a:fillRect/>
          </a:stretch>
        </p:blipFill>
        <p:spPr>
          <a:xfrm>
            <a:off x="7350991" y="4724025"/>
            <a:ext cx="4371975" cy="1343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444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2CE58-1CCC-445A-B615-E4B294C15916}"/>
              </a:ext>
            </a:extLst>
          </p:cNvPr>
          <p:cNvSpPr>
            <a:spLocks noGrp="1"/>
          </p:cNvSpPr>
          <p:nvPr>
            <p:ph type="title"/>
          </p:nvPr>
        </p:nvSpPr>
        <p:spPr/>
        <p:txBody>
          <a:bodyPr>
            <a:normAutofit fontScale="90000"/>
          </a:bodyPr>
          <a:lstStyle/>
          <a:p>
            <a:r>
              <a:rPr lang="en-US" b="1" dirty="0"/>
              <a:t>User synchro-records with master, metronome-Worker and local banks</a:t>
            </a:r>
            <a:br>
              <a:rPr lang="en-US" b="1" dirty="0"/>
            </a:br>
            <a:br>
              <a:rPr lang="en-US" dirty="0"/>
            </a:br>
            <a:endParaRPr lang="it-IT" dirty="0"/>
          </a:p>
        </p:txBody>
      </p:sp>
      <p:sp>
        <p:nvSpPr>
          <p:cNvPr id="3" name="Segnaposto contenuto 2">
            <a:extLst>
              <a:ext uri="{FF2B5EF4-FFF2-40B4-BE49-F238E27FC236}">
                <a16:creationId xmlns:a16="http://schemas.microsoft.com/office/drawing/2014/main" id="{A1DB9D92-7748-48E3-B5C1-10B8919AC5CE}"/>
              </a:ext>
            </a:extLst>
          </p:cNvPr>
          <p:cNvSpPr>
            <a:spLocks noGrp="1"/>
          </p:cNvSpPr>
          <p:nvPr>
            <p:ph idx="1"/>
          </p:nvPr>
        </p:nvSpPr>
        <p:spPr/>
        <p:txBody>
          <a:bodyPr>
            <a:normAutofit fontScale="77500" lnSpcReduction="20000"/>
          </a:bodyPr>
          <a:lstStyle/>
          <a:p>
            <a:pPr marL="0" indent="0">
              <a:buNone/>
            </a:pPr>
            <a:r>
              <a:rPr lang="en-US" dirty="0"/>
              <a:t>After several attempts in order to synchronize recorded messages with loops, a very good result has been achieved. Firstly, we tried to execute any action in a single thread, but it caused lag: the continuous update of the progress bar became less precise over time.</a:t>
            </a:r>
            <a:br>
              <a:rPr lang="en-US" dirty="0"/>
            </a:br>
            <a:r>
              <a:rPr lang="en-US" dirty="0"/>
              <a:t>Moreover, recorded messages are played in real time on a loop and it also caused lag.</a:t>
            </a:r>
          </a:p>
          <a:p>
            <a:pPr marL="0" indent="0">
              <a:buNone/>
            </a:pPr>
            <a:r>
              <a:rPr lang="en-US" dirty="0"/>
              <a:t>Subsequently, we decided to create an audio type Blob from a recorded message (see “Blob-mp3 of MM Received” section for more information) and manage the metronome and the progress bar with a Web Worker (see “Metronome and Web Worker” section for more information). These changes increase considerably the synchronization between recorded messages and loops.</a:t>
            </a:r>
          </a:p>
          <a:p>
            <a:pPr marL="0" indent="0">
              <a:buNone/>
            </a:pPr>
            <a:r>
              <a:rPr lang="en-US" dirty="0"/>
              <a:t>After the creation of an audio type Blob, loop and messages are ready to be played together. So when the loop is restarted, the audio containing the messages will be played in synchro creating the effect of a collaborative improvisation on a music piece.</a:t>
            </a:r>
          </a:p>
          <a:p>
            <a:endParaRPr lang="it-IT" dirty="0"/>
          </a:p>
        </p:txBody>
      </p:sp>
    </p:spTree>
    <p:extLst>
      <p:ext uri="{BB962C8B-B14F-4D97-AF65-F5344CB8AC3E}">
        <p14:creationId xmlns:p14="http://schemas.microsoft.com/office/powerpoint/2010/main" val="216380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051BED-9C03-49A1-B9CF-6878112C06D8}"/>
              </a:ext>
            </a:extLst>
          </p:cNvPr>
          <p:cNvSpPr>
            <a:spLocks noGrp="1"/>
          </p:cNvSpPr>
          <p:nvPr>
            <p:ph type="title"/>
          </p:nvPr>
        </p:nvSpPr>
        <p:spPr>
          <a:xfrm>
            <a:off x="1141413" y="618518"/>
            <a:ext cx="9905998" cy="1775890"/>
          </a:xfrm>
        </p:spPr>
        <p:txBody>
          <a:bodyPr>
            <a:normAutofit/>
          </a:bodyPr>
          <a:lstStyle/>
          <a:p>
            <a:r>
              <a:rPr lang="en-US" b="1" dirty="0"/>
              <a:t>Markov-Chain and Bot Riff Creation</a:t>
            </a:r>
            <a:br>
              <a:rPr lang="en-US" b="1" dirty="0"/>
            </a:br>
            <a:br>
              <a:rPr lang="en-US" dirty="0"/>
            </a:br>
            <a:endParaRPr lang="it-IT" dirty="0"/>
          </a:p>
        </p:txBody>
      </p:sp>
      <p:sp>
        <p:nvSpPr>
          <p:cNvPr id="3" name="Segnaposto contenuto 2">
            <a:extLst>
              <a:ext uri="{FF2B5EF4-FFF2-40B4-BE49-F238E27FC236}">
                <a16:creationId xmlns:a16="http://schemas.microsoft.com/office/drawing/2014/main" id="{3149481B-7027-4154-AC7A-2682D5763DD0}"/>
              </a:ext>
            </a:extLst>
          </p:cNvPr>
          <p:cNvSpPr>
            <a:spLocks noGrp="1"/>
          </p:cNvSpPr>
          <p:nvPr>
            <p:ph idx="1"/>
          </p:nvPr>
        </p:nvSpPr>
        <p:spPr>
          <a:xfrm>
            <a:off x="1141412" y="3214540"/>
            <a:ext cx="9905999" cy="2884602"/>
          </a:xfrm>
        </p:spPr>
        <p:txBody>
          <a:bodyPr/>
          <a:lstStyle/>
          <a:p>
            <a:pPr marL="0" indent="0">
              <a:buNone/>
            </a:pPr>
            <a:r>
              <a:rPr lang="en-US" dirty="0"/>
              <a:t>One of the main features of Hiraku is the </a:t>
            </a:r>
            <a:r>
              <a:rPr lang="en-US" b="1" dirty="0"/>
              <a:t>Machine Learning Algorithm</a:t>
            </a:r>
            <a:r>
              <a:rPr lang="en-US" dirty="0"/>
              <a:t> which allows the application to achieve the ability of creating new musical messages inferring from the MM that has received from the users that have participated to the join session, clustering all the received </a:t>
            </a:r>
            <a:r>
              <a:rPr lang="en-US" dirty="0" err="1"/>
              <a:t>informations</a:t>
            </a:r>
            <a:r>
              <a:rPr lang="en-US" dirty="0"/>
              <a:t>.</a:t>
            </a:r>
          </a:p>
          <a:p>
            <a:pPr marL="0" indent="0">
              <a:buNone/>
            </a:pPr>
            <a:r>
              <a:rPr lang="en-US" dirty="0"/>
              <a:t>The algorithm has been created entirely starting from 0 and its reasoning creation process is based on Markov-Chain principles.</a:t>
            </a:r>
            <a:endParaRPr lang="it-IT" dirty="0"/>
          </a:p>
        </p:txBody>
      </p:sp>
      <p:pic>
        <p:nvPicPr>
          <p:cNvPr id="5" name="Immagine 4">
            <a:extLst>
              <a:ext uri="{FF2B5EF4-FFF2-40B4-BE49-F238E27FC236}">
                <a16:creationId xmlns:a16="http://schemas.microsoft.com/office/drawing/2014/main" id="{DA08D4CE-7E9C-4AF8-9C7B-080866D503CB}"/>
              </a:ext>
            </a:extLst>
          </p:cNvPr>
          <p:cNvPicPr>
            <a:picLocks noChangeAspect="1"/>
          </p:cNvPicPr>
          <p:nvPr/>
        </p:nvPicPr>
        <p:blipFill>
          <a:blip r:embed="rId2"/>
          <a:stretch>
            <a:fillRect/>
          </a:stretch>
        </p:blipFill>
        <p:spPr>
          <a:xfrm>
            <a:off x="4237036" y="1525316"/>
            <a:ext cx="371475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57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89B651-7DF8-46BD-A957-C205B197296E}"/>
              </a:ext>
            </a:extLst>
          </p:cNvPr>
          <p:cNvSpPr>
            <a:spLocks noGrp="1"/>
          </p:cNvSpPr>
          <p:nvPr>
            <p:ph idx="1"/>
          </p:nvPr>
        </p:nvSpPr>
        <p:spPr>
          <a:xfrm>
            <a:off x="971351" y="1189594"/>
            <a:ext cx="6055411" cy="5401559"/>
          </a:xfrm>
        </p:spPr>
        <p:txBody>
          <a:bodyPr>
            <a:normAutofit fontScale="85000" lnSpcReduction="20000"/>
          </a:bodyPr>
          <a:lstStyle/>
          <a:p>
            <a:pPr marL="0" indent="0">
              <a:buNone/>
            </a:pPr>
            <a:r>
              <a:rPr lang="en-US" sz="2200" dirty="0"/>
              <a:t>After setting the number of iterations that the algorithm will do into the MC, clicking the ‘Create Message’ button, it will be constructed a new MM based on the probabilistic information path and at the end applying duration cuts to allow the correct fit of the message. </a:t>
            </a:r>
          </a:p>
          <a:p>
            <a:pPr marL="0" indent="0">
              <a:buNone/>
            </a:pPr>
            <a:r>
              <a:rPr lang="en-US" sz="2200" dirty="0"/>
              <a:t>The </a:t>
            </a:r>
            <a:r>
              <a:rPr lang="en-US" dirty="0"/>
              <a:t>Markov Chain structure implemented into the program: is based on the first level on a probabilistic choice between notes grades sequences - in the first picture every arc that starts from a Note Grade has his own probability, and the sum of all the probabilities arcs that starts from that note is 1. Then there are further levels on the other </a:t>
            </a:r>
            <a:r>
              <a:rPr lang="en-US" dirty="0" err="1"/>
              <a:t>informations</a:t>
            </a:r>
            <a:r>
              <a:rPr lang="en-US" dirty="0"/>
              <a:t> such as duration, pauses and octaves changes, with their own probabilities. Having this structure the bot riff generator receives the number of iterations to make into the structure creating a musical message based on all the previous MM received by the user. </a:t>
            </a:r>
            <a:endParaRPr lang="it-IT" sz="2200" dirty="0"/>
          </a:p>
        </p:txBody>
      </p:sp>
      <p:pic>
        <p:nvPicPr>
          <p:cNvPr id="5" name="Immagine 4">
            <a:extLst>
              <a:ext uri="{FF2B5EF4-FFF2-40B4-BE49-F238E27FC236}">
                <a16:creationId xmlns:a16="http://schemas.microsoft.com/office/drawing/2014/main" id="{684BD883-6DF4-4E8C-B947-7A967191DCE5}"/>
              </a:ext>
            </a:extLst>
          </p:cNvPr>
          <p:cNvPicPr>
            <a:picLocks noChangeAspect="1"/>
          </p:cNvPicPr>
          <p:nvPr/>
        </p:nvPicPr>
        <p:blipFill rotWithShape="1">
          <a:blip r:embed="rId3"/>
          <a:srcRect t="9596"/>
          <a:stretch/>
        </p:blipFill>
        <p:spPr>
          <a:xfrm>
            <a:off x="7619998" y="780235"/>
            <a:ext cx="3425199" cy="2337870"/>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Immagine 6">
            <a:extLst>
              <a:ext uri="{FF2B5EF4-FFF2-40B4-BE49-F238E27FC236}">
                <a16:creationId xmlns:a16="http://schemas.microsoft.com/office/drawing/2014/main" id="{ED06BA66-6FC7-45E2-9D5D-4E1434740854}"/>
              </a:ext>
            </a:extLst>
          </p:cNvPr>
          <p:cNvPicPr>
            <a:picLocks noChangeAspect="1"/>
          </p:cNvPicPr>
          <p:nvPr/>
        </p:nvPicPr>
        <p:blipFill rotWithShape="1">
          <a:blip r:embed="rId4"/>
          <a:srcRect t="3176" r="-3" b="3908"/>
          <a:stretch/>
        </p:blipFill>
        <p:spPr>
          <a:xfrm>
            <a:off x="7619998" y="3282697"/>
            <a:ext cx="3425199" cy="2337870"/>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Rettangolo 7">
            <a:extLst>
              <a:ext uri="{FF2B5EF4-FFF2-40B4-BE49-F238E27FC236}">
                <a16:creationId xmlns:a16="http://schemas.microsoft.com/office/drawing/2014/main" id="{AD9711A1-2001-41C9-92E1-54B7259577EE}"/>
              </a:ext>
            </a:extLst>
          </p:cNvPr>
          <p:cNvSpPr/>
          <p:nvPr/>
        </p:nvSpPr>
        <p:spPr>
          <a:xfrm>
            <a:off x="971351" y="266847"/>
            <a:ext cx="6356547" cy="1569660"/>
          </a:xfrm>
          <a:prstGeom prst="rect">
            <a:avLst/>
          </a:prstGeom>
        </p:spPr>
        <p:txBody>
          <a:bodyPr wrap="square">
            <a:spAutoFit/>
          </a:bodyPr>
          <a:lstStyle/>
          <a:p>
            <a:r>
              <a:rPr lang="en-US" sz="3200" b="1" dirty="0"/>
              <a:t>Markov-Chain and Bot Riff Creation</a:t>
            </a:r>
            <a:br>
              <a:rPr lang="en-US" sz="3200" b="1" dirty="0"/>
            </a:br>
            <a:br>
              <a:rPr lang="en-US" sz="3200" dirty="0"/>
            </a:br>
            <a:endParaRPr lang="it-IT" sz="3200" dirty="0"/>
          </a:p>
        </p:txBody>
      </p:sp>
    </p:spTree>
    <p:extLst>
      <p:ext uri="{BB962C8B-B14F-4D97-AF65-F5344CB8AC3E}">
        <p14:creationId xmlns:p14="http://schemas.microsoft.com/office/powerpoint/2010/main" val="111333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0EC767-B0F9-46F8-8DF8-C84AD65F887D}"/>
              </a:ext>
            </a:extLst>
          </p:cNvPr>
          <p:cNvSpPr>
            <a:spLocks noGrp="1"/>
          </p:cNvSpPr>
          <p:nvPr>
            <p:ph type="title"/>
          </p:nvPr>
        </p:nvSpPr>
        <p:spPr>
          <a:xfrm>
            <a:off x="1141413" y="618517"/>
            <a:ext cx="2877336" cy="5507328"/>
          </a:xfrm>
        </p:spPr>
        <p:txBody>
          <a:bodyPr>
            <a:normAutofit/>
          </a:bodyPr>
          <a:lstStyle/>
          <a:p>
            <a:r>
              <a:rPr lang="it-IT" sz="3300" b="1" dirty="0"/>
              <a:t>Twitter text </a:t>
            </a:r>
            <a:r>
              <a:rPr lang="it-IT" sz="3300" b="1" dirty="0" err="1"/>
              <a:t>conversion</a:t>
            </a:r>
            <a:br>
              <a:rPr lang="it-IT" sz="3300" b="1" dirty="0"/>
            </a:br>
            <a:br>
              <a:rPr lang="it-IT" sz="3300" dirty="0"/>
            </a:br>
            <a:endParaRPr lang="it-IT" sz="3300" dirty="0"/>
          </a:p>
        </p:txBody>
      </p:sp>
      <p:sp>
        <p:nvSpPr>
          <p:cNvPr id="3" name="Segnaposto contenuto 2">
            <a:extLst>
              <a:ext uri="{FF2B5EF4-FFF2-40B4-BE49-F238E27FC236}">
                <a16:creationId xmlns:a16="http://schemas.microsoft.com/office/drawing/2014/main" id="{23224814-55A4-46D3-8BD1-77CB9F3CDEFF}"/>
              </a:ext>
            </a:extLst>
          </p:cNvPr>
          <p:cNvSpPr>
            <a:spLocks noGrp="1"/>
          </p:cNvSpPr>
          <p:nvPr>
            <p:ph idx="1"/>
          </p:nvPr>
        </p:nvSpPr>
        <p:spPr>
          <a:xfrm>
            <a:off x="4201378" y="2339415"/>
            <a:ext cx="7034485" cy="3782778"/>
          </a:xfrm>
        </p:spPr>
        <p:txBody>
          <a:bodyPr>
            <a:normAutofit/>
          </a:bodyPr>
          <a:lstStyle/>
          <a:p>
            <a:pPr marL="0" indent="0">
              <a:buNone/>
            </a:pPr>
            <a:r>
              <a:rPr lang="en-US" sz="2200" dirty="0"/>
              <a:t>A further feature of Hiraku is the possibility to share the MM created on Twitter in a text-version format clicking on the button on the top right of the keyboard. In fact after the creation and submission of the message played on the keyboard, there is an algorithm that converts locally the MM created in text-lyrics, using an </a:t>
            </a:r>
            <a:r>
              <a:rPr lang="en-US" sz="2200" dirty="0" err="1"/>
              <a:t>hashmap</a:t>
            </a:r>
            <a:r>
              <a:rPr lang="en-US" sz="2200" dirty="0"/>
              <a:t> association with words. This feature permits to store into Twitter timeline all the messages received in a session, creating a memory record of the performance.</a:t>
            </a:r>
            <a:endParaRPr lang="it-IT" sz="2200" dirty="0"/>
          </a:p>
        </p:txBody>
      </p:sp>
      <p:pic>
        <p:nvPicPr>
          <p:cNvPr id="10" name="Immagine 9">
            <a:extLst>
              <a:ext uri="{FF2B5EF4-FFF2-40B4-BE49-F238E27FC236}">
                <a16:creationId xmlns:a16="http://schemas.microsoft.com/office/drawing/2014/main" id="{92CE8888-2B83-468E-90F7-101B53B6B539}"/>
              </a:ext>
            </a:extLst>
          </p:cNvPr>
          <p:cNvPicPr>
            <a:picLocks noChangeAspect="1"/>
          </p:cNvPicPr>
          <p:nvPr/>
        </p:nvPicPr>
        <p:blipFill>
          <a:blip r:embed="rId3"/>
          <a:stretch>
            <a:fillRect/>
          </a:stretch>
        </p:blipFill>
        <p:spPr>
          <a:xfrm>
            <a:off x="4624685" y="297823"/>
            <a:ext cx="5490303" cy="17431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762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96E83-E38A-4358-A2EF-D6518C5BA9B4}"/>
              </a:ext>
            </a:extLst>
          </p:cNvPr>
          <p:cNvSpPr>
            <a:spLocks noGrp="1"/>
          </p:cNvSpPr>
          <p:nvPr>
            <p:ph type="title"/>
          </p:nvPr>
        </p:nvSpPr>
        <p:spPr/>
        <p:txBody>
          <a:bodyPr/>
          <a:lstStyle/>
          <a:p>
            <a:r>
              <a:rPr lang="it-IT" b="1" dirty="0"/>
              <a:t>TWITTER: PYTHON CRAWLER</a:t>
            </a:r>
            <a:br>
              <a:rPr lang="it-IT" b="1" dirty="0"/>
            </a:br>
            <a:endParaRPr lang="it-IT"/>
          </a:p>
        </p:txBody>
      </p:sp>
      <p:sp>
        <p:nvSpPr>
          <p:cNvPr id="3" name="Segnaposto contenuto 2">
            <a:extLst>
              <a:ext uri="{FF2B5EF4-FFF2-40B4-BE49-F238E27FC236}">
                <a16:creationId xmlns:a16="http://schemas.microsoft.com/office/drawing/2014/main" id="{4ED7B00F-8C06-46B8-89F1-33E3E439D749}"/>
              </a:ext>
            </a:extLst>
          </p:cNvPr>
          <p:cNvSpPr>
            <a:spLocks noGrp="1"/>
          </p:cNvSpPr>
          <p:nvPr>
            <p:ph idx="1"/>
          </p:nvPr>
        </p:nvSpPr>
        <p:spPr/>
        <p:txBody>
          <a:bodyPr vert="horz" lIns="91440" tIns="45720" rIns="91440" bIns="45720" rtlCol="0" anchor="t">
            <a:normAutofit/>
          </a:bodyPr>
          <a:lstStyle/>
          <a:p>
            <a:pPr marL="0" indent="0">
              <a:buNone/>
            </a:pPr>
            <a:r>
              <a:rPr lang="en-US" dirty="0"/>
              <a:t>Furthermore this option was designed to allow the possibility to send a mm for a Master without using the </a:t>
            </a:r>
            <a:r>
              <a:rPr lang="en-US" dirty="0" err="1"/>
              <a:t>Hiraku</a:t>
            </a:r>
            <a:r>
              <a:rPr lang="en-US" dirty="0"/>
              <a:t> application directly. In fact an user could send a text message on Twitter with a final hashtag #</a:t>
            </a:r>
            <a:r>
              <a:rPr lang="en-US" dirty="0" err="1"/>
              <a:t>Hiraku</a:t>
            </a:r>
            <a:r>
              <a:rPr lang="en-US" dirty="0"/>
              <a:t> and through the use of a Python program running on a room Master computer, the owner of a room can receive mm also in this format. At the moment the Python is completed, and then this conversion feature will be one of the future updates of the program.</a:t>
            </a:r>
            <a:endParaRPr lang="it-IT" dirty="0"/>
          </a:p>
          <a:p>
            <a:pPr marL="0" indent="0">
              <a:buNone/>
            </a:pPr>
            <a:endParaRPr lang="it-IT" dirty="0"/>
          </a:p>
        </p:txBody>
      </p:sp>
    </p:spTree>
    <p:extLst>
      <p:ext uri="{BB962C8B-B14F-4D97-AF65-F5344CB8AC3E}">
        <p14:creationId xmlns:p14="http://schemas.microsoft.com/office/powerpoint/2010/main" val="176668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5" name="Rectangle 4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44D75628-77F9-4AE1-8307-BD2841A7A153}"/>
              </a:ext>
            </a:extLst>
          </p:cNvPr>
          <p:cNvSpPr>
            <a:spLocks noGrp="1"/>
          </p:cNvSpPr>
          <p:nvPr>
            <p:ph type="title"/>
          </p:nvPr>
        </p:nvSpPr>
        <p:spPr>
          <a:xfrm>
            <a:off x="6505575" y="339365"/>
            <a:ext cx="4541835" cy="1757723"/>
          </a:xfrm>
        </p:spPr>
        <p:txBody>
          <a:bodyPr>
            <a:normAutofit/>
          </a:bodyPr>
          <a:lstStyle/>
          <a:p>
            <a:r>
              <a:rPr lang="it-IT" sz="4000" b="1" dirty="0"/>
              <a:t>Goals</a:t>
            </a:r>
            <a:br>
              <a:rPr lang="it-IT" sz="4000" b="1" dirty="0"/>
            </a:br>
            <a:endParaRPr lang="it-IT" sz="4000" dirty="0"/>
          </a:p>
        </p:txBody>
      </p:sp>
      <p:pic>
        <p:nvPicPr>
          <p:cNvPr id="5" name="Immagine 4">
            <a:extLst>
              <a:ext uri="{FF2B5EF4-FFF2-40B4-BE49-F238E27FC236}">
                <a16:creationId xmlns:a16="http://schemas.microsoft.com/office/drawing/2014/main" id="{30C41A43-5D40-4163-860D-F3A420276233}"/>
              </a:ext>
            </a:extLst>
          </p:cNvPr>
          <p:cNvPicPr>
            <a:picLocks noChangeAspect="1"/>
          </p:cNvPicPr>
          <p:nvPr/>
        </p:nvPicPr>
        <p:blipFill rotWithShape="1">
          <a:blip r:embed="rId4">
            <a:extLst/>
          </a:blip>
          <a:srcRect l="18420" r="22191" b="-1"/>
          <a:stretch/>
        </p:blipFill>
        <p:spPr>
          <a:xfrm>
            <a:off x="-5597" y="10"/>
            <a:ext cx="6101597" cy="6857990"/>
          </a:xfrm>
          <a:prstGeom prst="rect">
            <a:avLst/>
          </a:prstGeom>
          <a:ln>
            <a:noFill/>
          </a:ln>
          <a:effectLst>
            <a:outerShdw blurRad="292100" dist="139700" dir="2700000" algn="tl" rotWithShape="0">
              <a:srgbClr val="333333">
                <a:alpha val="65000"/>
              </a:srgbClr>
            </a:outerShdw>
          </a:effectLst>
        </p:spPr>
      </p:pic>
      <p:grpSp>
        <p:nvGrpSpPr>
          <p:cNvPr id="48" name="Group 4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49" name="Rectangle 4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5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7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Rectangle 8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Segnaposto contenuto 2">
            <a:extLst>
              <a:ext uri="{FF2B5EF4-FFF2-40B4-BE49-F238E27FC236}">
                <a16:creationId xmlns:a16="http://schemas.microsoft.com/office/drawing/2014/main" id="{4956F6DF-41DD-4529-A0B9-B8CE9D95748D}"/>
              </a:ext>
            </a:extLst>
          </p:cNvPr>
          <p:cNvSpPr>
            <a:spLocks noGrp="1"/>
          </p:cNvSpPr>
          <p:nvPr>
            <p:ph idx="1"/>
          </p:nvPr>
        </p:nvSpPr>
        <p:spPr>
          <a:xfrm>
            <a:off x="6510337" y="1554163"/>
            <a:ext cx="4953000" cy="4667250"/>
          </a:xfrm>
        </p:spPr>
        <p:txBody>
          <a:bodyPr>
            <a:normAutofit fontScale="92500"/>
          </a:bodyPr>
          <a:lstStyle/>
          <a:p>
            <a:pPr marL="0" indent="0">
              <a:lnSpc>
                <a:spcPct val="110000"/>
              </a:lnSpc>
              <a:buNone/>
            </a:pPr>
            <a:r>
              <a:rPr lang="it-IT" sz="1800" dirty="0"/>
              <a:t>Have </a:t>
            </a:r>
            <a:r>
              <a:rPr lang="it-IT" sz="1800" dirty="0" err="1"/>
              <a:t>you</a:t>
            </a:r>
            <a:r>
              <a:rPr lang="it-IT" sz="1800" dirty="0"/>
              <a:t> </a:t>
            </a:r>
            <a:r>
              <a:rPr lang="it-IT" sz="1800" dirty="0" err="1"/>
              <a:t>ever</a:t>
            </a:r>
            <a:r>
              <a:rPr lang="it-IT" sz="1800" dirty="0"/>
              <a:t> thought </a:t>
            </a:r>
            <a:r>
              <a:rPr lang="it-IT" sz="1800" dirty="0" err="1"/>
              <a:t>about</a:t>
            </a:r>
            <a:r>
              <a:rPr lang="it-IT" sz="1800" dirty="0"/>
              <a:t> join a live performance with an </a:t>
            </a:r>
            <a:r>
              <a:rPr lang="it-IT" sz="1800" dirty="0" err="1"/>
              <a:t>artist</a:t>
            </a:r>
            <a:r>
              <a:rPr lang="it-IT" sz="1800" dirty="0"/>
              <a:t> </a:t>
            </a:r>
            <a:r>
              <a:rPr lang="it-IT" sz="1800" dirty="0" err="1"/>
              <a:t>adding</a:t>
            </a:r>
            <a:r>
              <a:rPr lang="it-IT" sz="1800" dirty="0"/>
              <a:t> in a </a:t>
            </a:r>
            <a:r>
              <a:rPr lang="it-IT" sz="1800" dirty="0" err="1"/>
              <a:t>song</a:t>
            </a:r>
            <a:r>
              <a:rPr lang="it-IT" sz="1800" dirty="0"/>
              <a:t> the riff </a:t>
            </a:r>
            <a:r>
              <a:rPr lang="it-IT" sz="1800" dirty="0" err="1"/>
              <a:t>that</a:t>
            </a:r>
            <a:r>
              <a:rPr lang="it-IT" sz="1800" dirty="0"/>
              <a:t> </a:t>
            </a:r>
            <a:r>
              <a:rPr lang="it-IT" sz="1800" dirty="0" err="1"/>
              <a:t>you</a:t>
            </a:r>
            <a:r>
              <a:rPr lang="it-IT" sz="1800" dirty="0"/>
              <a:t> </a:t>
            </a:r>
            <a:r>
              <a:rPr lang="it-IT" sz="1800" dirty="0" err="1"/>
              <a:t>have</a:t>
            </a:r>
            <a:r>
              <a:rPr lang="it-IT" sz="1800" dirty="0"/>
              <a:t> in mind? Or take part of a session in </a:t>
            </a:r>
            <a:r>
              <a:rPr lang="it-IT" sz="1800" dirty="0" err="1"/>
              <a:t>another</a:t>
            </a:r>
            <a:r>
              <a:rPr lang="it-IT" sz="1800" dirty="0"/>
              <a:t> part of the world </a:t>
            </a:r>
            <a:r>
              <a:rPr lang="it-IT" sz="1800" dirty="0" err="1"/>
              <a:t>sending</a:t>
            </a:r>
            <a:r>
              <a:rPr lang="it-IT" sz="1800" dirty="0"/>
              <a:t> </a:t>
            </a:r>
            <a:r>
              <a:rPr lang="it-IT" sz="1800" dirty="0" err="1"/>
              <a:t>your</a:t>
            </a:r>
            <a:r>
              <a:rPr lang="it-IT" sz="1800" dirty="0"/>
              <a:t> </a:t>
            </a:r>
            <a:r>
              <a:rPr lang="it-IT" sz="1800" dirty="0" err="1"/>
              <a:t>ideas</a:t>
            </a:r>
            <a:r>
              <a:rPr lang="it-IT" sz="1800" dirty="0"/>
              <a:t>?</a:t>
            </a:r>
          </a:p>
          <a:p>
            <a:pPr marL="0" indent="0">
              <a:lnSpc>
                <a:spcPct val="110000"/>
              </a:lnSpc>
              <a:buNone/>
            </a:pPr>
            <a:r>
              <a:rPr lang="it-IT" sz="1800" dirty="0"/>
              <a:t>HIRAKU, </a:t>
            </a:r>
            <a:r>
              <a:rPr lang="it-IT" sz="1800" dirty="0" err="1"/>
              <a:t>is</a:t>
            </a:r>
            <a:r>
              <a:rPr lang="it-IT" sz="1800" dirty="0"/>
              <a:t> a project </a:t>
            </a:r>
            <a:r>
              <a:rPr lang="it-IT" sz="1800" dirty="0" err="1"/>
              <a:t>created</a:t>
            </a:r>
            <a:r>
              <a:rPr lang="it-IT" sz="1800" dirty="0"/>
              <a:t> and </a:t>
            </a:r>
            <a:r>
              <a:rPr lang="it-IT" sz="1800" dirty="0" err="1"/>
              <a:t>based</a:t>
            </a:r>
            <a:r>
              <a:rPr lang="it-IT" sz="1800" dirty="0"/>
              <a:t> on the idea of communication with music </a:t>
            </a:r>
            <a:r>
              <a:rPr lang="it-IT" sz="1800" dirty="0" err="1"/>
              <a:t>through</a:t>
            </a:r>
            <a:r>
              <a:rPr lang="it-IT" sz="1800" dirty="0"/>
              <a:t> the use of internet. Started from a first idea of Davide Gioiosa, </a:t>
            </a:r>
            <a:r>
              <a:rPr lang="it-IT" sz="1800" b="1" dirty="0"/>
              <a:t>HIRAKU (</a:t>
            </a:r>
            <a:r>
              <a:rPr lang="ja-JP" altLang="it-IT" sz="1800" b="1" dirty="0"/>
              <a:t>開曲</a:t>
            </a:r>
            <a:r>
              <a:rPr lang="it-IT" altLang="ja-JP" sz="1800" b="1" dirty="0"/>
              <a:t>)</a:t>
            </a:r>
            <a:r>
              <a:rPr lang="ja-JP" altLang="it-IT" sz="1800" dirty="0"/>
              <a:t> </a:t>
            </a:r>
            <a:r>
              <a:rPr lang="it-IT" sz="1800" dirty="0" err="1"/>
              <a:t>means</a:t>
            </a:r>
            <a:r>
              <a:rPr lang="it-IT" sz="1800" dirty="0"/>
              <a:t> open </a:t>
            </a:r>
            <a:r>
              <a:rPr lang="it-IT" sz="1800" dirty="0" err="1"/>
              <a:t>melody</a:t>
            </a:r>
            <a:r>
              <a:rPr lang="it-IT" sz="1800" dirty="0"/>
              <a:t> or open </a:t>
            </a:r>
            <a:r>
              <a:rPr lang="it-IT" sz="1800" dirty="0" err="1"/>
              <a:t>composition</a:t>
            </a:r>
            <a:r>
              <a:rPr lang="it-IT" sz="1800" dirty="0"/>
              <a:t>, </a:t>
            </a:r>
            <a:r>
              <a:rPr lang="it-IT" sz="1800" dirty="0" err="1"/>
              <a:t>representing</a:t>
            </a:r>
            <a:r>
              <a:rPr lang="it-IT" sz="1800" dirty="0"/>
              <a:t> the idea music creation with </a:t>
            </a:r>
            <a:r>
              <a:rPr lang="it-IT" sz="1800" dirty="0" err="1"/>
              <a:t>shared</a:t>
            </a:r>
            <a:r>
              <a:rPr lang="it-IT" sz="1800" dirty="0"/>
              <a:t> </a:t>
            </a:r>
            <a:r>
              <a:rPr lang="it-IT" sz="1800" dirty="0" err="1"/>
              <a:t>ideas</a:t>
            </a:r>
            <a:r>
              <a:rPr lang="it-IT" sz="1800" dirty="0"/>
              <a:t>. </a:t>
            </a:r>
            <a:r>
              <a:rPr lang="it-IT" sz="1800" dirty="0" err="1"/>
              <a:t>It</a:t>
            </a:r>
            <a:r>
              <a:rPr lang="it-IT" sz="1800" dirty="0"/>
              <a:t> </a:t>
            </a:r>
            <a:r>
              <a:rPr lang="it-IT" sz="1800" dirty="0" err="1"/>
              <a:t>has</a:t>
            </a:r>
            <a:r>
              <a:rPr lang="it-IT" sz="1800" dirty="0"/>
              <a:t> </a:t>
            </a:r>
            <a:r>
              <a:rPr lang="it-IT" sz="1800" dirty="0" err="1"/>
              <a:t>been</a:t>
            </a:r>
            <a:r>
              <a:rPr lang="it-IT" sz="1800" dirty="0"/>
              <a:t> </a:t>
            </a:r>
            <a:r>
              <a:rPr lang="it-IT" sz="1800" dirty="0" err="1"/>
              <a:t>developed</a:t>
            </a:r>
            <a:r>
              <a:rPr lang="it-IT" sz="1800" dirty="0"/>
              <a:t> by a team of </a:t>
            </a:r>
            <a:r>
              <a:rPr lang="it-IT" sz="1800" dirty="0" err="1"/>
              <a:t>two</a:t>
            </a:r>
            <a:r>
              <a:rPr lang="it-IT" sz="1800" dirty="0"/>
              <a:t> members: </a:t>
            </a:r>
            <a:r>
              <a:rPr lang="it-IT" sz="1800" b="1" dirty="0"/>
              <a:t>Davide Gioiosa</a:t>
            </a:r>
            <a:r>
              <a:rPr lang="it-IT" sz="1800" dirty="0"/>
              <a:t> and </a:t>
            </a:r>
            <a:r>
              <a:rPr lang="it-IT" sz="1800" b="1" dirty="0"/>
              <a:t>Davide Dal </a:t>
            </a:r>
            <a:r>
              <a:rPr lang="it-IT" sz="1800" b="1" dirty="0" err="1"/>
              <a:t>Cortivo</a:t>
            </a:r>
            <a:r>
              <a:rPr lang="it-IT" sz="1800" dirty="0"/>
              <a:t>.</a:t>
            </a:r>
          </a:p>
          <a:p>
            <a:pPr marL="0" indent="0">
              <a:lnSpc>
                <a:spcPct val="110000"/>
              </a:lnSpc>
              <a:buNone/>
            </a:pPr>
            <a:r>
              <a:rPr lang="it-IT" sz="1800" dirty="0"/>
              <a:t>The web-application </a:t>
            </a:r>
            <a:r>
              <a:rPr lang="it-IT" sz="1800" dirty="0" err="1"/>
              <a:t>has</a:t>
            </a:r>
            <a:r>
              <a:rPr lang="it-IT" sz="1800" dirty="0"/>
              <a:t> the </a:t>
            </a:r>
            <a:r>
              <a:rPr lang="it-IT" sz="1800" dirty="0" err="1"/>
              <a:t>main</a:t>
            </a:r>
            <a:r>
              <a:rPr lang="it-IT" sz="1800" dirty="0"/>
              <a:t> goal of </a:t>
            </a:r>
            <a:r>
              <a:rPr lang="it-IT" sz="1800" dirty="0" err="1"/>
              <a:t>connect</a:t>
            </a:r>
            <a:r>
              <a:rPr lang="it-IT" sz="1800" dirty="0"/>
              <a:t> </a:t>
            </a:r>
            <a:r>
              <a:rPr lang="it-IT" sz="1800" dirty="0" err="1"/>
              <a:t>people’s</a:t>
            </a:r>
            <a:r>
              <a:rPr lang="it-IT" sz="1800" dirty="0"/>
              <a:t> </a:t>
            </a:r>
            <a:r>
              <a:rPr lang="it-IT" sz="1800" dirty="0" err="1"/>
              <a:t>ideas</a:t>
            </a:r>
            <a:r>
              <a:rPr lang="it-IT" sz="1800" dirty="0"/>
              <a:t>, in whatever place </a:t>
            </a:r>
            <a:r>
              <a:rPr lang="it-IT" sz="1800" dirty="0" err="1"/>
              <a:t>they</a:t>
            </a:r>
            <a:r>
              <a:rPr lang="it-IT" sz="1800" dirty="0"/>
              <a:t> are, and create new music and </a:t>
            </a:r>
            <a:r>
              <a:rPr lang="it-IT" sz="1800" dirty="0" err="1"/>
              <a:t>infinites</a:t>
            </a:r>
            <a:r>
              <a:rPr lang="it-IT" sz="1800" dirty="0"/>
              <a:t> performances </a:t>
            </a:r>
            <a:r>
              <a:rPr lang="it-IT" sz="1800" dirty="0" err="1"/>
              <a:t>scenarios</a:t>
            </a:r>
            <a:r>
              <a:rPr lang="it-IT" sz="1800" dirty="0"/>
              <a:t>.</a:t>
            </a:r>
          </a:p>
          <a:p>
            <a:pPr>
              <a:lnSpc>
                <a:spcPct val="110000"/>
              </a:lnSpc>
            </a:pPr>
            <a:endParaRPr lang="it-IT" sz="1800" dirty="0"/>
          </a:p>
        </p:txBody>
      </p:sp>
    </p:spTree>
    <p:extLst>
      <p:ext uri="{BB962C8B-B14F-4D97-AF65-F5344CB8AC3E}">
        <p14:creationId xmlns:p14="http://schemas.microsoft.com/office/powerpoint/2010/main" val="26007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1CCB8D-5F1D-4542-A4C3-BA4DB13C9C6A}"/>
              </a:ext>
            </a:extLst>
          </p:cNvPr>
          <p:cNvSpPr>
            <a:spLocks noGrp="1"/>
          </p:cNvSpPr>
          <p:nvPr>
            <p:ph type="ctrTitle"/>
          </p:nvPr>
        </p:nvSpPr>
        <p:spPr>
          <a:xfrm>
            <a:off x="1772240" y="461913"/>
            <a:ext cx="8895760" cy="1941921"/>
          </a:xfrm>
        </p:spPr>
        <p:txBody>
          <a:bodyPr>
            <a:normAutofit fontScale="90000"/>
          </a:bodyPr>
          <a:lstStyle/>
          <a:p>
            <a:r>
              <a:rPr lang="it-IT" b="1" dirty="0" err="1"/>
              <a:t>Conclusions</a:t>
            </a:r>
            <a:br>
              <a:rPr lang="it-IT" b="1" dirty="0"/>
            </a:br>
            <a:br>
              <a:rPr lang="it-IT" dirty="0"/>
            </a:br>
            <a:endParaRPr lang="it-IT" dirty="0"/>
          </a:p>
        </p:txBody>
      </p:sp>
      <p:sp>
        <p:nvSpPr>
          <p:cNvPr id="3" name="Sottotitolo 2">
            <a:extLst>
              <a:ext uri="{FF2B5EF4-FFF2-40B4-BE49-F238E27FC236}">
                <a16:creationId xmlns:a16="http://schemas.microsoft.com/office/drawing/2014/main" id="{0247B98C-B7B9-4D4A-8A25-D08C2DBC9FD5}"/>
              </a:ext>
            </a:extLst>
          </p:cNvPr>
          <p:cNvSpPr>
            <a:spLocks noGrp="1"/>
          </p:cNvSpPr>
          <p:nvPr>
            <p:ph type="subTitle" idx="1"/>
          </p:nvPr>
        </p:nvSpPr>
        <p:spPr>
          <a:xfrm>
            <a:off x="1772240" y="1743959"/>
            <a:ext cx="8895760" cy="4878370"/>
          </a:xfrm>
        </p:spPr>
        <p:txBody>
          <a:bodyPr>
            <a:normAutofit lnSpcReduction="10000"/>
          </a:bodyPr>
          <a:lstStyle/>
          <a:p>
            <a:r>
              <a:rPr lang="en-US" sz="1400" dirty="0">
                <a:solidFill>
                  <a:schemeClr val="tx1"/>
                </a:solidFill>
              </a:rPr>
              <a:t>Hiraku was designed as a scalable application and contains already feature that will be implemented in the future in the next updates. We would like to thank our university professors for the acquired knowledge and support during the development.</a:t>
            </a:r>
          </a:p>
          <a:p>
            <a:r>
              <a:rPr lang="en-US" sz="1400" dirty="0">
                <a:solidFill>
                  <a:schemeClr val="tx1"/>
                </a:solidFill>
              </a:rPr>
              <a:t>Our next goal is to extend the program with other ideas that we have in mind, and present our project in musical events (an opportunity can be the </a:t>
            </a:r>
            <a:r>
              <a:rPr lang="en-US" sz="1400" dirty="0" err="1">
                <a:solidFill>
                  <a:schemeClr val="tx1"/>
                </a:solidFill>
              </a:rPr>
              <a:t>FestiValle</a:t>
            </a:r>
            <a:r>
              <a:rPr lang="en-US" sz="1400" dirty="0">
                <a:solidFill>
                  <a:schemeClr val="tx1"/>
                </a:solidFill>
              </a:rPr>
              <a:t> in august 2019).</a:t>
            </a:r>
          </a:p>
          <a:p>
            <a:endParaRPr lang="en-US" dirty="0">
              <a:solidFill>
                <a:schemeClr val="tx1"/>
              </a:solidFill>
            </a:endParaRPr>
          </a:p>
          <a:p>
            <a:r>
              <a:rPr lang="it-IT" sz="3200" i="1" dirty="0">
                <a:solidFill>
                  <a:schemeClr val="tx1"/>
                </a:solidFill>
              </a:rPr>
              <a:t>Project Link:</a:t>
            </a:r>
            <a:r>
              <a:rPr lang="it-IT" sz="3200" dirty="0"/>
              <a:t> </a:t>
            </a:r>
            <a:r>
              <a:rPr lang="it-IT" sz="3200" dirty="0">
                <a:hlinkClick r:id="rId2"/>
              </a:rPr>
              <a:t>http://hiraku.surge.sh/</a:t>
            </a:r>
            <a:endParaRPr lang="it-IT" sz="3200" dirty="0"/>
          </a:p>
          <a:p>
            <a:endParaRPr lang="it-IT" dirty="0"/>
          </a:p>
          <a:p>
            <a:pPr algn="r"/>
            <a:endParaRPr lang="it-IT" dirty="0"/>
          </a:p>
          <a:p>
            <a:pPr algn="r"/>
            <a:r>
              <a:rPr lang="pt-BR" dirty="0">
                <a:solidFill>
                  <a:schemeClr val="tx1"/>
                </a:solidFill>
              </a:rPr>
              <a:t>The Hiraku project team,</a:t>
            </a:r>
          </a:p>
          <a:p>
            <a:pPr algn="r"/>
            <a:r>
              <a:rPr lang="pt-BR" b="1" dirty="0">
                <a:solidFill>
                  <a:schemeClr val="tx1"/>
                </a:solidFill>
              </a:rPr>
              <a:t>Davide Gioiosa</a:t>
            </a:r>
            <a:endParaRPr lang="pt-BR" dirty="0">
              <a:solidFill>
                <a:schemeClr val="tx1"/>
              </a:solidFill>
            </a:endParaRPr>
          </a:p>
          <a:p>
            <a:pPr algn="r"/>
            <a:r>
              <a:rPr lang="pt-BR" b="1" dirty="0">
                <a:solidFill>
                  <a:schemeClr val="tx1"/>
                </a:solidFill>
              </a:rPr>
              <a:t>Davide Dal Cortivo</a:t>
            </a:r>
            <a:endParaRPr lang="pt-BR" dirty="0">
              <a:solidFill>
                <a:schemeClr val="tx1"/>
              </a:solidFill>
            </a:endParaRPr>
          </a:p>
          <a:p>
            <a:endParaRPr lang="en-US" dirty="0">
              <a:solidFill>
                <a:schemeClr val="tx1"/>
              </a:solidFill>
            </a:endParaRPr>
          </a:p>
          <a:p>
            <a:endParaRPr lang="it-IT" dirty="0">
              <a:solidFill>
                <a:schemeClr val="tx1"/>
              </a:solidFill>
            </a:endParaRPr>
          </a:p>
        </p:txBody>
      </p:sp>
    </p:spTree>
    <p:extLst>
      <p:ext uri="{BB962C8B-B14F-4D97-AF65-F5344CB8AC3E}">
        <p14:creationId xmlns:p14="http://schemas.microsoft.com/office/powerpoint/2010/main" val="418979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96E83-E38A-4358-A2EF-D6518C5BA9B4}"/>
              </a:ext>
            </a:extLst>
          </p:cNvPr>
          <p:cNvSpPr>
            <a:spLocks noGrp="1"/>
          </p:cNvSpPr>
          <p:nvPr>
            <p:ph type="title"/>
          </p:nvPr>
        </p:nvSpPr>
        <p:spPr/>
        <p:txBody>
          <a:bodyPr/>
          <a:lstStyle/>
          <a:p>
            <a:r>
              <a:rPr lang="it-IT" b="1" dirty="0" err="1"/>
              <a:t>Owners</a:t>
            </a:r>
            <a:r>
              <a:rPr lang="it-IT" b="1" dirty="0"/>
              <a:t> and Rights</a:t>
            </a:r>
            <a:br>
              <a:rPr lang="it-IT" b="1" dirty="0"/>
            </a:br>
            <a:endParaRPr lang="it-IT" dirty="0"/>
          </a:p>
        </p:txBody>
      </p:sp>
      <p:sp>
        <p:nvSpPr>
          <p:cNvPr id="3" name="Segnaposto contenuto 2">
            <a:extLst>
              <a:ext uri="{FF2B5EF4-FFF2-40B4-BE49-F238E27FC236}">
                <a16:creationId xmlns:a16="http://schemas.microsoft.com/office/drawing/2014/main" id="{4ED7B00F-8C06-46B8-89F1-33E3E439D749}"/>
              </a:ext>
            </a:extLst>
          </p:cNvPr>
          <p:cNvSpPr>
            <a:spLocks noGrp="1"/>
          </p:cNvSpPr>
          <p:nvPr>
            <p:ph idx="1"/>
          </p:nvPr>
        </p:nvSpPr>
        <p:spPr/>
        <p:txBody>
          <a:bodyPr/>
          <a:lstStyle/>
          <a:p>
            <a:pPr marL="0" indent="0">
              <a:buNone/>
            </a:pPr>
            <a:r>
              <a:rPr lang="en-US" dirty="0"/>
              <a:t>The project was entirely realized by Davide Gioiosa and Davide Dal </a:t>
            </a:r>
            <a:r>
              <a:rPr lang="en-US" dirty="0" err="1"/>
              <a:t>Cortivo</a:t>
            </a:r>
            <a:r>
              <a:rPr lang="en-US" dirty="0"/>
              <a:t>, graduates in Computer Engineering and students of Music and Acoustics Engineering at </a:t>
            </a:r>
            <a:r>
              <a:rPr lang="en-US" dirty="0" err="1"/>
              <a:t>Politecnico</a:t>
            </a:r>
            <a:r>
              <a:rPr lang="en-US" dirty="0"/>
              <a:t> di Milano. To them belong all the rights of the application.</a:t>
            </a:r>
          </a:p>
          <a:p>
            <a:pPr marL="0" indent="0">
              <a:buNone/>
            </a:pPr>
            <a:endParaRPr lang="it-IT" dirty="0"/>
          </a:p>
        </p:txBody>
      </p:sp>
    </p:spTree>
    <p:extLst>
      <p:ext uri="{BB962C8B-B14F-4D97-AF65-F5344CB8AC3E}">
        <p14:creationId xmlns:p14="http://schemas.microsoft.com/office/powerpoint/2010/main" val="8590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5" name="Group 14">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olo 1">
            <a:extLst>
              <a:ext uri="{FF2B5EF4-FFF2-40B4-BE49-F238E27FC236}">
                <a16:creationId xmlns:a16="http://schemas.microsoft.com/office/drawing/2014/main" id="{F638CB00-C882-41B8-B5DB-7552E702B2CF}"/>
              </a:ext>
            </a:extLst>
          </p:cNvPr>
          <p:cNvSpPr>
            <a:spLocks noGrp="1"/>
          </p:cNvSpPr>
          <p:nvPr>
            <p:ph type="title"/>
          </p:nvPr>
        </p:nvSpPr>
        <p:spPr>
          <a:xfrm>
            <a:off x="865187" y="474663"/>
            <a:ext cx="10182224" cy="1622425"/>
          </a:xfrm>
        </p:spPr>
        <p:txBody>
          <a:bodyPr vert="horz" lIns="91440" tIns="45720" rIns="91440" bIns="45720" rtlCol="0" anchor="ctr">
            <a:normAutofit/>
          </a:bodyPr>
          <a:lstStyle/>
          <a:p>
            <a:pPr algn="ctr"/>
            <a:r>
              <a:rPr lang="en-US" sz="3600" b="1" dirty="0"/>
              <a:t>Room: Create / Join</a:t>
            </a:r>
            <a:br>
              <a:rPr lang="en-US" sz="3600" b="1" dirty="0"/>
            </a:br>
            <a:br>
              <a:rPr lang="en-US" sz="3600" dirty="0"/>
            </a:br>
            <a:endParaRPr lang="en-US" sz="3600" dirty="0"/>
          </a:p>
        </p:txBody>
      </p:sp>
      <p:pic>
        <p:nvPicPr>
          <p:cNvPr id="8" name="Segnaposto immagine 7">
            <a:extLst>
              <a:ext uri="{FF2B5EF4-FFF2-40B4-BE49-F238E27FC236}">
                <a16:creationId xmlns:a16="http://schemas.microsoft.com/office/drawing/2014/main" id="{BD17E77E-86E4-4657-BB9A-56CBF7FC1D68}"/>
              </a:ext>
            </a:extLst>
          </p:cNvPr>
          <p:cNvPicPr>
            <a:picLocks noGrp="1" noChangeAspect="1"/>
          </p:cNvPicPr>
          <p:nvPr>
            <p:ph type="pic" idx="1"/>
          </p:nvPr>
        </p:nvPicPr>
        <p:blipFill rotWithShape="1">
          <a:blip r:embed="rId4"/>
          <a:srcRect r="5748" b="-5"/>
          <a:stretch/>
        </p:blipFill>
        <p:spPr>
          <a:xfrm>
            <a:off x="611264" y="1720850"/>
            <a:ext cx="4161375" cy="4149523"/>
          </a:xfrm>
          <a:prstGeom prst="rect">
            <a:avLst/>
          </a:prstGeom>
          <a:ln>
            <a:noFill/>
          </a:ln>
          <a:effectLst>
            <a:outerShdw blurRad="292100" dist="139700" dir="2700000" algn="tl" rotWithShape="0">
              <a:srgbClr val="333333">
                <a:alpha val="65000"/>
              </a:srgbClr>
            </a:outerShdw>
          </a:effectLst>
        </p:spPr>
      </p:pic>
      <p:sp>
        <p:nvSpPr>
          <p:cNvPr id="4" name="Segnaposto testo 3">
            <a:extLst>
              <a:ext uri="{FF2B5EF4-FFF2-40B4-BE49-F238E27FC236}">
                <a16:creationId xmlns:a16="http://schemas.microsoft.com/office/drawing/2014/main" id="{48248A9A-BC26-4026-BCE4-822033653FDE}"/>
              </a:ext>
            </a:extLst>
          </p:cNvPr>
          <p:cNvSpPr>
            <a:spLocks noGrp="1"/>
          </p:cNvSpPr>
          <p:nvPr>
            <p:ph type="body" sz="half" idx="2"/>
          </p:nvPr>
        </p:nvSpPr>
        <p:spPr>
          <a:xfrm>
            <a:off x="4967902" y="1611313"/>
            <a:ext cx="6079509" cy="4610100"/>
          </a:xfrm>
        </p:spPr>
        <p:txBody>
          <a:bodyPr vert="horz" lIns="91440" tIns="45720" rIns="91440" bIns="45720" rtlCol="0" anchor="t">
            <a:normAutofit/>
          </a:bodyPr>
          <a:lstStyle/>
          <a:p>
            <a:pPr lvl="1" indent="-228600">
              <a:buFont typeface="Arial" panose="020B0604020202020204" pitchFamily="34" charset="0"/>
              <a:buChar char="•"/>
            </a:pPr>
            <a:r>
              <a:rPr lang="en-US" sz="1800" dirty="0"/>
              <a:t>First option leads to the insertion of the nickname and the creation of a new room in which the user is the owner and Master. The room will be allocated into the database with an unique ID and will contain information about musical messages, loop selected and </a:t>
            </a:r>
            <a:r>
              <a:rPr lang="en-US" sz="1800" dirty="0" err="1"/>
              <a:t>datas</a:t>
            </a:r>
            <a:r>
              <a:rPr lang="en-US" sz="1800" dirty="0"/>
              <a:t> about time synchronization. </a:t>
            </a:r>
          </a:p>
          <a:p>
            <a:pPr lvl="1" indent="-228600">
              <a:buFont typeface="Arial" panose="020B0604020202020204" pitchFamily="34" charset="0"/>
              <a:buChar char="•"/>
            </a:pPr>
            <a:r>
              <a:rPr lang="en-US" sz="1800" dirty="0"/>
              <a:t>Second option leads, like the previous one, to the choice of the nickname and is followed by the insertion of the ID of the room in which it wants to participate, which must be provided by the master. Subsequently, the user accesses the Guest interface containing the keyboard, through which he can communicate and compose messages to be sent to the master.</a:t>
            </a:r>
          </a:p>
        </p:txBody>
      </p:sp>
    </p:spTree>
    <p:extLst>
      <p:ext uri="{BB962C8B-B14F-4D97-AF65-F5344CB8AC3E}">
        <p14:creationId xmlns:p14="http://schemas.microsoft.com/office/powerpoint/2010/main" val="176548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201DA2D-BEA2-42B0-B5CC-7E1A0C652F99}"/>
              </a:ext>
            </a:extLst>
          </p:cNvPr>
          <p:cNvPicPr>
            <a:picLocks noChangeAspect="1"/>
          </p:cNvPicPr>
          <p:nvPr/>
        </p:nvPicPr>
        <p:blipFill>
          <a:blip r:embed="rId2"/>
          <a:stretch>
            <a:fillRect/>
          </a:stretch>
        </p:blipFill>
        <p:spPr>
          <a:xfrm>
            <a:off x="1679248" y="0"/>
            <a:ext cx="8833504"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115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6F456-91D5-4BAA-A146-B8C859655116}"/>
              </a:ext>
            </a:extLst>
          </p:cNvPr>
          <p:cNvSpPr>
            <a:spLocks noGrp="1"/>
          </p:cNvSpPr>
          <p:nvPr>
            <p:ph type="title"/>
          </p:nvPr>
        </p:nvSpPr>
        <p:spPr/>
        <p:txBody>
          <a:bodyPr/>
          <a:lstStyle/>
          <a:p>
            <a:r>
              <a:rPr lang="it-IT" b="1" dirty="0"/>
              <a:t>CONCEPT OF MUSICAL MESSAGE</a:t>
            </a:r>
            <a:br>
              <a:rPr lang="it-IT" b="1" dirty="0"/>
            </a:br>
            <a:endParaRPr lang="it-IT"/>
          </a:p>
        </p:txBody>
      </p:sp>
      <p:sp>
        <p:nvSpPr>
          <p:cNvPr id="3" name="Segnaposto contenuto 2">
            <a:extLst>
              <a:ext uri="{FF2B5EF4-FFF2-40B4-BE49-F238E27FC236}">
                <a16:creationId xmlns:a16="http://schemas.microsoft.com/office/drawing/2014/main" id="{FAE7256E-2A07-4209-9F50-701E5FE93CF1}"/>
              </a:ext>
            </a:extLst>
          </p:cNvPr>
          <p:cNvSpPr>
            <a:spLocks noGrp="1"/>
          </p:cNvSpPr>
          <p:nvPr>
            <p:ph idx="1"/>
          </p:nvPr>
        </p:nvSpPr>
        <p:spPr>
          <a:xfrm>
            <a:off x="1141412" y="1905908"/>
            <a:ext cx="9905999" cy="3396463"/>
          </a:xfrm>
        </p:spPr>
        <p:txBody>
          <a:bodyPr vert="horz" lIns="91440" tIns="45720" rIns="91440" bIns="45720" rtlCol="0" anchor="t">
            <a:normAutofit/>
          </a:bodyPr>
          <a:lstStyle/>
          <a:p>
            <a:pPr marL="0" indent="0">
              <a:buNone/>
            </a:pPr>
            <a:r>
              <a:rPr lang="en-US" sz="2200" dirty="0" err="1"/>
              <a:t>Hiraku</a:t>
            </a:r>
            <a:r>
              <a:rPr lang="en-US" sz="2200" dirty="0"/>
              <a:t> introduces and is based on the concept of musical message (mm). The program, after pressing the rec button, processes what is played by the user on the keyboard-interface and at the end of the recording generates, through a conversion algorithm, a message. This will be the transcription of the performed performance, </a:t>
            </a:r>
            <a:r>
              <a:rPr lang="en-US" sz="2200" dirty="0" err="1"/>
              <a:t>ie</a:t>
            </a:r>
            <a:r>
              <a:rPr lang="en-US" sz="2200" dirty="0"/>
              <a:t> a music sheet that can be translated by the program in order to be played.</a:t>
            </a:r>
          </a:p>
          <a:p>
            <a:pPr marL="0" indent="0">
              <a:buNone/>
            </a:pPr>
            <a:r>
              <a:rPr lang="en-US" sz="2200" dirty="0"/>
              <a:t>This encoding / decoding technique allows to record and stored the messages, the listening and the sending of a music composition performed on the application.</a:t>
            </a:r>
          </a:p>
          <a:p>
            <a:pPr marL="0" indent="0">
              <a:buNone/>
            </a:pPr>
            <a:endParaRPr lang="en-US" dirty="0"/>
          </a:p>
        </p:txBody>
      </p:sp>
    </p:spTree>
    <p:extLst>
      <p:ext uri="{BB962C8B-B14F-4D97-AF65-F5344CB8AC3E}">
        <p14:creationId xmlns:p14="http://schemas.microsoft.com/office/powerpoint/2010/main" val="47396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04C0F-F1F6-485C-95CE-20F9C38AFDD1}"/>
              </a:ext>
            </a:extLst>
          </p:cNvPr>
          <p:cNvSpPr>
            <a:spLocks noGrp="1"/>
          </p:cNvSpPr>
          <p:nvPr>
            <p:ph type="title"/>
          </p:nvPr>
        </p:nvSpPr>
        <p:spPr>
          <a:xfrm>
            <a:off x="1141413" y="618518"/>
            <a:ext cx="9905998" cy="1478570"/>
          </a:xfrm>
        </p:spPr>
        <p:txBody>
          <a:bodyPr>
            <a:normAutofit/>
          </a:bodyPr>
          <a:lstStyle/>
          <a:p>
            <a:r>
              <a:rPr lang="en-US" b="1" dirty="0"/>
              <a:t>Loop characteristics and buffer Audio</a:t>
            </a:r>
            <a:br>
              <a:rPr lang="en-US" b="1" dirty="0"/>
            </a:br>
            <a:endParaRPr lang="it-IT"/>
          </a:p>
        </p:txBody>
      </p:sp>
      <p:pic>
        <p:nvPicPr>
          <p:cNvPr id="16" name="Immagine 15">
            <a:extLst>
              <a:ext uri="{FF2B5EF4-FFF2-40B4-BE49-F238E27FC236}">
                <a16:creationId xmlns:a16="http://schemas.microsoft.com/office/drawing/2014/main" id="{05D6F06A-D002-4562-B729-461C0F0339D0}"/>
              </a:ext>
            </a:extLst>
          </p:cNvPr>
          <p:cNvPicPr>
            <a:picLocks noChangeAspect="1"/>
          </p:cNvPicPr>
          <p:nvPr/>
        </p:nvPicPr>
        <p:blipFill>
          <a:blip r:embed="rId3"/>
          <a:stretch>
            <a:fillRect/>
          </a:stretch>
        </p:blipFill>
        <p:spPr>
          <a:xfrm>
            <a:off x="1141411" y="2246549"/>
            <a:ext cx="3494597" cy="2922921"/>
          </a:xfrm>
          <a:prstGeom prst="rect">
            <a:avLst/>
          </a:prstGeom>
          <a:ln>
            <a:noFill/>
          </a:ln>
          <a:effectLst>
            <a:outerShdw blurRad="292100" dist="139700" dir="2700000" algn="tl" rotWithShape="0">
              <a:srgbClr val="333333">
                <a:alpha val="65000"/>
              </a:srgbClr>
            </a:outerShdw>
          </a:effectLst>
        </p:spPr>
      </p:pic>
      <p:sp>
        <p:nvSpPr>
          <p:cNvPr id="11" name="Segnaposto contenuto 10">
            <a:extLst>
              <a:ext uri="{FF2B5EF4-FFF2-40B4-BE49-F238E27FC236}">
                <a16:creationId xmlns:a16="http://schemas.microsoft.com/office/drawing/2014/main" id="{ACF3BADA-A6C4-4D1C-A596-3BD32B1599D3}"/>
              </a:ext>
            </a:extLst>
          </p:cNvPr>
          <p:cNvSpPr>
            <a:spLocks noGrp="1"/>
          </p:cNvSpPr>
          <p:nvPr>
            <p:ph idx="1"/>
          </p:nvPr>
        </p:nvSpPr>
        <p:spPr>
          <a:xfrm>
            <a:off x="5034579" y="2249487"/>
            <a:ext cx="6012832" cy="3541714"/>
          </a:xfrm>
        </p:spPr>
        <p:txBody>
          <a:bodyPr vert="horz" lIns="91440" tIns="45720" rIns="91440" bIns="45720" rtlCol="0" anchor="t">
            <a:normAutofit/>
          </a:bodyPr>
          <a:lstStyle/>
          <a:p>
            <a:pPr marL="0" indent="0">
              <a:lnSpc>
                <a:spcPct val="110000"/>
              </a:lnSpc>
              <a:buNone/>
            </a:pPr>
            <a:r>
              <a:rPr lang="en-US" sz="2000" dirty="0"/>
              <a:t>Loops have been created with FL Studio and some VST. They are stored in a Dropbox account and, when one of them is selected, it will be decoded in an audio buffer ready to be played. A loop contains a lot of information saved on Firebase (duration, tonality, time signature, bpm </a:t>
            </a:r>
            <a:r>
              <a:rPr lang="en-US" sz="2000" dirty="0" err="1"/>
              <a:t>etc</a:t>
            </a:r>
            <a:r>
              <a:rPr lang="en-US" sz="2000" dirty="0"/>
              <a:t>…). This information is very important, because it modifies several aspects in the program such as the progress bar.</a:t>
            </a:r>
            <a:endParaRPr lang="it-IT" sz="2000" dirty="0"/>
          </a:p>
        </p:txBody>
      </p:sp>
    </p:spTree>
    <p:extLst>
      <p:ext uri="{BB962C8B-B14F-4D97-AF65-F5344CB8AC3E}">
        <p14:creationId xmlns:p14="http://schemas.microsoft.com/office/powerpoint/2010/main" val="231009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21826B01-27EA-4147-9A03-05C12BB66838}"/>
              </a:ext>
            </a:extLst>
          </p:cNvPr>
          <p:cNvSpPr>
            <a:spLocks noGrp="1"/>
          </p:cNvSpPr>
          <p:nvPr>
            <p:ph type="title"/>
          </p:nvPr>
        </p:nvSpPr>
        <p:spPr>
          <a:xfrm>
            <a:off x="1141413" y="618518"/>
            <a:ext cx="4459286" cy="1478570"/>
          </a:xfrm>
        </p:spPr>
        <p:txBody>
          <a:bodyPr>
            <a:normAutofit/>
          </a:bodyPr>
          <a:lstStyle/>
          <a:p>
            <a:r>
              <a:rPr lang="en-US" sz="3200" b="1"/>
              <a:t>Tonality Limitations and Pro version</a:t>
            </a:r>
            <a:endParaRPr lang="it-IT" sz="3200"/>
          </a:p>
        </p:txBody>
      </p:sp>
      <p:sp>
        <p:nvSpPr>
          <p:cNvPr id="3" name="Segnaposto contenuto 2">
            <a:extLst>
              <a:ext uri="{FF2B5EF4-FFF2-40B4-BE49-F238E27FC236}">
                <a16:creationId xmlns:a16="http://schemas.microsoft.com/office/drawing/2014/main" id="{62DB74A7-EF5D-442F-9F87-0E53296D8860}"/>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700"/>
              <a:t>This program isn’t designed only for musicians, so the tonality of a loop puts restrictions on playable notes. This is to limit wrong notes during a registration on a particular loop. If you are a musician don’t worry, you can switch to “PRO” mode and all notes will be available again.</a:t>
            </a:r>
          </a:p>
          <a:p>
            <a:pPr marL="0" indent="0">
              <a:lnSpc>
                <a:spcPct val="110000"/>
              </a:lnSpc>
              <a:buNone/>
            </a:pPr>
            <a:r>
              <a:rPr lang="en-US" sz="1700"/>
              <a:t>A function calculates the degrees of the ionian scale of a particular tonality to decide the playable notes. If the tonality is minor, it refers to his relative major for the calculus.</a:t>
            </a:r>
          </a:p>
          <a:p>
            <a:pPr>
              <a:lnSpc>
                <a:spcPct val="110000"/>
              </a:lnSpc>
            </a:pPr>
            <a:endParaRPr lang="it-IT" sz="1700"/>
          </a:p>
        </p:txBody>
      </p:sp>
      <p:pic>
        <p:nvPicPr>
          <p:cNvPr id="7" name="Immagine 6">
            <a:extLst>
              <a:ext uri="{FF2B5EF4-FFF2-40B4-BE49-F238E27FC236}">
                <a16:creationId xmlns:a16="http://schemas.microsoft.com/office/drawing/2014/main" id="{5F31E79F-83D4-4CEA-B163-54189FBBF50C}"/>
              </a:ext>
            </a:extLst>
          </p:cNvPr>
          <p:cNvPicPr>
            <a:picLocks noChangeAspect="1"/>
          </p:cNvPicPr>
          <p:nvPr/>
        </p:nvPicPr>
        <p:blipFill>
          <a:blip r:embed="rId4"/>
          <a:stretch>
            <a:fillRect/>
          </a:stretch>
        </p:blipFill>
        <p:spPr>
          <a:xfrm>
            <a:off x="5814556" y="2594294"/>
            <a:ext cx="6163586" cy="1910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5216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6F456-91D5-4BAA-A146-B8C859655116}"/>
              </a:ext>
            </a:extLst>
          </p:cNvPr>
          <p:cNvSpPr>
            <a:spLocks noGrp="1"/>
          </p:cNvSpPr>
          <p:nvPr>
            <p:ph type="title"/>
          </p:nvPr>
        </p:nvSpPr>
        <p:spPr/>
        <p:txBody>
          <a:bodyPr/>
          <a:lstStyle/>
          <a:p>
            <a:r>
              <a:rPr lang="it-IT" b="1" dirty="0"/>
              <a:t>Graphic responsive - Progress Bar</a:t>
            </a:r>
            <a:br>
              <a:rPr lang="it-IT" b="1" dirty="0"/>
            </a:br>
            <a:endParaRPr lang="it-IT" dirty="0"/>
          </a:p>
        </p:txBody>
      </p:sp>
      <p:sp>
        <p:nvSpPr>
          <p:cNvPr id="3" name="Segnaposto contenuto 2">
            <a:extLst>
              <a:ext uri="{FF2B5EF4-FFF2-40B4-BE49-F238E27FC236}">
                <a16:creationId xmlns:a16="http://schemas.microsoft.com/office/drawing/2014/main" id="{FAE7256E-2A07-4209-9F50-701E5FE93CF1}"/>
              </a:ext>
            </a:extLst>
          </p:cNvPr>
          <p:cNvSpPr>
            <a:spLocks noGrp="1"/>
          </p:cNvSpPr>
          <p:nvPr>
            <p:ph idx="1"/>
          </p:nvPr>
        </p:nvSpPr>
        <p:spPr>
          <a:xfrm>
            <a:off x="1141412" y="3127983"/>
            <a:ext cx="9905999" cy="2663218"/>
          </a:xfrm>
        </p:spPr>
        <p:txBody>
          <a:bodyPr vert="horz" lIns="91440" tIns="45720" rIns="91440" bIns="45720" rtlCol="0" anchor="t">
            <a:normAutofit/>
          </a:bodyPr>
          <a:lstStyle/>
          <a:p>
            <a:pPr marL="0" indent="0">
              <a:buNone/>
            </a:pPr>
            <a:r>
              <a:rPr lang="en-US" dirty="0"/>
              <a:t>This bar represents the length of a loop, expressed in pulses. The squares turn on one by one following the rhythm and the “on-color” changes related to the time signature of the loop. It’s created dynamically in </a:t>
            </a:r>
            <a:r>
              <a:rPr lang="en-US" dirty="0" err="1"/>
              <a:t>Javascript</a:t>
            </a:r>
            <a:r>
              <a:rPr lang="en-US" dirty="0"/>
              <a:t> when a new loop is selected and it’s controlled by a Web Worker.</a:t>
            </a:r>
          </a:p>
        </p:txBody>
      </p:sp>
      <p:pic>
        <p:nvPicPr>
          <p:cNvPr id="5" name="Immagine 4">
            <a:extLst>
              <a:ext uri="{FF2B5EF4-FFF2-40B4-BE49-F238E27FC236}">
                <a16:creationId xmlns:a16="http://schemas.microsoft.com/office/drawing/2014/main" id="{A9A97ECA-6A17-4168-B34F-901CA17302D4}"/>
              </a:ext>
            </a:extLst>
          </p:cNvPr>
          <p:cNvPicPr>
            <a:picLocks noChangeAspect="1"/>
          </p:cNvPicPr>
          <p:nvPr/>
        </p:nvPicPr>
        <p:blipFill>
          <a:blip r:embed="rId2"/>
          <a:stretch>
            <a:fillRect/>
          </a:stretch>
        </p:blipFill>
        <p:spPr>
          <a:xfrm>
            <a:off x="1145867" y="2096910"/>
            <a:ext cx="8286824" cy="616267"/>
          </a:xfrm>
          <a:prstGeom prst="rect">
            <a:avLst/>
          </a:prstGeom>
        </p:spPr>
      </p:pic>
    </p:spTree>
    <p:extLst>
      <p:ext uri="{BB962C8B-B14F-4D97-AF65-F5344CB8AC3E}">
        <p14:creationId xmlns:p14="http://schemas.microsoft.com/office/powerpoint/2010/main" val="349788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735EE-CA7B-4AC7-88BD-0C07D59B0257}"/>
              </a:ext>
            </a:extLst>
          </p:cNvPr>
          <p:cNvSpPr>
            <a:spLocks noGrp="1"/>
          </p:cNvSpPr>
          <p:nvPr>
            <p:ph type="title"/>
          </p:nvPr>
        </p:nvSpPr>
        <p:spPr>
          <a:xfrm>
            <a:off x="1141413" y="618517"/>
            <a:ext cx="9905998" cy="1630969"/>
          </a:xfrm>
        </p:spPr>
        <p:txBody>
          <a:bodyPr>
            <a:normAutofit/>
          </a:bodyPr>
          <a:lstStyle/>
          <a:p>
            <a:r>
              <a:rPr lang="it-IT" sz="4000" b="1" dirty="0"/>
              <a:t>Instruments</a:t>
            </a:r>
            <a:br>
              <a:rPr lang="it-IT" b="1" dirty="0"/>
            </a:br>
            <a:br>
              <a:rPr lang="it-IT" dirty="0"/>
            </a:br>
            <a:endParaRPr lang="it-IT" dirty="0"/>
          </a:p>
        </p:txBody>
      </p:sp>
      <p:pic>
        <p:nvPicPr>
          <p:cNvPr id="5" name="Immagine 4">
            <a:extLst>
              <a:ext uri="{FF2B5EF4-FFF2-40B4-BE49-F238E27FC236}">
                <a16:creationId xmlns:a16="http://schemas.microsoft.com/office/drawing/2014/main" id="{1328EB23-CF2E-42F7-AD7C-06F7CDC28078}"/>
              </a:ext>
            </a:extLst>
          </p:cNvPr>
          <p:cNvPicPr>
            <a:picLocks noChangeAspect="1"/>
          </p:cNvPicPr>
          <p:nvPr/>
        </p:nvPicPr>
        <p:blipFill>
          <a:blip r:embed="rId3"/>
          <a:stretch>
            <a:fillRect/>
          </a:stretch>
        </p:blipFill>
        <p:spPr>
          <a:xfrm>
            <a:off x="1270729" y="2249487"/>
            <a:ext cx="3235960" cy="3549650"/>
          </a:xfrm>
          <a:prstGeom prst="rect">
            <a:avLst/>
          </a:prstGeom>
          <a:ln>
            <a:noFill/>
          </a:ln>
          <a:effectLst>
            <a:softEdge rad="112500"/>
          </a:effectLst>
        </p:spPr>
      </p:pic>
      <p:sp>
        <p:nvSpPr>
          <p:cNvPr id="3" name="Segnaposto contenuto 2">
            <a:extLst>
              <a:ext uri="{FF2B5EF4-FFF2-40B4-BE49-F238E27FC236}">
                <a16:creationId xmlns:a16="http://schemas.microsoft.com/office/drawing/2014/main" id="{1C65A3DB-65D0-4ED5-B18D-5C6E0FDCB6DB}"/>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US" sz="2200"/>
              <a:t>Instruments are imported from </a:t>
            </a:r>
            <a:r>
              <a:rPr lang="en-US" sz="2200" err="1"/>
              <a:t>WebAudioFont</a:t>
            </a:r>
            <a:r>
              <a:rPr lang="en-US" sz="2200"/>
              <a:t> library except for the Oscillator that was created directly in </a:t>
            </a:r>
            <a:r>
              <a:rPr lang="en-US" sz="2200" err="1"/>
              <a:t>Javascript</a:t>
            </a:r>
            <a:r>
              <a:rPr lang="en-US" sz="2200"/>
              <a:t>. We have chosen them thought to be played in a solo performance on a loop, so they had to be versatile with a pleasant middle-high register sound. You can play only from C3 to B6 on the PC keyboard, but you can extend the range from A0 to C8 (like a piano range) with the connection of an external midi controller.</a:t>
            </a:r>
            <a:endParaRPr lang="it-IT" sz="2200"/>
          </a:p>
        </p:txBody>
      </p:sp>
    </p:spTree>
    <p:extLst>
      <p:ext uri="{BB962C8B-B14F-4D97-AF65-F5344CB8AC3E}">
        <p14:creationId xmlns:p14="http://schemas.microsoft.com/office/powerpoint/2010/main" val="1347860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21</TotalTime>
  <Words>1688</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ＭＳ Ｐゴシック</vt:lpstr>
      <vt:lpstr>Arial</vt:lpstr>
      <vt:lpstr>Arial Nova Cond</vt:lpstr>
      <vt:lpstr>Trebuchet MS</vt:lpstr>
      <vt:lpstr>Tw Cen MT</vt:lpstr>
      <vt:lpstr>Circuito</vt:lpstr>
      <vt:lpstr>Hiraku - 開曲</vt:lpstr>
      <vt:lpstr>Goals </vt:lpstr>
      <vt:lpstr>Room: Create / Join  </vt:lpstr>
      <vt:lpstr>Presentazione standard di PowerPoint</vt:lpstr>
      <vt:lpstr>CONCEPT OF MUSICAL MESSAGE </vt:lpstr>
      <vt:lpstr>Loop characteristics and buffer Audio </vt:lpstr>
      <vt:lpstr>Tonality Limitations and Pro version</vt:lpstr>
      <vt:lpstr>Graphic responsive - Progress Bar </vt:lpstr>
      <vt:lpstr>Instruments  </vt:lpstr>
      <vt:lpstr>Master records, Local banks, Metronome  </vt:lpstr>
      <vt:lpstr>Metronome and Web Worker  </vt:lpstr>
      <vt:lpstr>MM, SEND AND RECEPTION WITH FIREBASE  </vt:lpstr>
      <vt:lpstr>MM GLOBAL MESSAGES</vt:lpstr>
      <vt:lpstr>Blob-mp3 of MM Received  </vt:lpstr>
      <vt:lpstr>User synchro-records with master, metronome-Worker and local banks  </vt:lpstr>
      <vt:lpstr>Markov-Chain and Bot Riff Creation  </vt:lpstr>
      <vt:lpstr>Presentazione standard di PowerPoint</vt:lpstr>
      <vt:lpstr>Twitter text conversion  </vt:lpstr>
      <vt:lpstr>TWITTER: PYTHON CRAWLER </vt:lpstr>
      <vt:lpstr>Conclusions  </vt:lpstr>
      <vt:lpstr>Owners and Rights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Hiraku - 開曲</dc:title>
  <dc:creator>Davide Manji</dc:creator>
  <cp:lastModifiedBy>Davide Manji</cp:lastModifiedBy>
  <cp:revision>150</cp:revision>
  <dcterms:created xsi:type="dcterms:W3CDTF">2019-02-11T02:52:29Z</dcterms:created>
  <dcterms:modified xsi:type="dcterms:W3CDTF">2019-02-11T11:40:08Z</dcterms:modified>
</cp:coreProperties>
</file>