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8" r:id="rId6"/>
    <p:sldId id="256" r:id="rId7"/>
    <p:sldId id="25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C8CB3-EBD4-4F8E-8D79-98A0F096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79A282-6FE0-434E-9EB2-B7A68DB08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0E889-7E76-402C-97DF-7DD08FA6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DB4CD8-EB5A-4263-9A25-3611A997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5C1025-9CD6-4250-92B6-D083B9C0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0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A0BF4-212C-498A-942F-117EF8A7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AA1EBF-B55D-4514-81DB-A958FE9AA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0A1B8-7581-4493-8AAE-042C0BBF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918FE-F112-45B8-8D2F-73C6EAAB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CB1538-9416-4ED0-8A8F-72300776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37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4854D-3EE8-44A7-A7D7-64AB17AD9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27977E-162D-40ED-B1AE-B6D82E2D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DAEB8-D874-44F4-B74C-EA622371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FFF211-8C32-40FA-9F5B-DD85EE43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995161-AA67-4437-B478-BF6A92C3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27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E2259-973C-4996-B5FC-AB4E6D14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BE952E-1FA7-4BCA-99E2-59E7C504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217B1-48EC-4C58-BE87-C5816D16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466508-27F8-42D1-A5C2-541A1D7B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E86A1-699B-4919-92C6-392FB70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6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4FC22-C89F-46EE-8FD7-3A49C2FF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46920-A0EC-4FC1-9B64-C5C0ADA87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BC7998-3FFD-4C79-A34D-10D51FA7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65258-64BB-4C01-948B-F18C260B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F68896-8D0D-4A52-ADFA-756D731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90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A381B-8ED6-4C27-A4C3-97BDE9F1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1C1C4C-FAC0-48B3-94AB-929E2367B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267FF8-E27C-486A-92E0-F3F7EE4E2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A8CEF9-A419-4B73-90BB-7FA812CF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97156-99D2-43F1-821F-D6F5D0BA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986531-1484-4386-B335-B5754A5B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65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F08899-1B7A-4DA9-977C-5AC1759A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29EC02-565D-40D0-9166-C2097019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0BAEC5-F7B5-4E7D-A961-D53AD60EA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092A024-648A-4D02-BCE2-FB286E8EE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2DFB0B-FDDA-4F4E-9C8F-A0C5C6039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257739-27EB-48AA-82DF-60F5B948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59198DD-0731-44B2-AC48-9B66AFBF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A31F4B-3BAA-42A8-B802-2EECC15D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71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DE10D-46C8-47A9-A061-144D8AB7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90337F-CBF3-4A15-AFD2-055C7409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B4474C-9EDF-4855-A038-EF1B346F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5E842D-A1CC-474A-882C-A66BA73E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63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7C947C-4B5C-41D3-ADC2-0017324B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D760F4-80C8-44DE-9669-5677A6F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63C8CF-E7D8-4979-BEC3-258EF7C8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12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C7790-9751-4B0A-978E-1F30979D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11DC9-B5C2-4216-97E0-A237C978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411ECC-966A-408D-9BDA-182363922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5ED54-92AC-4D3B-8A85-3116BD03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B41326-3A43-4BB4-9F52-D4C84E76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E6303C-B1D2-4A06-A219-E21B6FF6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6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C5C8B-4854-4E36-9502-752D3E86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DA46BA-AF7D-4C68-836F-BCC93585F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F22AF7-5582-49EB-911B-5D434068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8C17B-E32D-4422-B70F-CAEB975F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492A80-98B0-42F5-A72D-1F3C242E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0E739E-2C97-424D-BEBB-4F322101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2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A9A3F25-79D1-492D-A49D-DF66E72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F7D149-B536-483C-B85C-7AB7D4E2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8F0D4-2267-493E-8D91-DEEA75223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E95D-51D5-41A0-ADCD-58492DE6F203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34EB6-CDC5-4C6D-92B1-7C5E61456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2F7C28-6B35-4CD0-94DE-CD59DE8AD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9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866CC2-B024-4565-9E57-DDA3BCD9066A}"/>
              </a:ext>
            </a:extLst>
          </p:cNvPr>
          <p:cNvSpPr txBox="1"/>
          <p:nvPr/>
        </p:nvSpPr>
        <p:spPr>
          <a:xfrm>
            <a:off x="390732" y="335845"/>
            <a:ext cx="377364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</a:rPr>
              <a:t>Disambiguazione delle specifiche:</a:t>
            </a:r>
          </a:p>
          <a:p>
            <a:endParaRPr lang="it-IT" sz="1000" b="1" u="sng" dirty="0">
              <a:solidFill>
                <a:srgbClr val="FF0000"/>
              </a:solidFill>
            </a:endParaRPr>
          </a:p>
          <a:p>
            <a:pPr algn="l"/>
            <a:r>
              <a:rPr lang="it-IT" sz="1400" b="0" i="0" dirty="0">
                <a:effectLst/>
              </a:rPr>
              <a:t>Noi abbiamo implementato la base di dati in modo tale che ogni casella di ogni gioco diverso può avere un tempo massimo di risposta diverso.</a:t>
            </a:r>
          </a:p>
          <a:p>
            <a:pPr algn="l"/>
            <a:r>
              <a:rPr lang="it-IT" sz="1400" b="0" i="0" dirty="0">
                <a:effectLst/>
              </a:rPr>
              <a:t>I set di icone sono i gruppi di icone che vengono poi utilizzate dalle squadre nelle partite. Quindi un'icona di una squadra fa parte di un set di icone</a:t>
            </a:r>
          </a:p>
          <a:p>
            <a:pPr algn="l"/>
            <a:r>
              <a:rPr lang="it-IT" sz="1400" b="0" i="0" dirty="0">
                <a:effectLst/>
              </a:rPr>
              <a:t>Le icone delle squadre sono le pedine delle squadre sulle caselle.</a:t>
            </a:r>
          </a:p>
          <a:p>
            <a:pPr algn="l"/>
            <a:r>
              <a:rPr lang="it-IT" sz="1400" b="0" i="0" dirty="0">
                <a:effectLst/>
              </a:rPr>
              <a:t>Noi teniamo traccia solo della somma dei lanci di dadi ad ogni turno. Non salviamo i risultati specifici di ogni dado.</a:t>
            </a:r>
          </a:p>
          <a:p>
            <a:pPr algn="l"/>
            <a:r>
              <a:rPr lang="it-IT" sz="1400" b="0" i="0" dirty="0">
                <a:effectLst/>
              </a:rPr>
              <a:t>Turno è identificato con numero turno e l'identificatore di squadra. Ogni istanza corrisponde al turno di una specifica squadra.</a:t>
            </a:r>
          </a:p>
          <a:p>
            <a:pPr algn="l"/>
            <a:r>
              <a:rPr lang="it-IT" sz="1400" b="0" i="0" dirty="0">
                <a:effectLst/>
              </a:rPr>
              <a:t>Ogni quiz in un determinato gioco può avere il suo tempo massimo di risposta, e questo tempo dipende solo dal quiz e dal gioco.</a:t>
            </a:r>
          </a:p>
          <a:p>
            <a:pPr algn="l"/>
            <a:r>
              <a:rPr lang="it-IT" sz="1400" b="0" i="0" dirty="0">
                <a:effectLst/>
              </a:rPr>
              <a:t>L' entità "risposte utente" serve a salvare le consegne che ogni utente fa ad ogni turno (che contiene o le risposte ai quiz o il file di risposta al task).</a:t>
            </a:r>
          </a:p>
          <a:p>
            <a:pPr algn="l"/>
            <a:r>
              <a:rPr lang="it-IT" sz="1400" b="0" i="0" dirty="0">
                <a:effectLst/>
              </a:rPr>
              <a:t>Le risposte finali delle squadre a ogni turno sono selezionate dalle istanze di risposte utenti tramite l'associazione Scelta.</a:t>
            </a:r>
          </a:p>
          <a:p>
            <a:endParaRPr lang="it-IT" sz="1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5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3FB1919-9DDE-4105-9650-12F432A4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04" y="22519"/>
            <a:ext cx="8830191" cy="683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FFAE1F-DCC3-44F6-B9A0-2F2ABD36CEF3}"/>
              </a:ext>
            </a:extLst>
          </p:cNvPr>
          <p:cNvSpPr txBox="1"/>
          <p:nvPr/>
        </p:nvSpPr>
        <p:spPr>
          <a:xfrm>
            <a:off x="2272436" y="412789"/>
            <a:ext cx="302243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</a:rPr>
              <a:t>DOMINI (entità):</a:t>
            </a:r>
          </a:p>
          <a:p>
            <a:endParaRPr lang="it-IT" b="1" u="sng" dirty="0">
              <a:solidFill>
                <a:srgbClr val="FF0000"/>
              </a:solidFill>
            </a:endParaRPr>
          </a:p>
          <a:p>
            <a:r>
              <a:rPr lang="it-IT" sz="1000" b="1" dirty="0"/>
              <a:t>-Casella</a:t>
            </a:r>
          </a:p>
          <a:p>
            <a:r>
              <a:rPr lang="it-IT" sz="1000" b="1" dirty="0"/>
              <a:t>	</a:t>
            </a:r>
            <a:r>
              <a:rPr lang="it-IT" sz="1000" dirty="0"/>
              <a:t>-</a:t>
            </a:r>
            <a:r>
              <a:rPr lang="it-IT" sz="1000" dirty="0" err="1"/>
              <a:t>Coordinate.X</a:t>
            </a:r>
            <a:r>
              <a:rPr lang="it-IT" sz="1000" dirty="0"/>
              <a:t> = </a:t>
            </a:r>
            <a:r>
              <a:rPr lang="it-IT" sz="1000" dirty="0" err="1"/>
              <a:t>int</a:t>
            </a:r>
            <a:endParaRPr lang="it-IT" sz="1000" dirty="0"/>
          </a:p>
          <a:p>
            <a:r>
              <a:rPr lang="it-IT" sz="1000" b="1" dirty="0"/>
              <a:t>	</a:t>
            </a:r>
            <a:r>
              <a:rPr lang="it-IT" sz="1000" dirty="0"/>
              <a:t>-</a:t>
            </a:r>
            <a:r>
              <a:rPr lang="it-IT" sz="1000" dirty="0" err="1"/>
              <a:t>Coordinate.Y</a:t>
            </a:r>
            <a:r>
              <a:rPr lang="it-IT" sz="1000" dirty="0"/>
              <a:t> = </a:t>
            </a:r>
            <a:r>
              <a:rPr lang="it-IT" sz="1000" dirty="0" err="1"/>
              <a:t>int</a:t>
            </a:r>
            <a:r>
              <a:rPr lang="it-IT" sz="1000" dirty="0"/>
              <a:t> </a:t>
            </a:r>
          </a:p>
          <a:p>
            <a:r>
              <a:rPr lang="it-IT" sz="1000" b="1" dirty="0"/>
              <a:t>	-</a:t>
            </a:r>
            <a:r>
              <a:rPr lang="it-IT" sz="1000" dirty="0" err="1"/>
              <a:t>N_Ordine</a:t>
            </a:r>
            <a:r>
              <a:rPr lang="it-IT" sz="1000" dirty="0"/>
              <a:t> = </a:t>
            </a:r>
            <a:r>
              <a:rPr lang="it-IT" sz="1000" dirty="0" err="1"/>
              <a:t>int</a:t>
            </a:r>
            <a:r>
              <a:rPr lang="it-IT" sz="1000" dirty="0"/>
              <a:t> (progressivo)</a:t>
            </a:r>
          </a:p>
          <a:p>
            <a:r>
              <a:rPr lang="it-IT" sz="1000" dirty="0"/>
              <a:t>	-Video = </a:t>
            </a:r>
            <a:r>
              <a:rPr lang="it-IT" sz="1000" dirty="0" err="1"/>
              <a:t>String</a:t>
            </a:r>
            <a:r>
              <a:rPr lang="it-IT" sz="1000" dirty="0"/>
              <a:t> (è un </a:t>
            </a:r>
            <a:r>
              <a:rPr lang="it-IT" sz="1000" dirty="0" err="1"/>
              <a:t>pathname</a:t>
            </a:r>
            <a:r>
              <a:rPr lang="it-IT" sz="1000" dirty="0"/>
              <a:t>)</a:t>
            </a:r>
          </a:p>
          <a:p>
            <a:r>
              <a:rPr lang="it-IT" sz="1000" dirty="0"/>
              <a:t>	-Tipo = </a:t>
            </a:r>
            <a:r>
              <a:rPr lang="it-IT" sz="1000" dirty="0" err="1"/>
              <a:t>String</a:t>
            </a:r>
            <a:r>
              <a:rPr lang="it-IT" sz="1000" b="1" dirty="0"/>
              <a:t>		</a:t>
            </a:r>
          </a:p>
          <a:p>
            <a:r>
              <a:rPr lang="it-IT" sz="1000" b="1" dirty="0"/>
              <a:t>-Casella Destinazione</a:t>
            </a:r>
          </a:p>
          <a:p>
            <a:r>
              <a:rPr lang="it-IT" sz="1000" b="1" dirty="0"/>
              <a:t>	</a:t>
            </a:r>
            <a:r>
              <a:rPr lang="it-IT" sz="1000" dirty="0"/>
              <a:t>-Destinazione = </a:t>
            </a:r>
            <a:r>
              <a:rPr lang="it-IT" sz="1000" dirty="0" err="1"/>
              <a:t>int</a:t>
            </a:r>
            <a:r>
              <a:rPr lang="it-IT" sz="1000" dirty="0"/>
              <a:t> </a:t>
            </a:r>
          </a:p>
          <a:p>
            <a:r>
              <a:rPr lang="it-IT" sz="1000" b="1" dirty="0"/>
              <a:t>-Casella Normale</a:t>
            </a:r>
          </a:p>
          <a:p>
            <a:r>
              <a:rPr lang="it-IT" sz="1000" dirty="0"/>
              <a:t>	-Dadi = </a:t>
            </a:r>
            <a:r>
              <a:rPr lang="it-IT" sz="1000" dirty="0" err="1"/>
              <a:t>bool</a:t>
            </a:r>
            <a:r>
              <a:rPr lang="it-IT" sz="1000" dirty="0"/>
              <a:t> (ridondante)</a:t>
            </a:r>
          </a:p>
          <a:p>
            <a:r>
              <a:rPr lang="it-IT" sz="1000" b="1" dirty="0"/>
              <a:t>-Dado</a:t>
            </a:r>
          </a:p>
          <a:p>
            <a:r>
              <a:rPr lang="it-IT" sz="1000" b="1" dirty="0"/>
              <a:t>	-</a:t>
            </a:r>
            <a:r>
              <a:rPr lang="it-IT" sz="1000" dirty="0"/>
              <a:t>DID = </a:t>
            </a:r>
            <a:r>
              <a:rPr lang="it-IT" sz="1000" dirty="0" err="1"/>
              <a:t>int</a:t>
            </a:r>
            <a:endParaRPr lang="it-IT" sz="1000" dirty="0"/>
          </a:p>
          <a:p>
            <a:r>
              <a:rPr lang="it-IT" sz="1000" b="1" dirty="0"/>
              <a:t>	</a:t>
            </a:r>
            <a:r>
              <a:rPr lang="it-IT" sz="1000" dirty="0"/>
              <a:t>-Min = </a:t>
            </a:r>
            <a:r>
              <a:rPr lang="it-IT" sz="1000" dirty="0" err="1"/>
              <a:t>int</a:t>
            </a:r>
            <a:r>
              <a:rPr lang="it-IT" sz="1000" dirty="0"/>
              <a:t> (da 0 a 6)</a:t>
            </a:r>
          </a:p>
          <a:p>
            <a:r>
              <a:rPr lang="it-IT" sz="1000" b="1" dirty="0"/>
              <a:t>	-</a:t>
            </a:r>
            <a:r>
              <a:rPr lang="it-IT" sz="1000" dirty="0"/>
              <a:t>Max = </a:t>
            </a:r>
            <a:r>
              <a:rPr lang="it-IT" sz="1000" dirty="0" err="1"/>
              <a:t>int</a:t>
            </a:r>
            <a:r>
              <a:rPr lang="it-IT" sz="1000" dirty="0"/>
              <a:t> (da 0 a 6)</a:t>
            </a:r>
          </a:p>
          <a:p>
            <a:r>
              <a:rPr lang="it-IT" sz="1000" b="1" dirty="0"/>
              <a:t>	</a:t>
            </a:r>
            <a:r>
              <a:rPr lang="it-IT" sz="1000" dirty="0"/>
              <a:t>VINCOLI: Min &lt;= Max</a:t>
            </a:r>
            <a:endParaRPr lang="it-IT" sz="1000" b="1" dirty="0"/>
          </a:p>
          <a:p>
            <a:r>
              <a:rPr lang="it-IT" sz="1000" b="1" dirty="0"/>
              <a:t>-Gioco</a:t>
            </a:r>
          </a:p>
          <a:p>
            <a:r>
              <a:rPr lang="it-IT" sz="1000" b="1" dirty="0"/>
              <a:t>	</a:t>
            </a:r>
            <a:r>
              <a:rPr lang="it-IT" sz="1000" dirty="0"/>
              <a:t>-GID = </a:t>
            </a:r>
            <a:r>
              <a:rPr lang="it-IT" sz="1000" dirty="0" err="1"/>
              <a:t>int</a:t>
            </a:r>
            <a:endParaRPr lang="it-IT" sz="1000" dirty="0"/>
          </a:p>
          <a:p>
            <a:r>
              <a:rPr lang="it-IT" sz="1000" b="1" dirty="0"/>
              <a:t>	</a:t>
            </a:r>
            <a:r>
              <a:rPr lang="it-IT" sz="1000" dirty="0"/>
              <a:t>-Sfondo = </a:t>
            </a:r>
            <a:r>
              <a:rPr lang="it-IT" sz="1000" dirty="0" err="1"/>
              <a:t>string</a:t>
            </a:r>
            <a:r>
              <a:rPr lang="it-IT" sz="1000" dirty="0"/>
              <a:t> (è un </a:t>
            </a:r>
            <a:r>
              <a:rPr lang="it-IT" sz="1000" dirty="0" err="1"/>
              <a:t>pathname</a:t>
            </a:r>
            <a:r>
              <a:rPr lang="it-IT" sz="1000" dirty="0"/>
              <a:t>)</a:t>
            </a:r>
            <a:endParaRPr lang="it-IT" sz="1000" b="1" dirty="0"/>
          </a:p>
          <a:p>
            <a:r>
              <a:rPr lang="it-IT" sz="1000" b="1" dirty="0"/>
              <a:t>-Sfida</a:t>
            </a:r>
          </a:p>
          <a:p>
            <a:r>
              <a:rPr lang="it-IT" sz="1000" b="1" dirty="0"/>
              <a:t>	</a:t>
            </a:r>
            <a:r>
              <a:rPr lang="it-IT" sz="1000" dirty="0"/>
              <a:t>-Sincrone = </a:t>
            </a:r>
            <a:r>
              <a:rPr lang="it-IT" sz="1000" dirty="0" err="1"/>
              <a:t>bool</a:t>
            </a:r>
            <a:endParaRPr lang="it-IT" sz="1000" dirty="0"/>
          </a:p>
          <a:p>
            <a:r>
              <a:rPr lang="it-IT" sz="1000" b="1" dirty="0"/>
              <a:t>	</a:t>
            </a:r>
            <a:r>
              <a:rPr lang="it-IT" sz="1000" dirty="0"/>
              <a:t>-</a:t>
            </a:r>
            <a:r>
              <a:rPr lang="it-IT" sz="1000" dirty="0" err="1"/>
              <a:t>N_Squadre</a:t>
            </a:r>
            <a:r>
              <a:rPr lang="it-IT" sz="1000" dirty="0"/>
              <a:t> = </a:t>
            </a:r>
            <a:r>
              <a:rPr lang="it-IT" sz="1000" dirty="0" err="1"/>
              <a:t>int</a:t>
            </a:r>
            <a:endParaRPr lang="it-IT" sz="1000" dirty="0"/>
          </a:p>
          <a:p>
            <a:r>
              <a:rPr lang="it-IT" sz="1000" b="1" dirty="0"/>
              <a:t>	</a:t>
            </a:r>
            <a:r>
              <a:rPr lang="it-IT" sz="1000" dirty="0"/>
              <a:t>-PID = </a:t>
            </a:r>
            <a:r>
              <a:rPr lang="it-IT" sz="1000" dirty="0" err="1"/>
              <a:t>int</a:t>
            </a:r>
            <a:endParaRPr lang="it-IT" sz="1000" dirty="0"/>
          </a:p>
          <a:p>
            <a:r>
              <a:rPr lang="it-IT" sz="1000" b="1" dirty="0"/>
              <a:t>	</a:t>
            </a:r>
            <a:r>
              <a:rPr lang="it-IT" sz="1000" dirty="0"/>
              <a:t>-Moderata = </a:t>
            </a:r>
            <a:r>
              <a:rPr lang="it-IT" sz="1000" dirty="0" err="1"/>
              <a:t>bool</a:t>
            </a:r>
            <a:endParaRPr lang="it-IT" sz="1000" dirty="0"/>
          </a:p>
          <a:p>
            <a:r>
              <a:rPr lang="it-IT" sz="1000" b="1" dirty="0"/>
              <a:t>	-</a:t>
            </a:r>
            <a:r>
              <a:rPr lang="it-IT" sz="1000" dirty="0"/>
              <a:t>Data/Orario = DATETIME</a:t>
            </a:r>
            <a:endParaRPr lang="it-IT" sz="1000" b="1" dirty="0"/>
          </a:p>
          <a:p>
            <a:r>
              <a:rPr lang="it-IT" sz="1000" b="1" dirty="0"/>
              <a:t>-Squadra</a:t>
            </a:r>
          </a:p>
          <a:p>
            <a:r>
              <a:rPr lang="it-IT" sz="1000" b="1" dirty="0"/>
              <a:t>	</a:t>
            </a:r>
            <a:r>
              <a:rPr lang="it-IT" sz="1000" dirty="0"/>
              <a:t>-ID = </a:t>
            </a:r>
            <a:r>
              <a:rPr lang="it-IT" sz="1000" dirty="0" err="1"/>
              <a:t>int</a:t>
            </a:r>
            <a:endParaRPr lang="it-IT" sz="1000" b="1" dirty="0"/>
          </a:p>
          <a:p>
            <a:r>
              <a:rPr lang="it-IT" sz="1000" b="1" dirty="0"/>
              <a:t>-Turno</a:t>
            </a:r>
          </a:p>
          <a:p>
            <a:r>
              <a:rPr lang="it-IT" sz="1000" b="1" dirty="0"/>
              <a:t>	</a:t>
            </a:r>
            <a:r>
              <a:rPr lang="it-IT" sz="1000" dirty="0"/>
              <a:t>-</a:t>
            </a:r>
            <a:r>
              <a:rPr lang="it-IT" sz="1000" dirty="0" err="1"/>
              <a:t>N_Turno</a:t>
            </a:r>
            <a:r>
              <a:rPr lang="it-IT" sz="1000" dirty="0"/>
              <a:t> = </a:t>
            </a:r>
            <a:r>
              <a:rPr lang="it-IT" sz="1000" dirty="0" err="1"/>
              <a:t>int</a:t>
            </a:r>
            <a:endParaRPr lang="it-IT" sz="1000" dirty="0"/>
          </a:p>
          <a:p>
            <a:r>
              <a:rPr lang="it-IT" sz="1000" b="1" dirty="0"/>
              <a:t>	-</a:t>
            </a:r>
            <a:r>
              <a:rPr lang="it-IT" sz="1000" dirty="0"/>
              <a:t>Lancio Dadi = </a:t>
            </a:r>
            <a:r>
              <a:rPr lang="it-IT" sz="1000" dirty="0" err="1"/>
              <a:t>int</a:t>
            </a:r>
            <a:endParaRPr lang="it-IT" sz="1000" dirty="0"/>
          </a:p>
          <a:p>
            <a:r>
              <a:rPr lang="it-IT" sz="1000" dirty="0"/>
              <a:t>	-Tempo Risposta = TIME</a:t>
            </a:r>
          </a:p>
          <a:p>
            <a:r>
              <a:rPr lang="it-IT" sz="1000" b="1" dirty="0"/>
              <a:t>-Quiz</a:t>
            </a:r>
          </a:p>
          <a:p>
            <a:r>
              <a:rPr lang="it-IT" sz="1000" b="1" dirty="0"/>
              <a:t>	</a:t>
            </a:r>
            <a:r>
              <a:rPr lang="it-IT" sz="1000" dirty="0"/>
              <a:t>-Immagine = </a:t>
            </a:r>
            <a:r>
              <a:rPr lang="it-IT" sz="1000" dirty="0" err="1"/>
              <a:t>string</a:t>
            </a:r>
            <a:r>
              <a:rPr lang="it-IT" sz="1000" dirty="0"/>
              <a:t> (è un </a:t>
            </a:r>
            <a:r>
              <a:rPr lang="it-IT" sz="1000" dirty="0" err="1"/>
              <a:t>pathname</a:t>
            </a:r>
            <a:r>
              <a:rPr lang="it-IT" sz="1000" dirty="0"/>
              <a:t>)</a:t>
            </a:r>
          </a:p>
          <a:p>
            <a:r>
              <a:rPr lang="it-IT" sz="1000" b="1" dirty="0"/>
              <a:t>	</a:t>
            </a:r>
            <a:r>
              <a:rPr lang="it-IT" sz="1000" dirty="0"/>
              <a:t>-QID = </a:t>
            </a:r>
            <a:r>
              <a:rPr lang="it-IT" sz="1000" dirty="0" err="1"/>
              <a:t>int</a:t>
            </a:r>
            <a:endParaRPr lang="it-IT" sz="1000" dirty="0"/>
          </a:p>
          <a:p>
            <a:r>
              <a:rPr lang="it-IT" sz="1000" b="1" dirty="0"/>
              <a:t>-Risposta Utente</a:t>
            </a:r>
          </a:p>
          <a:p>
            <a:r>
              <a:rPr lang="it-IT" sz="1000" b="1" dirty="0"/>
              <a:t>	-</a:t>
            </a:r>
            <a:r>
              <a:rPr lang="it-IT" sz="1000" dirty="0"/>
              <a:t>ID Consegna = </a:t>
            </a:r>
            <a:r>
              <a:rPr lang="it-IT" sz="1000" dirty="0" err="1"/>
              <a:t>int</a:t>
            </a:r>
            <a:r>
              <a:rPr lang="it-IT" sz="1000" dirty="0"/>
              <a:t> (progressivo)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FBF581-0D37-4C99-A911-DC18F3791DE8}"/>
              </a:ext>
            </a:extLst>
          </p:cNvPr>
          <p:cNvSpPr txBox="1"/>
          <p:nvPr/>
        </p:nvSpPr>
        <p:spPr>
          <a:xfrm>
            <a:off x="7028425" y="541075"/>
            <a:ext cx="341526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-Task</a:t>
            </a:r>
          </a:p>
          <a:p>
            <a:r>
              <a:rPr lang="it-IT" sz="1000" b="1" dirty="0"/>
              <a:t>	</a:t>
            </a:r>
            <a:r>
              <a:rPr lang="it-IT" sz="1000" dirty="0"/>
              <a:t>-</a:t>
            </a:r>
            <a:r>
              <a:rPr lang="it-IT" sz="1000" dirty="0" err="1"/>
              <a:t>Tid</a:t>
            </a:r>
            <a:r>
              <a:rPr lang="it-IT" sz="1000" dirty="0"/>
              <a:t> = </a:t>
            </a:r>
            <a:r>
              <a:rPr lang="it-IT" sz="1000" dirty="0" err="1"/>
              <a:t>int</a:t>
            </a:r>
            <a:endParaRPr lang="it-IT" sz="1000" dirty="0"/>
          </a:p>
          <a:p>
            <a:r>
              <a:rPr lang="it-IT" sz="1000" b="1" dirty="0"/>
              <a:t>-Categorie</a:t>
            </a:r>
          </a:p>
          <a:p>
            <a:r>
              <a:rPr lang="it-IT" sz="1000" b="1" dirty="0"/>
              <a:t>-Sottocategorie</a:t>
            </a:r>
          </a:p>
          <a:p>
            <a:r>
              <a:rPr lang="it-IT" sz="1000" b="1" dirty="0"/>
              <a:t>-Risposta</a:t>
            </a:r>
          </a:p>
          <a:p>
            <a:r>
              <a:rPr lang="it-IT" sz="1000" b="1" dirty="0"/>
              <a:t>	-</a:t>
            </a:r>
            <a:r>
              <a:rPr lang="it-IT" sz="1000" dirty="0" err="1"/>
              <a:t>N_Risposta</a:t>
            </a:r>
            <a:r>
              <a:rPr lang="it-IT" sz="1000" dirty="0"/>
              <a:t> = </a:t>
            </a:r>
            <a:r>
              <a:rPr lang="it-IT" sz="1000" dirty="0" err="1"/>
              <a:t>int</a:t>
            </a:r>
            <a:r>
              <a:rPr lang="it-IT" sz="1000" dirty="0"/>
              <a:t> (progressivo)</a:t>
            </a:r>
          </a:p>
          <a:p>
            <a:r>
              <a:rPr lang="it-IT" sz="1000" b="1" dirty="0"/>
              <a:t>	</a:t>
            </a:r>
            <a:r>
              <a:rPr lang="it-IT" sz="1000" dirty="0"/>
              <a:t>-Immagine = </a:t>
            </a:r>
            <a:r>
              <a:rPr lang="it-IT" sz="1000" dirty="0" err="1"/>
              <a:t>string</a:t>
            </a:r>
            <a:r>
              <a:rPr lang="it-IT" sz="1000" dirty="0"/>
              <a:t> (è un </a:t>
            </a:r>
            <a:r>
              <a:rPr lang="it-IT" sz="1000" dirty="0" err="1"/>
              <a:t>pathname</a:t>
            </a:r>
            <a:r>
              <a:rPr lang="it-IT" sz="1000" dirty="0"/>
              <a:t>)</a:t>
            </a:r>
          </a:p>
          <a:p>
            <a:r>
              <a:rPr lang="it-IT" sz="1000" b="1" dirty="0"/>
              <a:t>-Richiesta di Aiuto</a:t>
            </a:r>
          </a:p>
          <a:p>
            <a:r>
              <a:rPr lang="it-IT" sz="1000" b="1" dirty="0"/>
              <a:t>	</a:t>
            </a:r>
            <a:r>
              <a:rPr lang="it-IT" sz="1000" dirty="0"/>
              <a:t>-RID = </a:t>
            </a:r>
            <a:r>
              <a:rPr lang="it-IT" sz="1000" dirty="0" err="1"/>
              <a:t>int</a:t>
            </a:r>
            <a:endParaRPr lang="it-IT" sz="1000" b="1" dirty="0"/>
          </a:p>
          <a:p>
            <a:r>
              <a:rPr lang="it-IT" sz="1000" b="1" dirty="0"/>
              <a:t>-Utente</a:t>
            </a:r>
          </a:p>
          <a:p>
            <a:r>
              <a:rPr lang="it-IT" sz="1000" b="1" dirty="0"/>
              <a:t>	</a:t>
            </a:r>
            <a:r>
              <a:rPr lang="it-IT" sz="1000" dirty="0"/>
              <a:t>-</a:t>
            </a:r>
            <a:r>
              <a:rPr lang="it-IT" sz="1000" dirty="0" err="1"/>
              <a:t>DataN</a:t>
            </a:r>
            <a:r>
              <a:rPr lang="it-IT" sz="1000" dirty="0"/>
              <a:t> = DATE</a:t>
            </a:r>
            <a:endParaRPr lang="it-IT" sz="1000" b="1" dirty="0"/>
          </a:p>
          <a:p>
            <a:r>
              <a:rPr lang="it-IT" sz="1000" b="1" dirty="0"/>
              <a:t>-Podio</a:t>
            </a:r>
          </a:p>
          <a:p>
            <a:r>
              <a:rPr lang="it-IT" sz="1000" b="1" dirty="0"/>
              <a:t>	</a:t>
            </a:r>
            <a:r>
              <a:rPr lang="it-IT" sz="1000" dirty="0"/>
              <a:t>-</a:t>
            </a:r>
            <a:r>
              <a:rPr lang="it-IT" sz="1000" dirty="0" err="1"/>
              <a:t>Coordinate.X</a:t>
            </a:r>
            <a:r>
              <a:rPr lang="it-IT" sz="1000" dirty="0"/>
              <a:t> = </a:t>
            </a:r>
            <a:r>
              <a:rPr lang="it-IT" sz="1000" dirty="0" err="1"/>
              <a:t>int</a:t>
            </a:r>
            <a:endParaRPr lang="it-IT" sz="1000" dirty="0"/>
          </a:p>
          <a:p>
            <a:r>
              <a:rPr lang="it-IT" sz="1000" b="1" dirty="0"/>
              <a:t>	</a:t>
            </a:r>
            <a:r>
              <a:rPr lang="it-IT" sz="1000" dirty="0"/>
              <a:t>-</a:t>
            </a:r>
            <a:r>
              <a:rPr lang="it-IT" sz="1000" dirty="0" err="1"/>
              <a:t>Coordinate.Y</a:t>
            </a:r>
            <a:r>
              <a:rPr lang="it-IT" sz="1000" dirty="0"/>
              <a:t> = </a:t>
            </a:r>
            <a:r>
              <a:rPr lang="it-IT" sz="1000" dirty="0" err="1"/>
              <a:t>int</a:t>
            </a:r>
            <a:endParaRPr lang="it-IT" sz="1000" dirty="0"/>
          </a:p>
          <a:p>
            <a:r>
              <a:rPr lang="it-IT" sz="1000" b="1" dirty="0"/>
              <a:t>	</a:t>
            </a:r>
            <a:r>
              <a:rPr lang="it-IT" sz="1000" dirty="0"/>
              <a:t>-Posizione = {1, 2, 3}</a:t>
            </a:r>
            <a:endParaRPr lang="it-IT" sz="1000" b="1" dirty="0"/>
          </a:p>
          <a:p>
            <a:r>
              <a:rPr lang="it-IT" sz="1000" b="1" dirty="0"/>
              <a:t>-Icona Squadra</a:t>
            </a:r>
          </a:p>
          <a:p>
            <a:r>
              <a:rPr lang="it-IT" sz="1000" b="1" dirty="0"/>
              <a:t>	</a:t>
            </a:r>
            <a:r>
              <a:rPr lang="it-IT" sz="1000" dirty="0"/>
              <a:t>-Immagine = </a:t>
            </a:r>
            <a:r>
              <a:rPr lang="it-IT" sz="1000" dirty="0" err="1"/>
              <a:t>string</a:t>
            </a:r>
            <a:r>
              <a:rPr lang="it-IT" sz="1000" dirty="0"/>
              <a:t> (è un </a:t>
            </a:r>
            <a:r>
              <a:rPr lang="it-IT" sz="1000" dirty="0" err="1"/>
              <a:t>pathname</a:t>
            </a:r>
            <a:r>
              <a:rPr lang="it-IT" sz="1000" dirty="0"/>
              <a:t>)</a:t>
            </a:r>
            <a:endParaRPr lang="it-IT" sz="1000" b="1" dirty="0"/>
          </a:p>
          <a:p>
            <a:r>
              <a:rPr lang="it-IT" sz="1000" b="1" dirty="0"/>
              <a:t>-Set Icone</a:t>
            </a:r>
          </a:p>
          <a:p>
            <a:r>
              <a:rPr lang="it-IT" sz="1000" b="1" dirty="0"/>
              <a:t>	</a:t>
            </a:r>
            <a:r>
              <a:rPr lang="it-IT" sz="1000" dirty="0"/>
              <a:t>-</a:t>
            </a:r>
            <a:r>
              <a:rPr lang="it-IT" sz="1000" dirty="0" err="1"/>
              <a:t>Dim</a:t>
            </a:r>
            <a:r>
              <a:rPr lang="it-IT" sz="1000" dirty="0"/>
              <a:t> = double x double</a:t>
            </a:r>
            <a:endParaRPr lang="it-IT" sz="10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6752B8-AD50-4805-B443-4C0A56A5767A}"/>
              </a:ext>
            </a:extLst>
          </p:cNvPr>
          <p:cNvSpPr txBox="1"/>
          <p:nvPr/>
        </p:nvSpPr>
        <p:spPr>
          <a:xfrm>
            <a:off x="7028425" y="3875986"/>
            <a:ext cx="302243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</a:rPr>
              <a:t>DOMINI (associazioni):</a:t>
            </a:r>
          </a:p>
          <a:p>
            <a:endParaRPr lang="it-IT" sz="1000" dirty="0"/>
          </a:p>
          <a:p>
            <a:r>
              <a:rPr lang="it-IT" sz="1000" dirty="0"/>
              <a:t>-L’attributo ‘Tempo’ dell’associazione ‘Contiene’ che va da ‘Casella’ a ‘Task’ è di tipo TIME.</a:t>
            </a:r>
          </a:p>
          <a:p>
            <a:endParaRPr lang="it-IT" sz="1000" dirty="0"/>
          </a:p>
          <a:p>
            <a:r>
              <a:rPr lang="it-IT" sz="1000" dirty="0"/>
              <a:t>-L’attributo ‘Tempo’ dell’associazione ‘Contiene’ che va da ‘Casella’ a ‘Quiz’ è di tipo TIME.</a:t>
            </a:r>
          </a:p>
          <a:p>
            <a:endParaRPr lang="it-IT" sz="1000" dirty="0"/>
          </a:p>
          <a:p>
            <a:r>
              <a:rPr lang="it-IT" sz="1000" dirty="0"/>
              <a:t>-L’attributo ‘Conferma’ dell’associazione ‘Riceve’ che va da ‘Squadra’ a ‘Richiesta di </a:t>
            </a:r>
            <a:r>
              <a:rPr lang="it-IT" sz="1000" dirty="0" err="1"/>
              <a:t>Aiuto’</a:t>
            </a:r>
            <a:r>
              <a:rPr lang="it-IT" sz="1000" dirty="0"/>
              <a:t> è di tipo </a:t>
            </a:r>
            <a:r>
              <a:rPr lang="it-IT" sz="1000" dirty="0" err="1"/>
              <a:t>bool</a:t>
            </a:r>
            <a:r>
              <a:rPr lang="it-IT" sz="1000" dirty="0"/>
              <a:t>.</a:t>
            </a:r>
          </a:p>
          <a:p>
            <a:endParaRPr lang="it-IT" sz="1000" dirty="0"/>
          </a:p>
          <a:p>
            <a:r>
              <a:rPr lang="it-IT" sz="1000" dirty="0"/>
              <a:t>-L’attributo ‘File’ dell’associazione ‘Carica’ che va da ‘Turno’ a ‘Task’ è di tipo </a:t>
            </a:r>
            <a:r>
              <a:rPr lang="it-IT" sz="1000" dirty="0" err="1"/>
              <a:t>String</a:t>
            </a:r>
            <a:r>
              <a:rPr lang="it-IT" sz="1000" dirty="0"/>
              <a:t> (è un </a:t>
            </a:r>
            <a:r>
              <a:rPr lang="it-IT" sz="1000" dirty="0" err="1"/>
              <a:t>pathname</a:t>
            </a:r>
            <a:r>
              <a:rPr lang="it-IT" sz="1000" dirty="0"/>
              <a:t>).</a:t>
            </a:r>
          </a:p>
          <a:p>
            <a:endParaRPr lang="it-IT" sz="1000" dirty="0"/>
          </a:p>
          <a:p>
            <a:r>
              <a:rPr lang="it-IT" sz="1000" dirty="0"/>
              <a:t>-Il dominio dell’attributo ‘Ruolo’ dell’associazione ‘Gioca in’ che va da ‘Utente’ a ‘Squadra’ è {‘Coach’, ‘Caposquadra’,  ‘Giocatore’}.</a:t>
            </a:r>
          </a:p>
        </p:txBody>
      </p:sp>
    </p:spTree>
    <p:extLst>
      <p:ext uri="{BB962C8B-B14F-4D97-AF65-F5344CB8AC3E}">
        <p14:creationId xmlns:p14="http://schemas.microsoft.com/office/powerpoint/2010/main" val="353945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724172-295E-46FF-B497-74462AA6CF2A}"/>
              </a:ext>
            </a:extLst>
          </p:cNvPr>
          <p:cNvSpPr txBox="1"/>
          <p:nvPr/>
        </p:nvSpPr>
        <p:spPr>
          <a:xfrm>
            <a:off x="148361" y="127039"/>
            <a:ext cx="302243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</a:rPr>
              <a:t>VINCOLI:</a:t>
            </a:r>
          </a:p>
          <a:p>
            <a:endParaRPr lang="it-IT" b="1" u="sng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it-IT" sz="1000" dirty="0"/>
              <a:t>Il punteggio delle risposta dev’essere positivo se giusta e negativo o nullo se sbagliata.</a:t>
            </a:r>
          </a:p>
          <a:p>
            <a:pPr marL="171450" indent="-171450">
              <a:buFontTx/>
              <a:buChar char="-"/>
            </a:pPr>
            <a:endParaRPr lang="it-IT" sz="1000" dirty="0"/>
          </a:p>
          <a:p>
            <a:pPr marL="171450" indent="-171450">
              <a:buFontTx/>
              <a:buChar char="-"/>
            </a:pPr>
            <a:r>
              <a:rPr lang="it-IT" sz="1000" dirty="0"/>
              <a:t>Se una casella contiene uno o più Quiz, non potrà contenere Task e viceversa.</a:t>
            </a:r>
          </a:p>
          <a:p>
            <a:pPr marL="171450" indent="-171450">
              <a:buFontTx/>
              <a:buChar char="-"/>
            </a:pPr>
            <a:endParaRPr lang="it-IT" sz="1000" dirty="0"/>
          </a:p>
          <a:p>
            <a:pPr marL="171450" indent="-171450">
              <a:buFontTx/>
              <a:buChar char="-"/>
            </a:pPr>
            <a:r>
              <a:rPr lang="it-IT" sz="1000" dirty="0"/>
              <a:t>Un Utente non può partecipare a diverse squadre nella stessa Sfida.</a:t>
            </a:r>
          </a:p>
          <a:p>
            <a:pPr marL="171450" indent="-171450">
              <a:buFontTx/>
              <a:buChar char="-"/>
            </a:pPr>
            <a:endParaRPr lang="it-IT" sz="1000" dirty="0"/>
          </a:p>
          <a:p>
            <a:pPr marL="171450" indent="-171450">
              <a:buFontTx/>
              <a:buChar char="-"/>
            </a:pPr>
            <a:r>
              <a:rPr lang="it-IT" sz="1000" dirty="0"/>
              <a:t>All’interno di una squadra il ruolo di Coach o di Caposquadra può essere assunto da un unico giocatore.</a:t>
            </a:r>
          </a:p>
          <a:p>
            <a:pPr marL="171450" indent="-171450">
              <a:buFontTx/>
              <a:buChar char="-"/>
            </a:pPr>
            <a:endParaRPr lang="it-IT" sz="1000" dirty="0"/>
          </a:p>
          <a:p>
            <a:pPr marL="171450" indent="-171450">
              <a:buFontTx/>
              <a:buChar char="-"/>
            </a:pPr>
            <a:r>
              <a:rPr lang="it-IT" sz="1000" dirty="0"/>
              <a:t>I ruoli Coach e Caposquadra degli utenti possono essere assunti soltanto quando la sfida è moderata. Se non lo è, tutti gli utenti saranno Giocatori.</a:t>
            </a:r>
          </a:p>
          <a:p>
            <a:pPr marL="171450" indent="-171450">
              <a:buFontTx/>
              <a:buChar char="-"/>
            </a:pPr>
            <a:endParaRPr lang="it-IT" sz="1000" dirty="0"/>
          </a:p>
          <a:p>
            <a:pPr marL="171450" indent="-171450">
              <a:buFontTx/>
              <a:buChar char="-"/>
            </a:pPr>
            <a:r>
              <a:rPr lang="it-IT" sz="1000" dirty="0"/>
              <a:t>Per un determinato Gioco, le coordinate (X, Y) di Podio non possono coincidere con le coordinate</a:t>
            </a:r>
          </a:p>
          <a:p>
            <a:r>
              <a:rPr lang="it-IT" sz="1000" dirty="0"/>
              <a:t>      (X, Y) di una qualunque Casella dello stesso gioco.</a:t>
            </a:r>
          </a:p>
          <a:p>
            <a:endParaRPr lang="it-IT" sz="1000" dirty="0"/>
          </a:p>
          <a:p>
            <a:pPr marL="171450" indent="-171450">
              <a:buFontTx/>
              <a:buChar char="-"/>
            </a:pPr>
            <a:r>
              <a:rPr lang="it-IT" sz="1000" dirty="0"/>
              <a:t>Per ogni Gioco, ci sarà un’unica casella Podio con          </a:t>
            </a:r>
          </a:p>
          <a:p>
            <a:r>
              <a:rPr lang="it-IT" sz="1000" dirty="0"/>
              <a:t>      posizione 1, una con posizione 2 e una con    </a:t>
            </a:r>
          </a:p>
          <a:p>
            <a:r>
              <a:rPr lang="it-IT" sz="1000" dirty="0"/>
              <a:t>      posizione 3.</a:t>
            </a:r>
          </a:p>
          <a:p>
            <a:endParaRPr lang="it-IT" sz="1000" dirty="0"/>
          </a:p>
          <a:p>
            <a:pPr marL="171450" indent="-171450">
              <a:buFontTx/>
              <a:buChar char="-"/>
            </a:pPr>
            <a:r>
              <a:rPr lang="it-IT" sz="1000" dirty="0"/>
              <a:t>Icone squadra devono essere diverse per le    </a:t>
            </a:r>
          </a:p>
          <a:p>
            <a:r>
              <a:rPr lang="it-IT" sz="1000" dirty="0"/>
              <a:t>      squadre nella stessa sfida.</a:t>
            </a:r>
          </a:p>
          <a:p>
            <a:endParaRPr lang="it-IT" sz="1000" dirty="0"/>
          </a:p>
          <a:p>
            <a:r>
              <a:rPr lang="it-IT" sz="1000" dirty="0"/>
              <a:t>-     Il tempo massimo di risposta per un quiz dipende  </a:t>
            </a:r>
          </a:p>
          <a:p>
            <a:r>
              <a:rPr lang="it-IT" sz="1000" dirty="0"/>
              <a:t>      solo dal gioco. Il quiz se si ripresenta in più caselle </a:t>
            </a:r>
          </a:p>
          <a:p>
            <a:r>
              <a:rPr lang="it-IT" sz="1000" dirty="0"/>
              <a:t>      dello stesso gioco deve avere lo stesso tempo  </a:t>
            </a:r>
          </a:p>
          <a:p>
            <a:r>
              <a:rPr lang="it-IT" sz="1000" dirty="0"/>
              <a:t>      massimo di risposta.</a:t>
            </a:r>
          </a:p>
          <a:p>
            <a:endParaRPr lang="it-IT" sz="1000" dirty="0"/>
          </a:p>
          <a:p>
            <a:pPr marL="171450" indent="-171450">
              <a:buFontTx/>
              <a:buChar char="-"/>
            </a:pPr>
            <a:r>
              <a:rPr lang="it-IT" sz="1000" dirty="0"/>
              <a:t>Ogni Quiz dovrà prevedere di almeno una risposta corretta.</a:t>
            </a:r>
          </a:p>
          <a:p>
            <a:pPr marL="171450" indent="-171450">
              <a:buFontTx/>
              <a:buChar char="-"/>
            </a:pPr>
            <a:endParaRPr lang="it-IT" sz="1000" dirty="0"/>
          </a:p>
          <a:p>
            <a:pPr marL="171450" indent="-171450">
              <a:buFontTx/>
              <a:buChar char="-"/>
            </a:pPr>
            <a:r>
              <a:rPr lang="it-IT" sz="1000" dirty="0"/>
              <a:t>All’interno dello stesso gioco, le coordinate (</a:t>
            </a:r>
            <a:r>
              <a:rPr lang="it-IT" sz="1000" dirty="0" err="1"/>
              <a:t>x,y</a:t>
            </a:r>
            <a:r>
              <a:rPr lang="it-IT" sz="1000" dirty="0"/>
              <a:t>) devono essere diverse per ogni casella.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C0C029-AB8E-43C0-81D8-D5AC3A2A764E}"/>
              </a:ext>
            </a:extLst>
          </p:cNvPr>
          <p:cNvSpPr txBox="1"/>
          <p:nvPr/>
        </p:nvSpPr>
        <p:spPr>
          <a:xfrm>
            <a:off x="4101580" y="127038"/>
            <a:ext cx="302243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u="sng" dirty="0">
              <a:solidFill>
                <a:srgbClr val="FF0000"/>
              </a:solidFill>
            </a:endParaRPr>
          </a:p>
          <a:p>
            <a:endParaRPr lang="it-IT" b="1" u="sng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it-IT" sz="1000" dirty="0"/>
              <a:t>La dimensione delle icone in set icone deve essere uguale.</a:t>
            </a:r>
          </a:p>
          <a:p>
            <a:pPr marL="171450" indent="-171450">
              <a:buFontTx/>
              <a:buChar char="-"/>
            </a:pPr>
            <a:endParaRPr lang="it-IT" sz="1000" dirty="0"/>
          </a:p>
          <a:p>
            <a:pPr marL="171450" indent="-171450">
              <a:buFontTx/>
              <a:buChar char="-"/>
            </a:pPr>
            <a:r>
              <a:rPr lang="it-IT" sz="1000" dirty="0"/>
              <a:t>L’attributo Destinazione di Casella Destinazione dovrà essere compreso tra 0 e il </a:t>
            </a:r>
            <a:r>
              <a:rPr lang="it-IT" sz="1000" dirty="0" err="1"/>
              <a:t>N_Ordine</a:t>
            </a:r>
            <a:r>
              <a:rPr lang="it-IT" sz="1000" dirty="0"/>
              <a:t> della casella di ordine massimo.</a:t>
            </a:r>
          </a:p>
          <a:p>
            <a:pPr marL="171450" indent="-171450">
              <a:buFontTx/>
              <a:buChar char="-"/>
            </a:pPr>
            <a:endParaRPr lang="it-IT" sz="1000" dirty="0"/>
          </a:p>
          <a:p>
            <a:pPr marL="171450" indent="-171450">
              <a:buFontTx/>
              <a:buChar char="-"/>
            </a:pPr>
            <a:r>
              <a:rPr lang="it-IT" sz="1000" dirty="0"/>
              <a:t>In una consegna l’utente può rispondere o ai quiz o al task, ogni istanza di risposta utente o è  associata a risposte quiz o a task.</a:t>
            </a:r>
          </a:p>
          <a:p>
            <a:pPr marL="171450" indent="-171450">
              <a:buFontTx/>
              <a:buChar char="-"/>
            </a:pPr>
            <a:endParaRPr lang="it-IT" sz="1000" dirty="0"/>
          </a:p>
          <a:p>
            <a:pPr marL="171450" indent="-171450">
              <a:buFontTx/>
              <a:buChar char="-"/>
            </a:pPr>
            <a:r>
              <a:rPr lang="it-IT" sz="1000" dirty="0"/>
              <a:t>Non ci devono essere due id consegne diverse che rappresentano la stessa consegna, ovvero stesso utente, stessa squadra, stesso turno, stesso quiz, stessa partita.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05A9BE-CE3C-4E17-AF46-ADFA0246EF26}"/>
              </a:ext>
            </a:extLst>
          </p:cNvPr>
          <p:cNvSpPr txBox="1"/>
          <p:nvPr/>
        </p:nvSpPr>
        <p:spPr>
          <a:xfrm>
            <a:off x="4101580" y="3265009"/>
            <a:ext cx="3022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accent1">
                    <a:lumMod val="50000"/>
                  </a:schemeClr>
                </a:solidFill>
              </a:rPr>
              <a:t>COMMENTO:</a:t>
            </a:r>
          </a:p>
          <a:p>
            <a:endParaRPr lang="it-IT" b="1" u="sng" dirty="0">
              <a:solidFill>
                <a:srgbClr val="FF0000"/>
              </a:solidFill>
            </a:endParaRPr>
          </a:p>
          <a:p>
            <a:r>
              <a:rPr lang="it-IT" sz="1000" dirty="0"/>
              <a:t>Noi abbiamo elencato soltanto i vincoli che riguardano la base di dati e le informazioni che devono essere memorizzate nella base di dati.</a:t>
            </a:r>
          </a:p>
          <a:p>
            <a:r>
              <a:rPr lang="it-IT" sz="1000" dirty="0"/>
              <a:t>(I gruppi che ci hanno valutato hanno consigliato di aggiungere vincoli che però a noi sembrano a livello applicativo)</a:t>
            </a:r>
          </a:p>
        </p:txBody>
      </p:sp>
    </p:spTree>
    <p:extLst>
      <p:ext uri="{BB962C8B-B14F-4D97-AF65-F5344CB8AC3E}">
        <p14:creationId xmlns:p14="http://schemas.microsoft.com/office/powerpoint/2010/main" val="4183486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E38543F56564797CEAB42D2598402" ma:contentTypeVersion="6" ma:contentTypeDescription="Creare un nuovo documento." ma:contentTypeScope="" ma:versionID="984681a764e813e6264aed6ad1022f06">
  <xsd:schema xmlns:xsd="http://www.w3.org/2001/XMLSchema" xmlns:xs="http://www.w3.org/2001/XMLSchema" xmlns:p="http://schemas.microsoft.com/office/2006/metadata/properties" xmlns:ns2="fb74fa05-7ee4-424e-b3ac-307f73e6e18a" targetNamespace="http://schemas.microsoft.com/office/2006/metadata/properties" ma:root="true" ma:fieldsID="6fc9f65ce991a5178c5a1a1622f78cd7" ns2:_="">
    <xsd:import namespace="fb74fa05-7ee4-424e-b3ac-307f73e6e1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4fa05-7ee4-424e-b3ac-307f73e6e1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7ABCB7-85EF-493B-8321-D8A55F1565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3F83A8-DBAD-4273-A8F9-2D15F71A9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74fa05-7ee4-424e-b3ac-307f73e6e1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75C697-13A4-46B4-B8EB-0C93BC1286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Office PowerPoint</Application>
  <PresentationFormat>Widescreen</PresentationFormat>
  <Paragraphs>120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Santiago Laverde</dc:creator>
  <cp:lastModifiedBy>Davide Romano</cp:lastModifiedBy>
  <cp:revision>29</cp:revision>
  <dcterms:created xsi:type="dcterms:W3CDTF">2021-04-30T12:43:52Z</dcterms:created>
  <dcterms:modified xsi:type="dcterms:W3CDTF">2021-05-29T14:38:22Z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0x010100AEBE38543F56564797CEAB42D2598402</vt:lpwstr>
  </property>
</Properties>
</file>