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/>
        </p:nvSpPr>
        <p:spPr>
          <a:xfrm>
            <a:off x="18720" y="150804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Google Shape;11;p2"/>
          <p:cNvSpPr/>
          <p:nvPr/>
        </p:nvSpPr>
        <p:spPr>
          <a:xfrm>
            <a:off x="18720" y="241920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12;p2"/>
          <p:cNvSpPr/>
          <p:nvPr/>
        </p:nvSpPr>
        <p:spPr>
          <a:xfrm flipH="1">
            <a:off x="1143720" y="900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3;p2"/>
          <p:cNvSpPr/>
          <p:nvPr/>
        </p:nvSpPr>
        <p:spPr>
          <a:xfrm flipH="1">
            <a:off x="1143720" y="900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5160" y="2646000"/>
            <a:ext cx="3393720" cy="67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60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" name="Google Shape;16;p2"/>
          <p:cNvSpPr/>
          <p:nvPr/>
        </p:nvSpPr>
        <p:spPr>
          <a:xfrm>
            <a:off x="1257840" y="3246120"/>
            <a:ext cx="463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7477920" y="1858680"/>
            <a:ext cx="1444320" cy="161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8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title"/>
          </p:nvPr>
        </p:nvSpPr>
        <p:spPr>
          <a:xfrm>
            <a:off x="3829320" y="2540160"/>
            <a:ext cx="32940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4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81" name="Google Shape;63;p7"/>
          <p:cNvSpPr/>
          <p:nvPr/>
        </p:nvSpPr>
        <p:spPr>
          <a:xfrm>
            <a:off x="7324920" y="-7560"/>
            <a:ext cx="360" cy="515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303840" y="1858680"/>
            <a:ext cx="1444320" cy="161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it-IT" sz="48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title"/>
          </p:nvPr>
        </p:nvSpPr>
        <p:spPr>
          <a:xfrm>
            <a:off x="2102400" y="2540160"/>
            <a:ext cx="32940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4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21" name="Google Shape;68;p8"/>
          <p:cNvSpPr/>
          <p:nvPr/>
        </p:nvSpPr>
        <p:spPr>
          <a:xfrm>
            <a:off x="1901160" y="-7560"/>
            <a:ext cx="360" cy="515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7325280" y="1858680"/>
            <a:ext cx="1444320" cy="161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8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title"/>
          </p:nvPr>
        </p:nvSpPr>
        <p:spPr>
          <a:xfrm>
            <a:off x="3981960" y="2540160"/>
            <a:ext cx="32940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4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61" name="Google Shape;58;p6"/>
          <p:cNvSpPr/>
          <p:nvPr/>
        </p:nvSpPr>
        <p:spPr>
          <a:xfrm rot="10800000">
            <a:off x="5123880" y="3079440"/>
            <a:ext cx="40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30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00" name="Google Shape;97;p14"/>
          <p:cNvSpPr/>
          <p:nvPr/>
        </p:nvSpPr>
        <p:spPr>
          <a:xfrm>
            <a:off x="4572000" y="986400"/>
            <a:ext cx="457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Google Shape;98;p14"/>
          <p:cNvSpPr/>
          <p:nvPr/>
        </p:nvSpPr>
        <p:spPr>
          <a:xfrm>
            <a:off x="1780560" y="1322280"/>
            <a:ext cx="1987920" cy="2064960"/>
          </a:xfrm>
          <a:prstGeom prst="rect">
            <a:avLst/>
          </a:prstGeom>
          <a:solidFill>
            <a:srgbClr val="494ECE">
              <a:alpha val="52000"/>
            </a:srgbClr>
          </a:solidFill>
          <a:ln w="28575">
            <a:solidFill>
              <a:srgbClr val="7337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title"/>
          </p:nvPr>
        </p:nvSpPr>
        <p:spPr>
          <a:xfrm>
            <a:off x="2210760" y="2280240"/>
            <a:ext cx="1126800" cy="3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03" name="Google Shape;101;p14"/>
          <p:cNvSpPr/>
          <p:nvPr/>
        </p:nvSpPr>
        <p:spPr>
          <a:xfrm>
            <a:off x="3577680" y="2456280"/>
            <a:ext cx="1987920" cy="2064960"/>
          </a:xfrm>
          <a:prstGeom prst="rect">
            <a:avLst/>
          </a:prstGeom>
          <a:solidFill>
            <a:srgbClr val="00FFFF">
              <a:alpha val="45000"/>
            </a:srgbClr>
          </a:solidFill>
          <a:ln w="28575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title"/>
          </p:nvPr>
        </p:nvSpPr>
        <p:spPr>
          <a:xfrm>
            <a:off x="4008240" y="3413880"/>
            <a:ext cx="1126800" cy="3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05" name="Google Shape;104;p14"/>
          <p:cNvSpPr/>
          <p:nvPr/>
        </p:nvSpPr>
        <p:spPr>
          <a:xfrm>
            <a:off x="5375520" y="1322280"/>
            <a:ext cx="1987920" cy="2064960"/>
          </a:xfrm>
          <a:prstGeom prst="rect">
            <a:avLst/>
          </a:prstGeom>
          <a:solidFill>
            <a:srgbClr val="10D6B6">
              <a:alpha val="71000"/>
            </a:srgbClr>
          </a:solidFill>
          <a:ln w="28575">
            <a:solidFill>
              <a:srgbClr val="11E4C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title"/>
          </p:nvPr>
        </p:nvSpPr>
        <p:spPr>
          <a:xfrm>
            <a:off x="5806080" y="2280240"/>
            <a:ext cx="1126800" cy="3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30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45" name="Google Shape;109;p15"/>
          <p:cNvSpPr/>
          <p:nvPr/>
        </p:nvSpPr>
        <p:spPr>
          <a:xfrm>
            <a:off x="4572000" y="986400"/>
            <a:ext cx="457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Google Shape;110;p15"/>
          <p:cNvSpPr/>
          <p:nvPr/>
        </p:nvSpPr>
        <p:spPr>
          <a:xfrm>
            <a:off x="815400" y="2853000"/>
            <a:ext cx="3594600" cy="1129680"/>
          </a:xfrm>
          <a:prstGeom prst="rect">
            <a:avLst/>
          </a:prstGeom>
          <a:solidFill>
            <a:srgbClr val="494ECE">
              <a:alpha val="52000"/>
            </a:srgbClr>
          </a:solidFill>
          <a:ln w="28575">
            <a:solidFill>
              <a:srgbClr val="7337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547" name="Google Shape;111;p15"/>
          <p:cNvSpPr/>
          <p:nvPr/>
        </p:nvSpPr>
        <p:spPr>
          <a:xfrm>
            <a:off x="1878120" y="1616040"/>
            <a:ext cx="5387040" cy="1383840"/>
          </a:xfrm>
          <a:prstGeom prst="rect">
            <a:avLst/>
          </a:prstGeom>
          <a:solidFill>
            <a:srgbClr val="00FFFF">
              <a:alpha val="45000"/>
            </a:srgbClr>
          </a:solidFill>
          <a:ln w="28575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548" name="Google Shape;112;p15"/>
          <p:cNvSpPr/>
          <p:nvPr/>
        </p:nvSpPr>
        <p:spPr>
          <a:xfrm>
            <a:off x="4218480" y="3465360"/>
            <a:ext cx="3594600" cy="897840"/>
          </a:xfrm>
          <a:prstGeom prst="rect">
            <a:avLst/>
          </a:prstGeom>
          <a:solidFill>
            <a:srgbClr val="10D6B6">
              <a:alpha val="71000"/>
            </a:srgbClr>
          </a:solidFill>
          <a:ln w="28575">
            <a:solidFill>
              <a:srgbClr val="11E4C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title"/>
          </p:nvPr>
        </p:nvSpPr>
        <p:spPr>
          <a:xfrm>
            <a:off x="2637360" y="1882440"/>
            <a:ext cx="386892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72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title"/>
          </p:nvPr>
        </p:nvSpPr>
        <p:spPr>
          <a:xfrm>
            <a:off x="967320" y="3129120"/>
            <a:ext cx="32904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48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title"/>
          </p:nvPr>
        </p:nvSpPr>
        <p:spPr>
          <a:xfrm>
            <a:off x="4415040" y="3629880"/>
            <a:ext cx="320148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36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788200" y="3170160"/>
            <a:ext cx="3566880" cy="30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4" name="Google Shape;91;p13"/>
          <p:cNvSpPr/>
          <p:nvPr/>
        </p:nvSpPr>
        <p:spPr>
          <a:xfrm>
            <a:off x="-6840" y="981720"/>
            <a:ext cx="7016400" cy="2833920"/>
          </a:xfrm>
          <a:prstGeom prst="bentConnector3">
            <a:avLst>
              <a:gd name="adj1" fmla="val 12316"/>
            </a:avLst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Google Shape;92;p13"/>
          <p:cNvSpPr/>
          <p:nvPr/>
        </p:nvSpPr>
        <p:spPr>
          <a:xfrm rot="10800000">
            <a:off x="2205360" y="1596960"/>
            <a:ext cx="6961680" cy="2585160"/>
          </a:xfrm>
          <a:prstGeom prst="bentConnector3">
            <a:avLst>
              <a:gd name="adj1" fmla="val 11419"/>
            </a:avLst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93;p13"/>
          <p:cNvSpPr/>
          <p:nvPr/>
        </p:nvSpPr>
        <p:spPr>
          <a:xfrm rot="16200000">
            <a:off x="1162080" y="3587040"/>
            <a:ext cx="1887840" cy="1363680"/>
          </a:xfrm>
          <a:prstGeom prst="bentConnector2">
            <a:avLst/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Google Shape;94;p13"/>
          <p:cNvSpPr/>
          <p:nvPr/>
        </p:nvSpPr>
        <p:spPr>
          <a:xfrm rot="5400000" flipH="1">
            <a:off x="6084360" y="3595680"/>
            <a:ext cx="1881000" cy="1338480"/>
          </a:xfrm>
          <a:prstGeom prst="bentConnector2">
            <a:avLst/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8;p3"/>
          <p:cNvSpPr/>
          <p:nvPr/>
        </p:nvSpPr>
        <p:spPr>
          <a:xfrm>
            <a:off x="1165680" y="1838520"/>
            <a:ext cx="3343320" cy="2683800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Google Shape;19;p3"/>
          <p:cNvSpPr/>
          <p:nvPr/>
        </p:nvSpPr>
        <p:spPr>
          <a:xfrm>
            <a:off x="4641480" y="1838520"/>
            <a:ext cx="3343320" cy="2683800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52680" y="2458080"/>
            <a:ext cx="2796840" cy="64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794120" y="2458080"/>
            <a:ext cx="2796840" cy="64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1000080" y="134640"/>
            <a:ext cx="714348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30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90" name="Google Shape;25;p3"/>
          <p:cNvSpPr/>
          <p:nvPr/>
        </p:nvSpPr>
        <p:spPr>
          <a:xfrm>
            <a:off x="4572000" y="986400"/>
            <a:ext cx="457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30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29" name="Google Shape;71;p9"/>
          <p:cNvSpPr/>
          <p:nvPr/>
        </p:nvSpPr>
        <p:spPr>
          <a:xfrm>
            <a:off x="4572000" y="986400"/>
            <a:ext cx="457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30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68" name="Google Shape;74;p10"/>
          <p:cNvSpPr/>
          <p:nvPr/>
        </p:nvSpPr>
        <p:spPr>
          <a:xfrm>
            <a:off x="-32400" y="986400"/>
            <a:ext cx="457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84;p12"/>
          <p:cNvSpPr/>
          <p:nvPr/>
        </p:nvSpPr>
        <p:spPr>
          <a:xfrm>
            <a:off x="0" y="560520"/>
            <a:ext cx="9143640" cy="4021920"/>
          </a:xfrm>
          <a:prstGeom prst="rect">
            <a:avLst/>
          </a:prstGeom>
          <a:gradFill rotWithShape="0"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457880" y="1862640"/>
            <a:ext cx="420912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4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08" name="Google Shape;86;p12"/>
          <p:cNvSpPr/>
          <p:nvPr/>
        </p:nvSpPr>
        <p:spPr>
          <a:xfrm rot="10800000">
            <a:off x="4567680" y="2729880"/>
            <a:ext cx="4576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76;p11"/>
          <p:cNvSpPr/>
          <p:nvPr/>
        </p:nvSpPr>
        <p:spPr>
          <a:xfrm>
            <a:off x="0" y="560520"/>
            <a:ext cx="9143640" cy="4021920"/>
          </a:xfrm>
          <a:prstGeom prst="rect">
            <a:avLst/>
          </a:prstGeom>
          <a:gradFill rotWithShape="0"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77000" y="1862640"/>
            <a:ext cx="420912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4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48" name="Google Shape;78;p11"/>
          <p:cNvSpPr/>
          <p:nvPr/>
        </p:nvSpPr>
        <p:spPr>
          <a:xfrm>
            <a:off x="0" y="2730600"/>
            <a:ext cx="4576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826000" y="1576080"/>
            <a:ext cx="23220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6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3110400" y="105912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6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title"/>
          </p:nvPr>
        </p:nvSpPr>
        <p:spPr>
          <a:xfrm>
            <a:off x="2826000" y="3255120"/>
            <a:ext cx="23220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6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89" name="PlaceHolder 4"/>
          <p:cNvSpPr>
            <a:spLocks noGrp="1"/>
          </p:cNvSpPr>
          <p:nvPr>
            <p:ph type="title"/>
          </p:nvPr>
        </p:nvSpPr>
        <p:spPr>
          <a:xfrm>
            <a:off x="3110400" y="273816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6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title"/>
          </p:nvPr>
        </p:nvSpPr>
        <p:spPr>
          <a:xfrm>
            <a:off x="4975560" y="1576080"/>
            <a:ext cx="23220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6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91" name="PlaceHolder 6"/>
          <p:cNvSpPr>
            <a:spLocks noGrp="1"/>
          </p:cNvSpPr>
          <p:nvPr>
            <p:ph type="title"/>
          </p:nvPr>
        </p:nvSpPr>
        <p:spPr>
          <a:xfrm>
            <a:off x="5259960" y="105912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6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title"/>
          </p:nvPr>
        </p:nvSpPr>
        <p:spPr>
          <a:xfrm>
            <a:off x="4975560" y="3255120"/>
            <a:ext cx="23220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6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93" name="PlaceHolder 8"/>
          <p:cNvSpPr>
            <a:spLocks noGrp="1"/>
          </p:cNvSpPr>
          <p:nvPr>
            <p:ph type="title"/>
          </p:nvPr>
        </p:nvSpPr>
        <p:spPr>
          <a:xfrm>
            <a:off x="5259960" y="273816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6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9"/>
          <p:cNvSpPr>
            <a:spLocks noGrp="1"/>
          </p:cNvSpPr>
          <p:nvPr>
            <p:ph type="title"/>
          </p:nvPr>
        </p:nvSpPr>
        <p:spPr>
          <a:xfrm rot="16200000">
            <a:off x="6378120" y="1584000"/>
            <a:ext cx="348732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95" name="Google Shape;40;p4"/>
          <p:cNvSpPr/>
          <p:nvPr/>
        </p:nvSpPr>
        <p:spPr>
          <a:xfrm>
            <a:off x="8541360" y="-14760"/>
            <a:ext cx="360" cy="366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PlaceHolder 10"/>
          <p:cNvSpPr>
            <a:spLocks noGrp="1"/>
          </p:cNvSpPr>
          <p:nvPr>
            <p:ph type="title"/>
          </p:nvPr>
        </p:nvSpPr>
        <p:spPr>
          <a:xfrm>
            <a:off x="606240" y="1576080"/>
            <a:ext cx="239256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6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97" name="PlaceHolder 11"/>
          <p:cNvSpPr>
            <a:spLocks noGrp="1"/>
          </p:cNvSpPr>
          <p:nvPr>
            <p:ph type="title"/>
          </p:nvPr>
        </p:nvSpPr>
        <p:spPr>
          <a:xfrm>
            <a:off x="925560" y="105912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6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12"/>
          <p:cNvSpPr>
            <a:spLocks noGrp="1"/>
          </p:cNvSpPr>
          <p:nvPr>
            <p:ph type="title"/>
          </p:nvPr>
        </p:nvSpPr>
        <p:spPr>
          <a:xfrm>
            <a:off x="641520" y="3255120"/>
            <a:ext cx="23220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16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99" name="PlaceHolder 13"/>
          <p:cNvSpPr>
            <a:spLocks noGrp="1"/>
          </p:cNvSpPr>
          <p:nvPr>
            <p:ph type="title"/>
          </p:nvPr>
        </p:nvSpPr>
        <p:spPr>
          <a:xfrm>
            <a:off x="925560" y="273816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6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47;p4"/>
          <p:cNvSpPr/>
          <p:nvPr/>
        </p:nvSpPr>
        <p:spPr>
          <a:xfrm>
            <a:off x="1089360" y="1712880"/>
            <a:ext cx="579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Google Shape;48;p4"/>
          <p:cNvSpPr/>
          <p:nvPr/>
        </p:nvSpPr>
        <p:spPr>
          <a:xfrm>
            <a:off x="1089360" y="3390120"/>
            <a:ext cx="579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74400" y="1858680"/>
            <a:ext cx="1444320" cy="161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it-IT" sz="48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xx%</a:t>
            </a:r>
            <a:endParaRPr lang="it-IT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title"/>
          </p:nvPr>
        </p:nvSpPr>
        <p:spPr>
          <a:xfrm>
            <a:off x="1868400" y="2540160"/>
            <a:ext cx="32940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it-IT" sz="4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41" name="Google Shape;53;p5"/>
          <p:cNvSpPr/>
          <p:nvPr/>
        </p:nvSpPr>
        <p:spPr>
          <a:xfrm>
            <a:off x="0" y="3079800"/>
            <a:ext cx="40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ubTitle"/>
          </p:nvPr>
        </p:nvSpPr>
        <p:spPr>
          <a:xfrm>
            <a:off x="1145160" y="3845160"/>
            <a:ext cx="1933920" cy="67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4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Davide Lagano 838358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4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Davide Sangalli 848013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title"/>
          </p:nvPr>
        </p:nvSpPr>
        <p:spPr>
          <a:xfrm>
            <a:off x="1145160" y="406440"/>
            <a:ext cx="3017880" cy="35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45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STRATEGIE DI MARKETING: email engagement e customer churn</a:t>
            </a:r>
            <a:endParaRPr lang="it-IT" sz="4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9" name="Google Shape;127;p18"/>
          <p:cNvPicPr/>
          <p:nvPr/>
        </p:nvPicPr>
        <p:blipFill>
          <a:blip r:embed="rId2"/>
          <a:stretch/>
        </p:blipFill>
        <p:spPr>
          <a:xfrm>
            <a:off x="3932640" y="335160"/>
            <a:ext cx="4299840" cy="423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ubTitle"/>
          </p:nvPr>
        </p:nvSpPr>
        <p:spPr>
          <a:xfrm>
            <a:off x="2432880" y="1797480"/>
            <a:ext cx="4278600" cy="1623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“</a:t>
            </a:r>
            <a:r>
              <a:rPr lang="it-IT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Non è l'azienda che paga i salari. L'azienda semplicemente maneggia il denaro. È il cliente che paga i salari.”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title"/>
          </p:nvPr>
        </p:nvSpPr>
        <p:spPr>
          <a:xfrm>
            <a:off x="2788200" y="3170160"/>
            <a:ext cx="3566880" cy="30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— </a:t>
            </a:r>
            <a:r>
              <a:rPr lang="it-IT" sz="14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HENRY FORD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552680" y="2458080"/>
            <a:ext cx="2796840" cy="64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Saira ExtraCondensed Medium"/>
                <a:ea typeface="Saira ExtraCondensed Medium"/>
              </a:rPr>
              <a:t>TASK  1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subTitle"/>
          </p:nvPr>
        </p:nvSpPr>
        <p:spPr>
          <a:xfrm>
            <a:off x="1552680" y="3050640"/>
            <a:ext cx="2796840" cy="111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Nel primo task affronteremo il problema relativo all’email engagement, cercando di costruire un algoritmo, in grado di predire se un determinato cliente è propenso o meno ad aderire alla campagna email.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ubTitle"/>
          </p:nvPr>
        </p:nvSpPr>
        <p:spPr>
          <a:xfrm>
            <a:off x="4794120" y="3050640"/>
            <a:ext cx="2796840" cy="111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Per quanto riguarda il secondo task, ci siamo concentrati sul problema dei clienti infedeli. Anche per questa problematica, sono stati costruiti e confrontati vari modelli.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title"/>
          </p:nvPr>
        </p:nvSpPr>
        <p:spPr>
          <a:xfrm>
            <a:off x="4794120" y="2458080"/>
            <a:ext cx="2796840" cy="64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Saira ExtraCondensed Medium"/>
                <a:ea typeface="Saira ExtraCondensed Medium"/>
              </a:rPr>
              <a:t>TASK 2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5"/>
          <p:cNvSpPr>
            <a:spLocks noGrp="1"/>
          </p:cNvSpPr>
          <p:nvPr>
            <p:ph type="sldNum" idx="1"/>
          </p:nvPr>
        </p:nvSpPr>
        <p:spPr>
          <a:xfrm>
            <a:off x="8308080" y="45223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" sz="1300" b="0" strike="noStrike" spc="-1">
                <a:solidFill>
                  <a:srgbClr val="666666"/>
                </a:solidFill>
                <a:latin typeface="Roboto Slab Light"/>
                <a:ea typeface="Roboto Slab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87494E7-D2A6-4FFE-86BB-2FBAF7146B44}" type="slidenum">
              <a:rPr lang="es" sz="1300" b="0" strike="noStrike" spc="-1">
                <a:solidFill>
                  <a:srgbClr val="666666"/>
                </a:solidFill>
                <a:latin typeface="Roboto Slab Light"/>
                <a:ea typeface="Roboto Slab Light"/>
              </a:rPr>
              <a:t>3</a:t>
            </a:fld>
            <a:endParaRPr lang="it-IT" sz="1300" b="0" strike="noStrike" spc="-1">
              <a:latin typeface="Times New Roman"/>
            </a:endParaRPr>
          </a:p>
        </p:txBody>
      </p:sp>
      <p:sp>
        <p:nvSpPr>
          <p:cNvPr id="637" name="PlaceHolder 6"/>
          <p:cNvSpPr>
            <a:spLocks noGrp="1"/>
          </p:cNvSpPr>
          <p:nvPr>
            <p:ph type="title"/>
          </p:nvPr>
        </p:nvSpPr>
        <p:spPr>
          <a:xfrm>
            <a:off x="1000080" y="134640"/>
            <a:ext cx="714348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3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1. Overview dei task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Google Shape;239;p23"/>
          <p:cNvSpPr/>
          <p:nvPr/>
        </p:nvSpPr>
        <p:spPr>
          <a:xfrm>
            <a:off x="3938400" y="2311200"/>
            <a:ext cx="342360" cy="327960"/>
          </a:xfrm>
          <a:custGeom>
            <a:avLst/>
            <a:gdLst/>
            <a:ahLst/>
            <a:cxnLst/>
            <a:rect l="l" t="t" r="r" b="b"/>
            <a:pathLst>
              <a:path w="12193" h="11674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Google Shape;239;p23"/>
          <p:cNvSpPr/>
          <p:nvPr/>
        </p:nvSpPr>
        <p:spPr>
          <a:xfrm>
            <a:off x="4862880" y="2311200"/>
            <a:ext cx="342360" cy="327960"/>
          </a:xfrm>
          <a:custGeom>
            <a:avLst/>
            <a:gdLst/>
            <a:ahLst/>
            <a:cxnLst/>
            <a:rect l="l" t="t" r="r" b="b"/>
            <a:pathLst>
              <a:path w="12193" h="11674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3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PROCEDIMENTO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1" name="Google Shape;164;p21"/>
          <p:cNvGrpSpPr/>
          <p:nvPr/>
        </p:nvGrpSpPr>
        <p:grpSpPr>
          <a:xfrm>
            <a:off x="3280320" y="1964520"/>
            <a:ext cx="2582640" cy="2481120"/>
            <a:chOff x="3280320" y="1964520"/>
            <a:chExt cx="2582640" cy="2481120"/>
          </a:xfrm>
        </p:grpSpPr>
        <p:grpSp>
          <p:nvGrpSpPr>
            <p:cNvPr id="642" name="Google Shape;165;p21"/>
            <p:cNvGrpSpPr/>
            <p:nvPr/>
          </p:nvGrpSpPr>
          <p:grpSpPr>
            <a:xfrm>
              <a:off x="3280320" y="2298960"/>
              <a:ext cx="2582640" cy="2146680"/>
              <a:chOff x="3280320" y="2298960"/>
              <a:chExt cx="2582640" cy="2146680"/>
            </a:xfrm>
          </p:grpSpPr>
          <p:sp>
            <p:nvSpPr>
              <p:cNvPr id="643" name="Google Shape;166;p21"/>
              <p:cNvSpPr/>
              <p:nvPr/>
            </p:nvSpPr>
            <p:spPr>
              <a:xfrm>
                <a:off x="3550680" y="2298960"/>
                <a:ext cx="2043720" cy="2043720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4" name="Google Shape;167;p21"/>
              <p:cNvSpPr/>
              <p:nvPr/>
            </p:nvSpPr>
            <p:spPr>
              <a:xfrm>
                <a:off x="3280320" y="2644560"/>
                <a:ext cx="736560" cy="736920"/>
              </a:xfrm>
              <a:prstGeom prst="ellipse">
                <a:avLst/>
              </a:prstGeom>
              <a:solidFill>
                <a:srgbClr val="7337D4">
                  <a:alpha val="81000"/>
                </a:srgbClr>
              </a:solidFill>
              <a:ln w="2857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5" name="Google Shape;168;p21"/>
              <p:cNvSpPr/>
              <p:nvPr/>
            </p:nvSpPr>
            <p:spPr>
              <a:xfrm>
                <a:off x="5126400" y="2644560"/>
                <a:ext cx="736560" cy="736920"/>
              </a:xfrm>
              <a:prstGeom prst="ellipse">
                <a:avLst/>
              </a:prstGeom>
              <a:solidFill>
                <a:srgbClr val="7337D4">
                  <a:alpha val="81000"/>
                </a:srgbClr>
              </a:solidFill>
              <a:ln w="2857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6" name="Google Shape;169;p21"/>
              <p:cNvSpPr/>
              <p:nvPr/>
            </p:nvSpPr>
            <p:spPr>
              <a:xfrm>
                <a:off x="3537000" y="3708720"/>
                <a:ext cx="736560" cy="736920"/>
              </a:xfrm>
              <a:prstGeom prst="ellipse">
                <a:avLst/>
              </a:prstGeom>
              <a:solidFill>
                <a:srgbClr val="7337D4">
                  <a:alpha val="81000"/>
                </a:srgbClr>
              </a:solidFill>
              <a:ln w="2857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7" name="Google Shape;170;p21"/>
              <p:cNvSpPr/>
              <p:nvPr/>
            </p:nvSpPr>
            <p:spPr>
              <a:xfrm>
                <a:off x="4879800" y="3708720"/>
                <a:ext cx="736560" cy="736920"/>
              </a:xfrm>
              <a:prstGeom prst="ellipse">
                <a:avLst/>
              </a:prstGeom>
              <a:solidFill>
                <a:srgbClr val="7337D4">
                  <a:alpha val="81000"/>
                </a:srgbClr>
              </a:solidFill>
              <a:ln w="2857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48" name="Google Shape;171;p21"/>
            <p:cNvSpPr/>
            <p:nvPr/>
          </p:nvSpPr>
          <p:spPr>
            <a:xfrm>
              <a:off x="4203360" y="1964520"/>
              <a:ext cx="736560" cy="736920"/>
            </a:xfrm>
            <a:prstGeom prst="ellipse">
              <a:avLst/>
            </a:prstGeom>
            <a:solidFill>
              <a:srgbClr val="7337D4">
                <a:alpha val="81000"/>
              </a:srgbClr>
            </a:solidFill>
            <a:ln w="2857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9" name="Google Shape;172;p21"/>
          <p:cNvGrpSpPr/>
          <p:nvPr/>
        </p:nvGrpSpPr>
        <p:grpSpPr>
          <a:xfrm>
            <a:off x="5113080" y="3964320"/>
            <a:ext cx="257040" cy="257400"/>
            <a:chOff x="5113080" y="3964320"/>
            <a:chExt cx="257040" cy="257400"/>
          </a:xfrm>
        </p:grpSpPr>
        <p:sp>
          <p:nvSpPr>
            <p:cNvPr id="650" name="Google Shape;173;p21"/>
            <p:cNvSpPr/>
            <p:nvPr/>
          </p:nvSpPr>
          <p:spPr>
            <a:xfrm>
              <a:off x="5113440" y="3964320"/>
              <a:ext cx="256680" cy="257400"/>
            </a:xfrm>
            <a:custGeom>
              <a:avLst/>
              <a:gdLst/>
              <a:ahLst/>
              <a:cxnLst/>
              <a:rect l="l" t="t" r="r" b="b"/>
              <a:pathLst>
                <a:path w="10315" h="10343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174;p21"/>
            <p:cNvSpPr/>
            <p:nvPr/>
          </p:nvSpPr>
          <p:spPr>
            <a:xfrm flipH="1">
              <a:off x="5112720" y="3964320"/>
              <a:ext cx="256680" cy="257400"/>
            </a:xfrm>
            <a:custGeom>
              <a:avLst/>
              <a:gdLst/>
              <a:ahLst/>
              <a:cxnLst/>
              <a:rect l="l" t="t" r="r" b="b"/>
              <a:pathLst>
                <a:path w="10315" h="10343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52" name="Google Shape;175;p21"/>
          <p:cNvGrpSpPr/>
          <p:nvPr/>
        </p:nvGrpSpPr>
        <p:grpSpPr>
          <a:xfrm>
            <a:off x="5370840" y="2870640"/>
            <a:ext cx="267120" cy="266040"/>
            <a:chOff x="5370840" y="2870640"/>
            <a:chExt cx="267120" cy="266040"/>
          </a:xfrm>
        </p:grpSpPr>
        <p:sp>
          <p:nvSpPr>
            <p:cNvPr id="653" name="Google Shape;176;p21"/>
            <p:cNvSpPr/>
            <p:nvPr/>
          </p:nvSpPr>
          <p:spPr>
            <a:xfrm>
              <a:off x="5496480" y="2902320"/>
              <a:ext cx="93960" cy="61200"/>
            </a:xfrm>
            <a:custGeom>
              <a:avLst/>
              <a:gdLst/>
              <a:ahLst/>
              <a:cxnLst/>
              <a:rect l="l" t="t" r="r" b="b"/>
              <a:pathLst>
                <a:path w="4191" h="2742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177;p21"/>
            <p:cNvSpPr/>
            <p:nvPr/>
          </p:nvSpPr>
          <p:spPr>
            <a:xfrm>
              <a:off x="5401440" y="3043080"/>
              <a:ext cx="94680" cy="61920"/>
            </a:xfrm>
            <a:custGeom>
              <a:avLst/>
              <a:gdLst/>
              <a:ahLst/>
              <a:cxnLst/>
              <a:rect l="l" t="t" r="r" b="b"/>
              <a:pathLst>
                <a:path w="4223" h="277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Google Shape;178;p21"/>
            <p:cNvSpPr/>
            <p:nvPr/>
          </p:nvSpPr>
          <p:spPr>
            <a:xfrm>
              <a:off x="5370840" y="2870640"/>
              <a:ext cx="125280" cy="156240"/>
            </a:xfrm>
            <a:custGeom>
              <a:avLst/>
              <a:gdLst/>
              <a:ahLst/>
              <a:cxnLst/>
              <a:rect l="l" t="t" r="r" b="b"/>
              <a:pathLst>
                <a:path w="5578" h="6964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Google Shape;179;p21"/>
            <p:cNvSpPr/>
            <p:nvPr/>
          </p:nvSpPr>
          <p:spPr>
            <a:xfrm>
              <a:off x="5512680" y="2980440"/>
              <a:ext cx="125280" cy="156240"/>
            </a:xfrm>
            <a:custGeom>
              <a:avLst/>
              <a:gdLst/>
              <a:ahLst/>
              <a:cxnLst/>
              <a:rect l="l" t="t" r="r" b="b"/>
              <a:pathLst>
                <a:path w="5578" h="6964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57" name="Google Shape;180;p21"/>
          <p:cNvGrpSpPr/>
          <p:nvPr/>
        </p:nvGrpSpPr>
        <p:grpSpPr>
          <a:xfrm>
            <a:off x="3754080" y="3960360"/>
            <a:ext cx="266400" cy="265680"/>
            <a:chOff x="3754080" y="3960360"/>
            <a:chExt cx="266400" cy="265680"/>
          </a:xfrm>
        </p:grpSpPr>
        <p:sp>
          <p:nvSpPr>
            <p:cNvPr id="658" name="Google Shape;181;p21"/>
            <p:cNvSpPr/>
            <p:nvPr/>
          </p:nvSpPr>
          <p:spPr>
            <a:xfrm>
              <a:off x="3754080" y="3960360"/>
              <a:ext cx="266400" cy="265680"/>
            </a:xfrm>
            <a:custGeom>
              <a:avLst/>
              <a:gdLst/>
              <a:ahLst/>
              <a:cxnLst/>
              <a:rect l="l" t="t" r="r" b="b"/>
              <a:pathLst>
                <a:path w="11847" h="11816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182;p21"/>
            <p:cNvSpPr/>
            <p:nvPr/>
          </p:nvSpPr>
          <p:spPr>
            <a:xfrm>
              <a:off x="3957480" y="4069800"/>
              <a:ext cx="31680" cy="15120"/>
            </a:xfrm>
            <a:custGeom>
              <a:avLst/>
              <a:gdLst/>
              <a:ahLst/>
              <a:cxnLst/>
              <a:rect l="l" t="t" r="r" b="b"/>
              <a:pathLst>
                <a:path w="1418" h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Google Shape;183;p21"/>
            <p:cNvSpPr/>
            <p:nvPr/>
          </p:nvSpPr>
          <p:spPr>
            <a:xfrm>
              <a:off x="3784320" y="4069800"/>
              <a:ext cx="31680" cy="15120"/>
            </a:xfrm>
            <a:custGeom>
              <a:avLst/>
              <a:gdLst/>
              <a:ahLst/>
              <a:cxnLst/>
              <a:rect l="l" t="t" r="r" b="b"/>
              <a:pathLst>
                <a:path w="1419" h="69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61" name="Google Shape;184;p21"/>
          <p:cNvGrpSpPr/>
          <p:nvPr/>
        </p:nvGrpSpPr>
        <p:grpSpPr>
          <a:xfrm>
            <a:off x="4429080" y="2166120"/>
            <a:ext cx="282600" cy="281160"/>
            <a:chOff x="4429080" y="2166120"/>
            <a:chExt cx="282600" cy="281160"/>
          </a:xfrm>
        </p:grpSpPr>
        <p:sp>
          <p:nvSpPr>
            <p:cNvPr id="662" name="Google Shape;185;p21"/>
            <p:cNvSpPr/>
            <p:nvPr/>
          </p:nvSpPr>
          <p:spPr>
            <a:xfrm>
              <a:off x="4429080" y="2166120"/>
              <a:ext cx="282600" cy="281160"/>
            </a:xfrm>
            <a:custGeom>
              <a:avLst/>
              <a:gdLst/>
              <a:ahLst/>
              <a:cxnLst/>
              <a:rect l="l" t="t" r="r" b="b"/>
              <a:pathLst>
                <a:path w="12760" h="12691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Google Shape;186;p21"/>
            <p:cNvSpPr/>
            <p:nvPr/>
          </p:nvSpPr>
          <p:spPr>
            <a:xfrm>
              <a:off x="4632480" y="2397960"/>
              <a:ext cx="42840" cy="19080"/>
            </a:xfrm>
            <a:custGeom>
              <a:avLst/>
              <a:gdLst/>
              <a:ahLst/>
              <a:cxnLst/>
              <a:rect l="l" t="t" r="r" b="b"/>
              <a:pathLst>
                <a:path w="1954" h="883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187;p21"/>
            <p:cNvSpPr/>
            <p:nvPr/>
          </p:nvSpPr>
          <p:spPr>
            <a:xfrm>
              <a:off x="4596840" y="2428920"/>
              <a:ext cx="4680" cy="360"/>
            </a:xfrm>
            <a:custGeom>
              <a:avLst/>
              <a:gdLst/>
              <a:ahLst/>
              <a:cxnLst/>
              <a:rect l="l" t="t" r="r" b="b"/>
              <a:pathLst>
                <a:path w="221" h="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65" name="Google Shape;188;p21"/>
          <p:cNvGrpSpPr/>
          <p:nvPr/>
        </p:nvGrpSpPr>
        <p:grpSpPr>
          <a:xfrm>
            <a:off x="3494880" y="2873160"/>
            <a:ext cx="280080" cy="282600"/>
            <a:chOff x="3494880" y="2873160"/>
            <a:chExt cx="280080" cy="282600"/>
          </a:xfrm>
        </p:grpSpPr>
        <p:sp>
          <p:nvSpPr>
            <p:cNvPr id="666" name="Google Shape;189;p21"/>
            <p:cNvSpPr/>
            <p:nvPr/>
          </p:nvSpPr>
          <p:spPr>
            <a:xfrm>
              <a:off x="3570480" y="294588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820" h="821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190;p21"/>
            <p:cNvSpPr/>
            <p:nvPr/>
          </p:nvSpPr>
          <p:spPr>
            <a:xfrm>
              <a:off x="3624840" y="2945880"/>
              <a:ext cx="18720" cy="18000"/>
            </a:xfrm>
            <a:custGeom>
              <a:avLst/>
              <a:gdLst/>
              <a:ahLst/>
              <a:cxnLst/>
              <a:rect l="l" t="t" r="r" b="b"/>
              <a:pathLst>
                <a:path w="852" h="821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191;p21"/>
            <p:cNvSpPr/>
            <p:nvPr/>
          </p:nvSpPr>
          <p:spPr>
            <a:xfrm>
              <a:off x="3679920" y="2945880"/>
              <a:ext cx="18720" cy="18000"/>
            </a:xfrm>
            <a:custGeom>
              <a:avLst/>
              <a:gdLst/>
              <a:ahLst/>
              <a:cxnLst/>
              <a:rect l="l" t="t" r="r" b="b"/>
              <a:pathLst>
                <a:path w="852" h="821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192;p21"/>
            <p:cNvSpPr/>
            <p:nvPr/>
          </p:nvSpPr>
          <p:spPr>
            <a:xfrm>
              <a:off x="3570480" y="2982240"/>
              <a:ext cx="18000" cy="18360"/>
            </a:xfrm>
            <a:custGeom>
              <a:avLst/>
              <a:gdLst/>
              <a:ahLst/>
              <a:cxnLst/>
              <a:rect l="l" t="t" r="r" b="b"/>
              <a:pathLst>
                <a:path w="820" h="851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193;p21"/>
            <p:cNvSpPr/>
            <p:nvPr/>
          </p:nvSpPr>
          <p:spPr>
            <a:xfrm>
              <a:off x="3624840" y="2982240"/>
              <a:ext cx="18720" cy="18360"/>
            </a:xfrm>
            <a:custGeom>
              <a:avLst/>
              <a:gdLst/>
              <a:ahLst/>
              <a:cxnLst/>
              <a:rect l="l" t="t" r="r" b="b"/>
              <a:pathLst>
                <a:path w="852" h="851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Google Shape;194;p21"/>
            <p:cNvSpPr/>
            <p:nvPr/>
          </p:nvSpPr>
          <p:spPr>
            <a:xfrm>
              <a:off x="3679920" y="2982240"/>
              <a:ext cx="18720" cy="18360"/>
            </a:xfrm>
            <a:custGeom>
              <a:avLst/>
              <a:gdLst/>
              <a:ahLst/>
              <a:cxnLst/>
              <a:rect l="l" t="t" r="r" b="b"/>
              <a:pathLst>
                <a:path w="852" h="851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Google Shape;195;p21"/>
            <p:cNvSpPr/>
            <p:nvPr/>
          </p:nvSpPr>
          <p:spPr>
            <a:xfrm>
              <a:off x="3570480" y="301932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820" h="821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Google Shape;196;p21"/>
            <p:cNvSpPr/>
            <p:nvPr/>
          </p:nvSpPr>
          <p:spPr>
            <a:xfrm>
              <a:off x="3624840" y="3019320"/>
              <a:ext cx="18720" cy="18000"/>
            </a:xfrm>
            <a:custGeom>
              <a:avLst/>
              <a:gdLst/>
              <a:ahLst/>
              <a:cxnLst/>
              <a:rect l="l" t="t" r="r" b="b"/>
              <a:pathLst>
                <a:path w="852" h="821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Google Shape;197;p21"/>
            <p:cNvSpPr/>
            <p:nvPr/>
          </p:nvSpPr>
          <p:spPr>
            <a:xfrm>
              <a:off x="3679920" y="3019320"/>
              <a:ext cx="18720" cy="18000"/>
            </a:xfrm>
            <a:custGeom>
              <a:avLst/>
              <a:gdLst/>
              <a:ahLst/>
              <a:cxnLst/>
              <a:rect l="l" t="t" r="r" b="b"/>
              <a:pathLst>
                <a:path w="852" h="821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Google Shape;198;p21"/>
            <p:cNvSpPr/>
            <p:nvPr/>
          </p:nvSpPr>
          <p:spPr>
            <a:xfrm>
              <a:off x="3494880" y="2873160"/>
              <a:ext cx="280080" cy="282600"/>
            </a:xfrm>
            <a:custGeom>
              <a:avLst/>
              <a:gdLst/>
              <a:ahLst/>
              <a:cxnLst/>
              <a:rect l="l" t="t" r="r" b="b"/>
              <a:pathLst>
                <a:path w="12635" h="1276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6" name="PlaceHolder 2"/>
          <p:cNvSpPr>
            <a:spLocks noGrp="1"/>
          </p:cNvSpPr>
          <p:nvPr>
            <p:ph type="subTitle"/>
          </p:nvPr>
        </p:nvSpPr>
        <p:spPr>
          <a:xfrm>
            <a:off x="5988960" y="2105640"/>
            <a:ext cx="3034080" cy="99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Creazione di un unico dataset: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partendo dai datasets precedenti, abbiamo creato un dataset unico, utilizzato successivamente per le nostre analisi.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ubTitle"/>
          </p:nvPr>
        </p:nvSpPr>
        <p:spPr>
          <a:xfrm>
            <a:off x="142920" y="2176200"/>
            <a:ext cx="3036960" cy="111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Misure di test dei modelli: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per misurare la bontà dei modelli, sono state prese in considerazione: precision, recall, F1 Measure. Abbiamo inoltre posto particolare attenzione sulla Precision-Recall Curve.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subTitle"/>
          </p:nvPr>
        </p:nvSpPr>
        <p:spPr>
          <a:xfrm>
            <a:off x="5711400" y="3456000"/>
            <a:ext cx="3289320" cy="155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Analisi delle variabili: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sono state analizzate le variabili attraverso test statistici (t-test e chi-quadro test) e attraverso una features selection, dalla quale sono emerse le variabili maggiormente significative in relazione alla variabile target. Si è notato che le due variabili con maggior significatività, bastano per spiegare la variabile target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subTitle"/>
          </p:nvPr>
        </p:nvSpPr>
        <p:spPr>
          <a:xfrm>
            <a:off x="142920" y="3521880"/>
            <a:ext cx="3302280" cy="135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Modelli di classificazione: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al fine di raggiungere il nostro scopo, sono stati testati diversi modelli e presentati solo i 3 più performanti, ovvero il Decision Tree, il Naive Bayes e una rete neurale.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680" name="PlaceHolder 6"/>
          <p:cNvSpPr>
            <a:spLocks noGrp="1"/>
          </p:cNvSpPr>
          <p:nvPr>
            <p:ph type="subTitle"/>
          </p:nvPr>
        </p:nvSpPr>
        <p:spPr>
          <a:xfrm>
            <a:off x="3007800" y="1060200"/>
            <a:ext cx="3125520" cy="111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Datasets: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I dataset forniti sono 7,  riguardanti argomenti come le caratteristiche di acquisto del cliente, dati riguardanti la privacy ecc..</a:t>
            </a:r>
            <a:endParaRPr lang="it-IT" sz="1200" b="0" strike="noStrike" spc="-1">
              <a:latin typeface="Arial"/>
            </a:endParaRPr>
          </a:p>
        </p:txBody>
      </p:sp>
      <p:grpSp>
        <p:nvGrpSpPr>
          <p:cNvPr id="681" name="Google Shape;941;p50"/>
          <p:cNvGrpSpPr/>
          <p:nvPr/>
        </p:nvGrpSpPr>
        <p:grpSpPr>
          <a:xfrm>
            <a:off x="4273200" y="3027240"/>
            <a:ext cx="583560" cy="565200"/>
            <a:chOff x="4273200" y="3027240"/>
            <a:chExt cx="583560" cy="565200"/>
          </a:xfrm>
        </p:grpSpPr>
        <p:sp>
          <p:nvSpPr>
            <p:cNvPr id="682" name="Google Shape;942;p50"/>
            <p:cNvSpPr/>
            <p:nvPr/>
          </p:nvSpPr>
          <p:spPr>
            <a:xfrm>
              <a:off x="4273200" y="3027240"/>
              <a:ext cx="340920" cy="412560"/>
            </a:xfrm>
            <a:custGeom>
              <a:avLst/>
              <a:gdLst/>
              <a:ahLst/>
              <a:cxnLst/>
              <a:rect l="l" t="t" r="r" b="b"/>
              <a:pathLst>
                <a:path w="1724" h="2086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A5B7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Google Shape;943;p50"/>
            <p:cNvSpPr/>
            <p:nvPr/>
          </p:nvSpPr>
          <p:spPr>
            <a:xfrm>
              <a:off x="4638600" y="3061440"/>
              <a:ext cx="218160" cy="405360"/>
            </a:xfrm>
            <a:custGeom>
              <a:avLst/>
              <a:gdLst/>
              <a:ahLst/>
              <a:cxnLst/>
              <a:rect l="l" t="t" r="r" b="b"/>
              <a:pathLst>
                <a:path w="1104" h="205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Google Shape;944;p50"/>
            <p:cNvSpPr/>
            <p:nvPr/>
          </p:nvSpPr>
          <p:spPr>
            <a:xfrm>
              <a:off x="4383000" y="3431520"/>
              <a:ext cx="389520" cy="160920"/>
            </a:xfrm>
            <a:custGeom>
              <a:avLst/>
              <a:gdLst/>
              <a:ahLst/>
              <a:cxnLst/>
              <a:rect l="l" t="t" r="r" b="b"/>
              <a:pathLst>
                <a:path w="1970" h="815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3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PREPROCESSING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Google Shape;537;p32"/>
          <p:cNvSpPr/>
          <p:nvPr/>
        </p:nvSpPr>
        <p:spPr>
          <a:xfrm>
            <a:off x="2819520" y="2763000"/>
            <a:ext cx="835560" cy="38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1E4C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Google Shape;540;p32"/>
          <p:cNvSpPr/>
          <p:nvPr/>
        </p:nvSpPr>
        <p:spPr>
          <a:xfrm rot="10800000" flipH="1">
            <a:off x="3655080" y="2763360"/>
            <a:ext cx="970200" cy="38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7337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Google Shape;542;p32"/>
          <p:cNvSpPr/>
          <p:nvPr/>
        </p:nvSpPr>
        <p:spPr>
          <a:xfrm>
            <a:off x="4626000" y="2763000"/>
            <a:ext cx="970200" cy="38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Google Shape;544;p32"/>
          <p:cNvSpPr/>
          <p:nvPr/>
        </p:nvSpPr>
        <p:spPr>
          <a:xfrm rot="10800000" flipH="1">
            <a:off x="5595840" y="2763360"/>
            <a:ext cx="835560" cy="38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E613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Google Shape;545;p32"/>
          <p:cNvSpPr/>
          <p:nvPr/>
        </p:nvSpPr>
        <p:spPr>
          <a:xfrm>
            <a:off x="6014160" y="1927440"/>
            <a:ext cx="835560" cy="835560"/>
          </a:xfrm>
          <a:prstGeom prst="ellipse">
            <a:avLst/>
          </a:prstGeom>
          <a:solidFill>
            <a:srgbClr val="00FFFF">
              <a:alpha val="45000"/>
            </a:srgbClr>
          </a:solidFill>
          <a:ln w="28575">
            <a:solidFill>
              <a:srgbClr val="00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Google Shape;541;p32"/>
          <p:cNvSpPr/>
          <p:nvPr/>
        </p:nvSpPr>
        <p:spPr>
          <a:xfrm>
            <a:off x="4208040" y="1927440"/>
            <a:ext cx="835560" cy="835560"/>
          </a:xfrm>
          <a:prstGeom prst="ellipse">
            <a:avLst/>
          </a:prstGeom>
          <a:solidFill>
            <a:srgbClr val="FFFFFF">
              <a:alpha val="43000"/>
            </a:srgbClr>
          </a:solidFill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Google Shape;538;p32"/>
          <p:cNvSpPr/>
          <p:nvPr/>
        </p:nvSpPr>
        <p:spPr>
          <a:xfrm>
            <a:off x="2401920" y="1927440"/>
            <a:ext cx="835560" cy="835560"/>
          </a:xfrm>
          <a:prstGeom prst="ellipse">
            <a:avLst/>
          </a:prstGeom>
          <a:solidFill>
            <a:srgbClr val="11E4C1">
              <a:alpha val="60000"/>
            </a:srgbClr>
          </a:solidFill>
          <a:ln w="28575">
            <a:solidFill>
              <a:srgbClr val="11E4C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Google Shape;543;p32"/>
          <p:cNvSpPr/>
          <p:nvPr/>
        </p:nvSpPr>
        <p:spPr>
          <a:xfrm>
            <a:off x="5178240" y="3152160"/>
            <a:ext cx="835560" cy="835560"/>
          </a:xfrm>
          <a:prstGeom prst="ellipse">
            <a:avLst/>
          </a:prstGeom>
          <a:solidFill>
            <a:srgbClr val="E613D5">
              <a:alpha val="49000"/>
            </a:srgbClr>
          </a:solidFill>
          <a:ln w="28575">
            <a:solidFill>
              <a:srgbClr val="E613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Google Shape;539;p32"/>
          <p:cNvSpPr/>
          <p:nvPr/>
        </p:nvSpPr>
        <p:spPr>
          <a:xfrm>
            <a:off x="3237480" y="3152160"/>
            <a:ext cx="835560" cy="835560"/>
          </a:xfrm>
          <a:prstGeom prst="ellipse">
            <a:avLst/>
          </a:prstGeom>
          <a:solidFill>
            <a:srgbClr val="7337D4">
              <a:alpha val="81000"/>
            </a:srgbClr>
          </a:solidFill>
          <a:ln w="28575">
            <a:solidFill>
              <a:srgbClr val="7337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Google Shape;546;p32"/>
          <p:cNvSpPr/>
          <p:nvPr/>
        </p:nvSpPr>
        <p:spPr>
          <a:xfrm>
            <a:off x="4524120" y="2215080"/>
            <a:ext cx="271800" cy="259920"/>
          </a:xfrm>
          <a:custGeom>
            <a:avLst/>
            <a:gdLst/>
            <a:ahLst/>
            <a:cxnLst/>
            <a:rect l="l" t="t" r="r" b="b"/>
            <a:pathLst>
              <a:path w="12193" h="11674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96" name="Google Shape;547;p32"/>
          <p:cNvGrpSpPr/>
          <p:nvPr/>
        </p:nvGrpSpPr>
        <p:grpSpPr>
          <a:xfrm>
            <a:off x="2688840" y="2215080"/>
            <a:ext cx="261000" cy="259560"/>
            <a:chOff x="2688840" y="2215080"/>
            <a:chExt cx="261000" cy="259560"/>
          </a:xfrm>
        </p:grpSpPr>
        <p:sp>
          <p:nvSpPr>
            <p:cNvPr id="697" name="Google Shape;548;p32"/>
            <p:cNvSpPr/>
            <p:nvPr/>
          </p:nvSpPr>
          <p:spPr>
            <a:xfrm>
              <a:off x="2688840" y="2215080"/>
              <a:ext cx="261000" cy="259560"/>
            </a:xfrm>
            <a:custGeom>
              <a:avLst/>
              <a:gdLst/>
              <a:ahLst/>
              <a:cxnLst/>
              <a:rect l="l" t="t" r="r" b="b"/>
              <a:pathLst>
                <a:path w="11721" h="11658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Google Shape;549;p32"/>
            <p:cNvSpPr/>
            <p:nvPr/>
          </p:nvSpPr>
          <p:spPr>
            <a:xfrm>
              <a:off x="2813400" y="2245320"/>
              <a:ext cx="91800" cy="106560"/>
            </a:xfrm>
            <a:custGeom>
              <a:avLst/>
              <a:gdLst/>
              <a:ahLst/>
              <a:cxnLst/>
              <a:rect l="l" t="t" r="r" b="b"/>
              <a:pathLst>
                <a:path w="4128" h="479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9" name="Google Shape;550;p32"/>
          <p:cNvGrpSpPr/>
          <p:nvPr/>
        </p:nvGrpSpPr>
        <p:grpSpPr>
          <a:xfrm>
            <a:off x="3525120" y="3439440"/>
            <a:ext cx="259560" cy="260280"/>
            <a:chOff x="3525120" y="3439440"/>
            <a:chExt cx="259560" cy="260280"/>
          </a:xfrm>
        </p:grpSpPr>
        <p:sp>
          <p:nvSpPr>
            <p:cNvPr id="700" name="Google Shape;551;p32"/>
            <p:cNvSpPr/>
            <p:nvPr/>
          </p:nvSpPr>
          <p:spPr>
            <a:xfrm>
              <a:off x="3555360" y="3473280"/>
              <a:ext cx="198720" cy="119880"/>
            </a:xfrm>
            <a:custGeom>
              <a:avLst/>
              <a:gdLst/>
              <a:ahLst/>
              <a:cxnLst/>
              <a:rect l="l" t="t" r="r" b="b"/>
              <a:pathLst>
                <a:path w="8917" h="5389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Google Shape;552;p32"/>
            <p:cNvSpPr/>
            <p:nvPr/>
          </p:nvSpPr>
          <p:spPr>
            <a:xfrm>
              <a:off x="3525120" y="3439440"/>
              <a:ext cx="259560" cy="260280"/>
            </a:xfrm>
            <a:custGeom>
              <a:avLst/>
              <a:gdLst/>
              <a:ahLst/>
              <a:cxnLst/>
              <a:rect l="l" t="t" r="r" b="b"/>
              <a:pathLst>
                <a:path w="11658" h="11689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02" name="Google Shape;553;p32"/>
          <p:cNvGrpSpPr/>
          <p:nvPr/>
        </p:nvGrpSpPr>
        <p:grpSpPr>
          <a:xfrm>
            <a:off x="5465880" y="3439800"/>
            <a:ext cx="260280" cy="259920"/>
            <a:chOff x="5465880" y="3439800"/>
            <a:chExt cx="260280" cy="259920"/>
          </a:xfrm>
        </p:grpSpPr>
        <p:sp>
          <p:nvSpPr>
            <p:cNvPr id="703" name="Google Shape;554;p32"/>
            <p:cNvSpPr/>
            <p:nvPr/>
          </p:nvSpPr>
          <p:spPr>
            <a:xfrm>
              <a:off x="5557320" y="3502440"/>
              <a:ext cx="77040" cy="75600"/>
            </a:xfrm>
            <a:custGeom>
              <a:avLst/>
              <a:gdLst/>
              <a:ahLst/>
              <a:cxnLst/>
              <a:rect l="l" t="t" r="r" b="b"/>
              <a:pathLst>
                <a:path w="3466" h="3403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Google Shape;555;p32"/>
            <p:cNvSpPr/>
            <p:nvPr/>
          </p:nvSpPr>
          <p:spPr>
            <a:xfrm>
              <a:off x="5466600" y="3654360"/>
              <a:ext cx="258480" cy="45360"/>
            </a:xfrm>
            <a:custGeom>
              <a:avLst/>
              <a:gdLst/>
              <a:ahLst/>
              <a:cxnLst/>
              <a:rect l="l" t="t" r="r" b="b"/>
              <a:pathLst>
                <a:path w="11594" h="2049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Google Shape;556;p32"/>
            <p:cNvSpPr/>
            <p:nvPr/>
          </p:nvSpPr>
          <p:spPr>
            <a:xfrm>
              <a:off x="5465880" y="3439800"/>
              <a:ext cx="260280" cy="198720"/>
            </a:xfrm>
            <a:custGeom>
              <a:avLst/>
              <a:gdLst/>
              <a:ahLst/>
              <a:cxnLst/>
              <a:rect l="l" t="t" r="r" b="b"/>
              <a:pathLst>
                <a:path w="11689" h="8925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06" name="Google Shape;557;p32"/>
          <p:cNvGrpSpPr/>
          <p:nvPr/>
        </p:nvGrpSpPr>
        <p:grpSpPr>
          <a:xfrm>
            <a:off x="6301080" y="2214000"/>
            <a:ext cx="262440" cy="261720"/>
            <a:chOff x="6301080" y="2214000"/>
            <a:chExt cx="262440" cy="261720"/>
          </a:xfrm>
        </p:grpSpPr>
        <p:sp>
          <p:nvSpPr>
            <p:cNvPr id="707" name="Google Shape;558;p32"/>
            <p:cNvSpPr/>
            <p:nvPr/>
          </p:nvSpPr>
          <p:spPr>
            <a:xfrm>
              <a:off x="6301080" y="2214000"/>
              <a:ext cx="262440" cy="261720"/>
            </a:xfrm>
            <a:custGeom>
              <a:avLst/>
              <a:gdLst/>
              <a:ahLst/>
              <a:cxnLst/>
              <a:rect l="l" t="t" r="r" b="b"/>
              <a:pathLst>
                <a:path w="11784" h="11753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559;p32"/>
            <p:cNvSpPr/>
            <p:nvPr/>
          </p:nvSpPr>
          <p:spPr>
            <a:xfrm>
              <a:off x="6383520" y="2244240"/>
              <a:ext cx="92520" cy="107280"/>
            </a:xfrm>
            <a:custGeom>
              <a:avLst/>
              <a:gdLst/>
              <a:ahLst/>
              <a:cxnLst/>
              <a:rect l="l" t="t" r="r" b="b"/>
              <a:pathLst>
                <a:path w="4159" h="4821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09" name="Google Shape;560;p32"/>
          <p:cNvSpPr/>
          <p:nvPr/>
        </p:nvSpPr>
        <p:spPr>
          <a:xfrm>
            <a:off x="2834640" y="4146840"/>
            <a:ext cx="1689120" cy="5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Saira Extra Condensed"/>
                <a:ea typeface="Saira Extra Condensed"/>
              </a:rPr>
              <a:t>STEP 2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000" b="0" strike="noStrike" spc="-1">
                <a:solidFill>
                  <a:srgbClr val="FFFFFF"/>
                </a:solidFill>
                <a:latin typeface="Barlow Semi Condensed Light"/>
                <a:ea typeface="Barlow Semi Condensed Light"/>
              </a:rPr>
              <a:t>Jupiter is a gas giant and the biggest planet in our Solar System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710" name="Google Shape;561;p32"/>
          <p:cNvSpPr/>
          <p:nvPr/>
        </p:nvSpPr>
        <p:spPr>
          <a:xfrm>
            <a:off x="3637800" y="1271520"/>
            <a:ext cx="204480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Saira Extra Condensed"/>
                <a:ea typeface="Saira Extra Condensed"/>
              </a:rPr>
              <a:t>STEP 3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s" sz="1000" b="0" strike="noStrike" spc="-1">
                <a:solidFill>
                  <a:srgbClr val="FFFFFF"/>
                </a:solidFill>
                <a:latin typeface="Barlow Semi Condensed Light"/>
                <a:ea typeface="Barlow Semi Condensed Light"/>
              </a:rPr>
              <a:t>Venus has a beautiful name, but it’s terribly hot, even hotter than Mercury</a:t>
            </a:r>
            <a:br/>
            <a:endParaRPr lang="it-IT" sz="1000" b="0" strike="noStrike" spc="-1">
              <a:latin typeface="Arial"/>
            </a:endParaRPr>
          </a:p>
        </p:txBody>
      </p:sp>
      <p:sp>
        <p:nvSpPr>
          <p:cNvPr id="711" name="Google Shape;562;p32"/>
          <p:cNvSpPr/>
          <p:nvPr/>
        </p:nvSpPr>
        <p:spPr>
          <a:xfrm>
            <a:off x="7115760" y="2107440"/>
            <a:ext cx="114840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Saira Extra Condensed"/>
                <a:ea typeface="Saira Extra Condensed"/>
              </a:rPr>
              <a:t>STEP 5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000" b="0" strike="noStrike" spc="-1">
                <a:solidFill>
                  <a:srgbClr val="FFFFFF"/>
                </a:solidFill>
                <a:latin typeface="Barlow Semi Condensed Light"/>
                <a:ea typeface="Barlow Semi Condensed Light"/>
              </a:rPr>
              <a:t>Mercury is the closest planet to the Sun 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712" name="Google Shape;563;p32"/>
          <p:cNvSpPr/>
          <p:nvPr/>
        </p:nvSpPr>
        <p:spPr>
          <a:xfrm>
            <a:off x="4794840" y="4154400"/>
            <a:ext cx="160272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Saira Extra Condensed"/>
                <a:ea typeface="Saira Extra Condensed"/>
              </a:rPr>
              <a:t>STEP 4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000" b="0" strike="noStrike" spc="-1">
                <a:solidFill>
                  <a:srgbClr val="FFFFFF"/>
                </a:solidFill>
                <a:latin typeface="Barlow Semi Condensed Light"/>
                <a:ea typeface="Barlow Semi Condensed Light"/>
              </a:rPr>
              <a:t>Despite being red, Mars is a cold place, not hot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713" name="Google Shape;564;p32"/>
          <p:cNvSpPr/>
          <p:nvPr/>
        </p:nvSpPr>
        <p:spPr>
          <a:xfrm>
            <a:off x="790200" y="2107440"/>
            <a:ext cx="134532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" rIns="0" bIns="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Saira Extra Condensed"/>
                <a:ea typeface="Saira Extra Condensed"/>
              </a:rPr>
              <a:t>STEP  1</a:t>
            </a:r>
            <a:endParaRPr lang="it-I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000" b="0" strike="noStrike" spc="-1">
                <a:solidFill>
                  <a:srgbClr val="FFFFFF"/>
                </a:solidFill>
                <a:latin typeface="Barlow Semi Condensed Light"/>
                <a:ea typeface="Barlow Semi Condensed Light"/>
              </a:rPr>
              <a:t>Neptune is the furthest planet in our Solar System</a:t>
            </a:r>
            <a:endParaRPr lang="it-IT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ubTitle"/>
          </p:nvPr>
        </p:nvSpPr>
        <p:spPr>
          <a:xfrm>
            <a:off x="1168560" y="1845720"/>
            <a:ext cx="3403080" cy="267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Abbiamo utilizzato i 3 modelli precedentemente esposti, per prevedere se un cliente risponde prontamente ad una campagna mail e se abbandonerà la compagnia.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Abbiamo esaminato metriche di valutazione utili come precision, recall, F1 Measure e Precision-Recall Curve.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Va tutto bene, ma come si può dare un senso a ciò?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Il nostro obiettivo reale con lo sviluppo di questo modello è quello di mostrare un impatto sul business. Nel nostro caso, questo sarebbe un ‘risparmio sui costi’.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it-IT" sz="1200" b="0" strike="noStrike" spc="-1"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subTitle"/>
          </p:nvPr>
        </p:nvSpPr>
        <p:spPr>
          <a:xfrm>
            <a:off x="4572000" y="1845720"/>
            <a:ext cx="3496320" cy="267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Lo spiegheremo tramite un esempio. Per iniziare, facciamo alcune ipotesi su alcuni costi diversi.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Supponiamo che il costo di acquisizione del cliente nel settore delle telecomunicazioni sia di circa 300€.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Nel caso facessimo una previsione su un cliente non churn, ma in realtà lo è (falso negativo, FN), allora dovremo spendere 300€ per acquisirne uno nuovo.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Supponiamo ora che sia 5 volte più costoso acquisire un nuovo cliente piuttosto che tenerne uno esistente. Se prevediamo che un cliente non sia churn, avremo bisogno di spendere 60€ per mantenerlo.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it-IT" sz="12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2"/>
          </p:nvPr>
        </p:nvSpPr>
        <p:spPr>
          <a:xfrm>
            <a:off x="8308080" y="45223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" sz="1300" b="0" strike="noStrike" spc="-1">
                <a:solidFill>
                  <a:srgbClr val="666666"/>
                </a:solidFill>
                <a:latin typeface="Roboto Slab Light"/>
                <a:ea typeface="Roboto Slab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7305E56-869D-4A3E-977B-5127BD7C3433}" type="slidenum">
              <a:rPr lang="es" sz="1300" b="0" strike="noStrike" spc="-1">
                <a:solidFill>
                  <a:srgbClr val="666666"/>
                </a:solidFill>
                <a:latin typeface="Roboto Slab Light"/>
                <a:ea typeface="Roboto Slab Light"/>
              </a:rPr>
              <a:t>6</a:t>
            </a:fld>
            <a:endParaRPr lang="it-IT" sz="1300" b="0" strike="noStrike" spc="-1">
              <a:latin typeface="Times New Roman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title"/>
          </p:nvPr>
        </p:nvSpPr>
        <p:spPr>
          <a:xfrm>
            <a:off x="1000080" y="134640"/>
            <a:ext cx="714348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3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Esempio di Business (1)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8" name="Google Shape;8869;p62"/>
          <p:cNvGrpSpPr/>
          <p:nvPr/>
        </p:nvGrpSpPr>
        <p:grpSpPr>
          <a:xfrm>
            <a:off x="2703600" y="1252080"/>
            <a:ext cx="333000" cy="327600"/>
            <a:chOff x="2703600" y="1252080"/>
            <a:chExt cx="333000" cy="327600"/>
          </a:xfrm>
        </p:grpSpPr>
        <p:sp>
          <p:nvSpPr>
            <p:cNvPr id="719" name="Google Shape;8870;p62"/>
            <p:cNvSpPr/>
            <p:nvPr/>
          </p:nvSpPr>
          <p:spPr>
            <a:xfrm>
              <a:off x="2703600" y="1425240"/>
              <a:ext cx="58680" cy="154440"/>
            </a:xfrm>
            <a:custGeom>
              <a:avLst/>
              <a:gdLst/>
              <a:ahLst/>
              <a:cxnLst/>
              <a:rect l="l" t="t" r="r" b="b"/>
              <a:pathLst>
                <a:path w="2111" h="5546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8871;p62"/>
            <p:cNvSpPr/>
            <p:nvPr/>
          </p:nvSpPr>
          <p:spPr>
            <a:xfrm>
              <a:off x="2763360" y="1252080"/>
              <a:ext cx="212400" cy="179280"/>
            </a:xfrm>
            <a:custGeom>
              <a:avLst/>
              <a:gdLst/>
              <a:ahLst/>
              <a:cxnLst/>
              <a:rect l="l" t="t" r="r" b="b"/>
              <a:pathLst>
                <a:path w="7625" h="6428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Google Shape;8872;p62"/>
            <p:cNvSpPr/>
            <p:nvPr/>
          </p:nvSpPr>
          <p:spPr>
            <a:xfrm>
              <a:off x="2781720" y="1419480"/>
              <a:ext cx="254880" cy="140040"/>
            </a:xfrm>
            <a:custGeom>
              <a:avLst/>
              <a:gdLst/>
              <a:ahLst/>
              <a:cxnLst/>
              <a:rect l="l" t="t" r="r" b="b"/>
              <a:pathLst>
                <a:path w="9137" h="5026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22" name="Google Shape;8869;p62"/>
          <p:cNvGrpSpPr/>
          <p:nvPr/>
        </p:nvGrpSpPr>
        <p:grpSpPr>
          <a:xfrm>
            <a:off x="6153480" y="1255680"/>
            <a:ext cx="333360" cy="327600"/>
            <a:chOff x="6153480" y="1255680"/>
            <a:chExt cx="333360" cy="327600"/>
          </a:xfrm>
        </p:grpSpPr>
        <p:sp>
          <p:nvSpPr>
            <p:cNvPr id="723" name="Google Shape;8870;p62"/>
            <p:cNvSpPr/>
            <p:nvPr/>
          </p:nvSpPr>
          <p:spPr>
            <a:xfrm>
              <a:off x="6153480" y="1428840"/>
              <a:ext cx="58680" cy="154440"/>
            </a:xfrm>
            <a:custGeom>
              <a:avLst/>
              <a:gdLst/>
              <a:ahLst/>
              <a:cxnLst/>
              <a:rect l="l" t="t" r="r" b="b"/>
              <a:pathLst>
                <a:path w="2111" h="5546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Google Shape;8871;p62"/>
            <p:cNvSpPr/>
            <p:nvPr/>
          </p:nvSpPr>
          <p:spPr>
            <a:xfrm>
              <a:off x="6213600" y="1255680"/>
              <a:ext cx="212400" cy="179280"/>
            </a:xfrm>
            <a:custGeom>
              <a:avLst/>
              <a:gdLst/>
              <a:ahLst/>
              <a:cxnLst/>
              <a:rect l="l" t="t" r="r" b="b"/>
              <a:pathLst>
                <a:path w="7625" h="6428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Google Shape;8872;p62"/>
            <p:cNvSpPr/>
            <p:nvPr/>
          </p:nvSpPr>
          <p:spPr>
            <a:xfrm>
              <a:off x="6231960" y="1423080"/>
              <a:ext cx="254880" cy="140040"/>
            </a:xfrm>
            <a:custGeom>
              <a:avLst/>
              <a:gdLst/>
              <a:ahLst/>
              <a:cxnLst/>
              <a:rect l="l" t="t" r="r" b="b"/>
              <a:pathLst>
                <a:path w="9137" h="5026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ubTitle"/>
          </p:nvPr>
        </p:nvSpPr>
        <p:spPr>
          <a:xfrm>
            <a:off x="1168560" y="1845720"/>
            <a:ext cx="3403080" cy="267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 volte prevediamo correttamente che un cliente sarà churn (true positive, TP)  e a volte prevediamo erroneamente che un cliente non sia churn (false positive, FP). In entrambi i casi, spendiamo 60€ per mantenere il cliente.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Infine, c'è lo scenario in cui prevediamo correttamente che un cliente non sarà churn (true negative, TN). In questo caso non spenderemo capitale. Questi sono clienti felici, che abbiamo identificato correttamente come felici.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Ecco un breve riepilogo dei costi: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FN = 300€, TP = 60€, FP = 60€, TN = 0€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it-IT" sz="1200" b="0" strike="noStrike" spc="-1"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subTitle"/>
          </p:nvPr>
        </p:nvSpPr>
        <p:spPr>
          <a:xfrm>
            <a:off x="4572000" y="1845720"/>
            <a:ext cx="3496320" cy="267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Se moltiplichiamo il numero totale di previsioni (FN, TP, FP e TN) per il costo associato e li sommiamo, possiamo calcolare il costo totale associato al nostro modello. Ecco come appare questa equazione: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Costo = FN (300€) + TP  (60€) + FP (60€) + TN (0€)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Ad esempio, supponiamo di fare il seguente numero di previsioni di ciascuna: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FN = 10, TP = 5, FP = 5, TN = 5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Quindi il nostro costo totale sarebbe di 3600€.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10 * (300€) + 5 * (60€) + 5 * (60€) + 5 * (0€) = 3600€.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it-IT" sz="1200" b="0" strike="noStrike" spc="-1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3"/>
          </p:nvPr>
        </p:nvSpPr>
        <p:spPr>
          <a:xfrm>
            <a:off x="8308080" y="45223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" sz="1300" b="0" strike="noStrike" spc="-1">
                <a:solidFill>
                  <a:srgbClr val="666666"/>
                </a:solidFill>
                <a:latin typeface="Roboto Slab Light"/>
                <a:ea typeface="Roboto Slab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F1CE33D-F12E-440D-8812-0D7858927C8E}" type="slidenum">
              <a:rPr lang="es" sz="1300" b="0" strike="noStrike" spc="-1">
                <a:solidFill>
                  <a:srgbClr val="666666"/>
                </a:solidFill>
                <a:latin typeface="Roboto Slab Light"/>
                <a:ea typeface="Roboto Slab Light"/>
              </a:rPr>
              <a:t>7</a:t>
            </a:fld>
            <a:endParaRPr lang="it-IT" sz="1300" b="0" strike="noStrike" spc="-1">
              <a:latin typeface="Times New Roman"/>
            </a:endParaRPr>
          </a:p>
        </p:txBody>
      </p:sp>
      <p:sp>
        <p:nvSpPr>
          <p:cNvPr id="729" name="PlaceHolder 4"/>
          <p:cNvSpPr>
            <a:spLocks noGrp="1"/>
          </p:cNvSpPr>
          <p:nvPr>
            <p:ph type="title"/>
          </p:nvPr>
        </p:nvSpPr>
        <p:spPr>
          <a:xfrm>
            <a:off x="1000080" y="134640"/>
            <a:ext cx="714348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3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Esempio di Business (2)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3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TASK 1: Analisi dei modelli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1" name="Immagine 3" descr="Immagine che contiene screenshot&#10;&#10;Descrizione generata automaticamente"/>
          <p:cNvPicPr/>
          <p:nvPr/>
        </p:nvPicPr>
        <p:blipFill>
          <a:blip r:embed="rId2"/>
          <a:stretch/>
        </p:blipFill>
        <p:spPr>
          <a:xfrm>
            <a:off x="64440" y="1068480"/>
            <a:ext cx="2735640" cy="2352600"/>
          </a:xfrm>
          <a:prstGeom prst="rect">
            <a:avLst/>
          </a:prstGeom>
          <a:ln w="0">
            <a:noFill/>
          </a:ln>
        </p:spPr>
      </p:pic>
      <p:pic>
        <p:nvPicPr>
          <p:cNvPr id="732" name="Immagine 5" descr="Immagine che contiene screenshot&#10;&#10;Descrizione generata automaticamente"/>
          <p:cNvPicPr/>
          <p:nvPr/>
        </p:nvPicPr>
        <p:blipFill>
          <a:blip r:embed="rId3"/>
          <a:stretch/>
        </p:blipFill>
        <p:spPr>
          <a:xfrm>
            <a:off x="3092400" y="1068480"/>
            <a:ext cx="2735640" cy="2352600"/>
          </a:xfrm>
          <a:prstGeom prst="rect">
            <a:avLst/>
          </a:prstGeom>
          <a:ln w="0">
            <a:noFill/>
          </a:ln>
        </p:spPr>
      </p:pic>
      <p:pic>
        <p:nvPicPr>
          <p:cNvPr id="733" name="Immagine 7" descr="Immagine che contiene screenshot&#10;&#10;Descrizione generata automaticamente"/>
          <p:cNvPicPr/>
          <p:nvPr/>
        </p:nvPicPr>
        <p:blipFill>
          <a:blip r:embed="rId4"/>
          <a:stretch/>
        </p:blipFill>
        <p:spPr>
          <a:xfrm>
            <a:off x="6149520" y="1068480"/>
            <a:ext cx="2735640" cy="2352600"/>
          </a:xfrm>
          <a:prstGeom prst="rect">
            <a:avLst/>
          </a:prstGeom>
          <a:ln w="0">
            <a:noFill/>
          </a:ln>
        </p:spPr>
      </p:pic>
      <p:sp>
        <p:nvSpPr>
          <p:cNvPr id="734" name="CasellaDiTesto 9"/>
          <p:cNvSpPr/>
          <p:nvPr/>
        </p:nvSpPr>
        <p:spPr>
          <a:xfrm>
            <a:off x="64440" y="3543480"/>
            <a:ext cx="2735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PRECISION-RECALL CURVE: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Decision Tree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735" name="CasellaDiTesto 33"/>
          <p:cNvSpPr/>
          <p:nvPr/>
        </p:nvSpPr>
        <p:spPr>
          <a:xfrm>
            <a:off x="2994480" y="3543120"/>
            <a:ext cx="2735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PRECISION-RECALL CURVE: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Naive Bayes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736" name="CasellaDiTesto 34"/>
          <p:cNvSpPr/>
          <p:nvPr/>
        </p:nvSpPr>
        <p:spPr>
          <a:xfrm>
            <a:off x="6149520" y="3543120"/>
            <a:ext cx="2735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PRECISION-RECALL CURVE: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Rete neurale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3000" b="0" strike="noStrike" spc="-1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TASK 2: Analisi dei modelli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CasellaDiTesto 9"/>
          <p:cNvSpPr/>
          <p:nvPr/>
        </p:nvSpPr>
        <p:spPr>
          <a:xfrm>
            <a:off x="48960" y="3312360"/>
            <a:ext cx="2735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PRECISION-RECALL CURVE: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Decision Tree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739" name="CasellaDiTesto 33"/>
          <p:cNvSpPr/>
          <p:nvPr/>
        </p:nvSpPr>
        <p:spPr>
          <a:xfrm>
            <a:off x="2994480" y="3312360"/>
            <a:ext cx="2735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PRECISION-RECALL CURVE: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Naive Bayes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740" name="CasellaDiTesto 34"/>
          <p:cNvSpPr/>
          <p:nvPr/>
        </p:nvSpPr>
        <p:spPr>
          <a:xfrm>
            <a:off x="6149520" y="3312360"/>
            <a:ext cx="2735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PRECISION-RECALL CURVE:</a:t>
            </a:r>
            <a:br/>
            <a:r>
              <a:rPr lang="it-IT" sz="1200" b="0" strike="noStrike" spc="-1">
                <a:solidFill>
                  <a:srgbClr val="FFFFFF"/>
                </a:solidFill>
                <a:latin typeface="Barlow Semi Condensed"/>
                <a:ea typeface="Arial"/>
              </a:rPr>
              <a:t>Rete neurale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741" name="Immagine 12" descr="Immagine che contiene testo, mappa&#10;&#10;Descrizione generata automaticamente"/>
          <p:cNvPicPr/>
          <p:nvPr/>
        </p:nvPicPr>
        <p:blipFill>
          <a:blip r:embed="rId2"/>
          <a:stretch/>
        </p:blipFill>
        <p:spPr>
          <a:xfrm>
            <a:off x="45000" y="1056600"/>
            <a:ext cx="2859840" cy="2048760"/>
          </a:xfrm>
          <a:prstGeom prst="rect">
            <a:avLst/>
          </a:prstGeom>
          <a:ln w="0">
            <a:noFill/>
          </a:ln>
        </p:spPr>
      </p:pic>
      <p:pic>
        <p:nvPicPr>
          <p:cNvPr id="742" name="Immagine 14" descr="Immagine che contiene testo, mappa&#10;&#10;Descrizione generata automaticamente"/>
          <p:cNvPicPr/>
          <p:nvPr/>
        </p:nvPicPr>
        <p:blipFill>
          <a:blip r:embed="rId3"/>
          <a:stretch/>
        </p:blipFill>
        <p:spPr>
          <a:xfrm>
            <a:off x="2994480" y="1056600"/>
            <a:ext cx="2896920" cy="2075040"/>
          </a:xfrm>
          <a:prstGeom prst="rect">
            <a:avLst/>
          </a:prstGeom>
          <a:ln w="0">
            <a:noFill/>
          </a:ln>
        </p:spPr>
      </p:pic>
      <p:pic>
        <p:nvPicPr>
          <p:cNvPr id="743" name="Immagine 16" descr="Immagine che contiene mappa&#10;&#10;Descrizione generata automaticamente"/>
          <p:cNvPicPr/>
          <p:nvPr/>
        </p:nvPicPr>
        <p:blipFill>
          <a:blip r:embed="rId4"/>
          <a:stretch/>
        </p:blipFill>
        <p:spPr>
          <a:xfrm>
            <a:off x="5988240" y="1056600"/>
            <a:ext cx="2896920" cy="207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866</Words>
  <Application>Microsoft Office PowerPoint</Application>
  <PresentationFormat>Presentazione su schermo (16:9)</PresentationFormat>
  <Paragraphs>59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15</vt:i4>
      </vt:variant>
      <vt:variant>
        <vt:lpstr>Titoli diapositive</vt:lpstr>
      </vt:variant>
      <vt:variant>
        <vt:i4>9</vt:i4>
      </vt:variant>
    </vt:vector>
  </HeadingPairs>
  <TitlesOfParts>
    <vt:vector size="34" baseType="lpstr">
      <vt:lpstr>Arial</vt:lpstr>
      <vt:lpstr>Barlow Semi Condensed</vt:lpstr>
      <vt:lpstr>Barlow Semi Condensed Light</vt:lpstr>
      <vt:lpstr>Roboto Slab Light</vt:lpstr>
      <vt:lpstr>Saira Extra Condensed</vt:lpstr>
      <vt:lpstr>Saira ExtraCondensed Medium</vt:lpstr>
      <vt:lpstr>Saira ExtraCondensed SemiBold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STRATEGIE DI MARKETING: email engagement e customer churn</vt:lpstr>
      <vt:lpstr>— HENRY FORD</vt:lpstr>
      <vt:lpstr>TASK  1</vt:lpstr>
      <vt:lpstr>PROCEDIMENTO</vt:lpstr>
      <vt:lpstr>PREPROCESSING</vt:lpstr>
      <vt:lpstr>Esempio di Business (1)</vt:lpstr>
      <vt:lpstr>Esempio di Business (2)</vt:lpstr>
      <vt:lpstr>TASK 1: Analisi dei modelli</vt:lpstr>
      <vt:lpstr>TASK 2: Analisi dei modelli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DI MARKETING: email engagement e customer churn</dc:title>
  <dc:subject/>
  <dc:creator>davide lagano</dc:creator>
  <dc:description/>
  <cp:lastModifiedBy>d.lagano@campus.unimib.it</cp:lastModifiedBy>
  <cp:revision>20</cp:revision>
  <dcterms:modified xsi:type="dcterms:W3CDTF">2022-02-23T19:09:01Z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51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51</vt:i4>
  </property>
</Properties>
</file>