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7" r:id="rId5"/>
    <p:sldId id="268" r:id="rId6"/>
    <p:sldId id="270" r:id="rId7"/>
    <p:sldId id="273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94660"/>
  </p:normalViewPr>
  <p:slideViewPr>
    <p:cSldViewPr>
      <p:cViewPr varScale="1">
        <p:scale>
          <a:sx n="67" d="100"/>
          <a:sy n="67" d="100"/>
        </p:scale>
        <p:origin x="72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73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99221"/>
            <a:ext cx="11058752" cy="1025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484784"/>
            <a:ext cx="11089232" cy="484400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ddd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19675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1"/>
            <a:ext cx="10058400" cy="10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1295972"/>
            <a:ext cx="11089232" cy="5104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204664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384" y="6481760"/>
            <a:ext cx="8364016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ddd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536" y="6481760"/>
            <a:ext cx="1209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988840"/>
            <a:ext cx="4965719" cy="27100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/>
              <a:t>Sistema di data-logging e </a:t>
            </a:r>
            <a:r>
              <a:rPr lang="en-US" sz="6000" dirty="0" err="1" smtClean="0"/>
              <a:t>telemetria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1111" r="7126" b="6349"/>
          <a:stretch/>
        </p:blipFill>
        <p:spPr>
          <a:xfrm>
            <a:off x="4772160" y="1009531"/>
            <a:ext cx="7156488" cy="4651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5360" y="638132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I.T.I.S. Leonardo da Vinci</a:t>
            </a:r>
            <a:r>
              <a:rPr lang="it-IT" dirty="0"/>
              <a:t> </a:t>
            </a:r>
            <a:r>
              <a:rPr lang="it-IT" dirty="0" smtClean="0"/>
              <a:t>		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9192344" y="6381327"/>
            <a:ext cx="26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Classe 5AI </a:t>
            </a:r>
            <a:r>
              <a:rPr lang="it-IT" dirty="0" err="1" smtClean="0"/>
              <a:t>a.s.</a:t>
            </a:r>
            <a:r>
              <a:rPr lang="it-IT" dirty="0" smtClean="0"/>
              <a:t> 2014/15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5159896" y="638132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defTabSz="800100"/>
            <a:r>
              <a:rPr lang="it-IT" dirty="0" smtClean="0"/>
              <a:t>Malvezzi Davide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Eco-Marathon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28800"/>
            <a:ext cx="11089232" cy="4844009"/>
          </a:xfrm>
        </p:spPr>
        <p:txBody>
          <a:bodyPr/>
          <a:lstStyle/>
          <a:p>
            <a:r>
              <a:rPr lang="en-US" sz="2800" dirty="0" err="1" smtClean="0"/>
              <a:t>Gara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organizzata</a:t>
            </a:r>
            <a:r>
              <a:rPr lang="en-US" sz="2800" dirty="0" smtClean="0"/>
              <a:t> </a:t>
            </a:r>
            <a:r>
              <a:rPr lang="en-US" sz="2800" dirty="0" err="1" smtClean="0"/>
              <a:t>dalla</a:t>
            </a:r>
            <a:r>
              <a:rPr lang="en-US" sz="2800" dirty="0" smtClean="0"/>
              <a:t> Shell</a:t>
            </a:r>
          </a:p>
          <a:p>
            <a:r>
              <a:rPr lang="en-US" sz="2800" dirty="0" err="1" smtClean="0"/>
              <a:t>Oltre</a:t>
            </a:r>
            <a:r>
              <a:rPr lang="en-US" sz="2800" dirty="0" smtClean="0"/>
              <a:t> 200 team da </a:t>
            </a:r>
            <a:r>
              <a:rPr lang="en-US" sz="2800" dirty="0" err="1" smtClean="0"/>
              <a:t>tutta</a:t>
            </a:r>
            <a:r>
              <a:rPr lang="en-US" sz="2800" dirty="0" smtClean="0"/>
              <a:t> Europa</a:t>
            </a:r>
          </a:p>
          <a:p>
            <a:r>
              <a:rPr lang="it-IT" altLang="it-IT" sz="2800" dirty="0"/>
              <a:t>Diverse categorie:</a:t>
            </a:r>
          </a:p>
          <a:p>
            <a:pPr marL="457200" lvl="2">
              <a:spcBef>
                <a:spcPts val="1800"/>
              </a:spcBef>
            </a:pPr>
            <a:r>
              <a:rPr lang="it-IT" altLang="it-IT" sz="2400" dirty="0"/>
              <a:t>Idrogeno</a:t>
            </a:r>
          </a:p>
          <a:p>
            <a:pPr marL="457200" lvl="2">
              <a:spcBef>
                <a:spcPts val="1800"/>
              </a:spcBef>
            </a:pPr>
            <a:r>
              <a:rPr lang="it-IT" altLang="it-IT" sz="2400" dirty="0" smtClean="0"/>
              <a:t>Batteria </a:t>
            </a:r>
            <a:r>
              <a:rPr lang="it-IT" altLang="it-IT" sz="2400" dirty="0"/>
              <a:t>+ </a:t>
            </a:r>
            <a:r>
              <a:rPr lang="it-IT" altLang="it-IT" sz="2400" dirty="0" smtClean="0"/>
              <a:t>pannello solare</a:t>
            </a:r>
            <a:endParaRPr lang="it-IT" altLang="it-IT" sz="2400" dirty="0"/>
          </a:p>
          <a:p>
            <a:pPr marL="457200" lvl="2">
              <a:spcBef>
                <a:spcPts val="1800"/>
              </a:spcBef>
            </a:pPr>
            <a:r>
              <a:rPr lang="it-IT" altLang="it-IT" sz="2400" dirty="0"/>
              <a:t>Motori a combustione interna</a:t>
            </a:r>
            <a:endParaRPr lang="en-US" sz="2400" dirty="0"/>
          </a:p>
          <a:p>
            <a:r>
              <a:rPr lang="en-US" sz="2800" dirty="0"/>
              <a:t>Vince chi </a:t>
            </a:r>
            <a:r>
              <a:rPr lang="en-US" sz="2800" dirty="0" err="1"/>
              <a:t>consuma</a:t>
            </a:r>
            <a:r>
              <a:rPr lang="en-US" sz="2800" dirty="0"/>
              <a:t> </a:t>
            </a:r>
            <a:r>
              <a:rPr lang="en-US" sz="2800" dirty="0" err="1" smtClean="0"/>
              <a:t>meno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84" y="65903"/>
            <a:ext cx="1084599" cy="108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"/>
          <a:stretch/>
        </p:blipFill>
        <p:spPr>
          <a:xfrm>
            <a:off x="5620023" y="1854560"/>
            <a:ext cx="6274860" cy="439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Escorpio EVO</a:t>
            </a:r>
            <a:endParaRPr lang="it-IT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116632"/>
            <a:ext cx="1008112" cy="1008112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248128" y="1556791"/>
            <a:ext cx="4752528" cy="4844009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Prototipo in fibra di carbonio</a:t>
            </a:r>
          </a:p>
          <a:p>
            <a:r>
              <a:rPr lang="it-IT" sz="2800" dirty="0" smtClean="0"/>
              <a:t>Categoria: </a:t>
            </a:r>
          </a:p>
          <a:p>
            <a:pPr lvl="1"/>
            <a:r>
              <a:rPr lang="it-IT" sz="2400" dirty="0" smtClean="0"/>
              <a:t>batteria + pannello solare</a:t>
            </a:r>
            <a:endParaRPr lang="it-IT" sz="2400" dirty="0"/>
          </a:p>
          <a:p>
            <a:r>
              <a:rPr lang="it-IT" sz="2800" dirty="0" smtClean="0"/>
              <a:t>Classifica attuale:</a:t>
            </a:r>
          </a:p>
          <a:p>
            <a:pPr lvl="1"/>
            <a:r>
              <a:rPr lang="it-IT" sz="2400" dirty="0" smtClean="0"/>
              <a:t>6° posto nella sua categoria</a:t>
            </a:r>
          </a:p>
          <a:p>
            <a:r>
              <a:rPr lang="it-IT" sz="2800" dirty="0" smtClean="0"/>
              <a:t>Risultato attuale:</a:t>
            </a:r>
          </a:p>
          <a:p>
            <a:pPr marL="0" indent="0" algn="ctr">
              <a:buNone/>
            </a:pPr>
            <a:r>
              <a:rPr lang="it-IT" sz="2800" dirty="0" smtClean="0"/>
              <a:t>601 </a:t>
            </a:r>
            <a:r>
              <a:rPr lang="it-IT" sz="2800" dirty="0"/>
              <a:t>km/kWh </a:t>
            </a:r>
            <a:r>
              <a:rPr lang="it-IT" sz="2800" b="1" dirty="0" smtClean="0"/>
              <a:t>≅</a:t>
            </a:r>
          </a:p>
          <a:p>
            <a:pPr marL="0" indent="0" algn="ctr">
              <a:buNone/>
            </a:pPr>
            <a:r>
              <a:rPr lang="it-IT" sz="4400" b="1" dirty="0"/>
              <a:t>5344 km/l</a:t>
            </a:r>
          </a:p>
          <a:p>
            <a:endParaRPr lang="it-IT" dirty="0"/>
          </a:p>
        </p:txBody>
      </p:sp>
      <p:pic>
        <p:nvPicPr>
          <p:cNvPr id="16" name="Picture 2" descr="https://scontent-mxp1-1.xx.fbcdn.net/hphotos-xat1/v/t1.0-9/s720x720/11329863_509744932507062_6318370264060512267_n.jpg?oh=632738db45c703c7ab9ebeeac0975199&amp;oe=55FF73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"/>
          <a:stretch/>
        </p:blipFill>
        <p:spPr bwMode="auto">
          <a:xfrm>
            <a:off x="376807" y="1556792"/>
            <a:ext cx="6871321" cy="4807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data-logging e telemetria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28800"/>
            <a:ext cx="11089232" cy="4844009"/>
          </a:xfrm>
        </p:spPr>
        <p:txBody>
          <a:bodyPr>
            <a:normAutofit/>
          </a:bodyPr>
          <a:lstStyle/>
          <a:p>
            <a:r>
              <a:rPr lang="it-IT" sz="2800" dirty="0" err="1" smtClean="0"/>
              <a:t>Datalogger</a:t>
            </a:r>
            <a:endParaRPr lang="it-IT" sz="2800" dirty="0" smtClean="0"/>
          </a:p>
          <a:p>
            <a:pPr lvl="1"/>
            <a:r>
              <a:rPr lang="it-IT" sz="2400" dirty="0" smtClean="0"/>
              <a:t>Acquisizione e registrazione dati</a:t>
            </a:r>
          </a:p>
          <a:p>
            <a:pPr lvl="1"/>
            <a:endParaRPr lang="it-IT" sz="1800" dirty="0"/>
          </a:p>
          <a:p>
            <a:r>
              <a:rPr lang="it-IT" sz="2800" dirty="0" smtClean="0"/>
              <a:t>Telemetria</a:t>
            </a:r>
          </a:p>
          <a:p>
            <a:pPr lvl="1"/>
            <a:r>
              <a:rPr lang="it-IT" sz="2400" dirty="0" smtClean="0"/>
              <a:t>Trasferimento </a:t>
            </a:r>
            <a:r>
              <a:rPr lang="it-IT" dirty="0" smtClean="0"/>
              <a:t>dati tramite rete wireless</a:t>
            </a:r>
          </a:p>
          <a:p>
            <a:pPr lvl="1"/>
            <a:endParaRPr lang="it-IT" sz="1800" dirty="0" smtClean="0"/>
          </a:p>
          <a:p>
            <a:r>
              <a:rPr lang="it-IT" sz="2800" dirty="0" smtClean="0"/>
              <a:t>Vantaggi:</a:t>
            </a:r>
          </a:p>
          <a:p>
            <a:pPr lvl="1"/>
            <a:r>
              <a:rPr lang="it-IT" sz="2400" dirty="0" smtClean="0"/>
              <a:t>Strumento </a:t>
            </a:r>
            <a:r>
              <a:rPr lang="it-IT" sz="2400" dirty="0"/>
              <a:t>di </a:t>
            </a:r>
            <a:r>
              <a:rPr lang="it-IT" sz="2400" dirty="0" err="1"/>
              <a:t>debug</a:t>
            </a:r>
            <a:endParaRPr lang="it-IT" sz="2400" dirty="0"/>
          </a:p>
          <a:p>
            <a:pPr lvl="1"/>
            <a:r>
              <a:rPr lang="it-IT" sz="2400" dirty="0" smtClean="0"/>
              <a:t>Monitoraggio </a:t>
            </a:r>
            <a:r>
              <a:rPr lang="it-IT" sz="2400" dirty="0"/>
              <a:t>veicolo</a:t>
            </a:r>
          </a:p>
          <a:p>
            <a:pPr lvl="1"/>
            <a:r>
              <a:rPr lang="it-IT" sz="2400" dirty="0" smtClean="0"/>
              <a:t>Analisi </a:t>
            </a:r>
            <a:r>
              <a:rPr lang="it-IT" sz="2400" dirty="0"/>
              <a:t>dei dati post-gara</a:t>
            </a:r>
          </a:p>
          <a:p>
            <a:pPr lvl="1"/>
            <a:r>
              <a:rPr lang="it-IT" sz="2400" dirty="0" smtClean="0"/>
              <a:t>Miglioramento </a:t>
            </a:r>
            <a:r>
              <a:rPr lang="it-IT" sz="2400" dirty="0"/>
              <a:t>comunicazione con il pilota</a:t>
            </a:r>
          </a:p>
          <a:p>
            <a:endParaRPr lang="it-IT" dirty="0" smtClean="0"/>
          </a:p>
          <a:p>
            <a:pPr lvl="1"/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2054" name="Picture 6" descr="http://icons.iconarchive.com/icons/everaldo/crystal-clear/128/App-ktalk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32" y="-224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463537"/>
            <a:ext cx="3759656" cy="2541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488359"/>
            <a:ext cx="3411267" cy="4253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2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Hardware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84" y="5661248"/>
            <a:ext cx="2107936" cy="723809"/>
          </a:xfrm>
        </p:spPr>
      </p:pic>
      <p:pic>
        <p:nvPicPr>
          <p:cNvPr id="4098" name="Picture 2" descr="http://icons.iconarchive.com/icons/icons-land/vista-hardware-devices/128/Motherboa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61728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20" y="155679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53" y="3212976"/>
            <a:ext cx="1625397" cy="16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5720" y="2852936"/>
            <a:ext cx="1224136" cy="1224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3897" y="2826631"/>
            <a:ext cx="1224136" cy="1276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5820" y="4822398"/>
            <a:ext cx="1117460" cy="634921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391294" y="1484784"/>
            <a:ext cx="6321330" cy="5116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/>
              <a:t>Interfaccia CAN bus</a:t>
            </a:r>
            <a:endParaRPr lang="it-IT" sz="2800" dirty="0"/>
          </a:p>
          <a:p>
            <a:pPr lvl="1"/>
            <a:r>
              <a:rPr lang="it-IT" sz="2400" dirty="0" smtClean="0"/>
              <a:t>Semplicità </a:t>
            </a:r>
            <a:r>
              <a:rPr lang="it-IT" sz="2400" dirty="0"/>
              <a:t>di collegamento</a:t>
            </a:r>
          </a:p>
          <a:p>
            <a:pPr lvl="1"/>
            <a:r>
              <a:rPr lang="it-IT" sz="2400" dirty="0" smtClean="0"/>
              <a:t>Numero </a:t>
            </a:r>
            <a:r>
              <a:rPr lang="it-IT" sz="2400" dirty="0"/>
              <a:t>elevato di canali</a:t>
            </a:r>
          </a:p>
          <a:p>
            <a:pPr lvl="1"/>
            <a:r>
              <a:rPr lang="it-IT" sz="2400" dirty="0" smtClean="0"/>
              <a:t>Diffuso </a:t>
            </a:r>
            <a:r>
              <a:rPr lang="it-IT" sz="2400" dirty="0"/>
              <a:t>in ambito </a:t>
            </a:r>
            <a:r>
              <a:rPr lang="it-IT" sz="2400" dirty="0" smtClean="0"/>
              <a:t>automotive</a:t>
            </a:r>
          </a:p>
          <a:p>
            <a:pPr lvl="1"/>
            <a:endParaRPr lang="it-IT" sz="2000" dirty="0"/>
          </a:p>
          <a:p>
            <a:r>
              <a:rPr lang="it-IT" sz="2800" dirty="0" smtClean="0"/>
              <a:t>Interfaccia </a:t>
            </a:r>
            <a:r>
              <a:rPr lang="it-IT" sz="2800" dirty="0"/>
              <a:t>SD</a:t>
            </a:r>
          </a:p>
          <a:p>
            <a:pPr lvl="1"/>
            <a:r>
              <a:rPr lang="it-IT" sz="2400" dirty="0" smtClean="0"/>
              <a:t>File </a:t>
            </a:r>
            <a:r>
              <a:rPr lang="it-IT" sz="2400" dirty="0"/>
              <a:t>di log</a:t>
            </a:r>
          </a:p>
          <a:p>
            <a:pPr lvl="1"/>
            <a:r>
              <a:rPr lang="it-IT" sz="2400" dirty="0" smtClean="0"/>
              <a:t>File </a:t>
            </a:r>
            <a:r>
              <a:rPr lang="it-IT" sz="2400" dirty="0"/>
              <a:t>di </a:t>
            </a:r>
            <a:r>
              <a:rPr lang="it-IT" sz="2400" dirty="0" smtClean="0"/>
              <a:t>configurazione</a:t>
            </a:r>
          </a:p>
          <a:p>
            <a:pPr lvl="1"/>
            <a:endParaRPr lang="it-IT" sz="2000" dirty="0"/>
          </a:p>
          <a:p>
            <a:r>
              <a:rPr lang="it-IT" sz="2800" dirty="0" smtClean="0"/>
              <a:t>Interfaccia </a:t>
            </a:r>
            <a:r>
              <a:rPr lang="it-IT" sz="2800" dirty="0"/>
              <a:t>GSM</a:t>
            </a:r>
          </a:p>
          <a:p>
            <a:pPr lvl="1"/>
            <a:r>
              <a:rPr lang="it-IT" sz="2400" dirty="0" smtClean="0"/>
              <a:t>Invio </a:t>
            </a:r>
            <a:r>
              <a:rPr lang="it-IT" sz="2400" dirty="0"/>
              <a:t>e ricezione dati da remoto</a:t>
            </a:r>
          </a:p>
          <a:p>
            <a:pPr lvl="1"/>
            <a:r>
              <a:rPr lang="it-IT" sz="2400" dirty="0" smtClean="0"/>
              <a:t>Chiamate </a:t>
            </a:r>
            <a:r>
              <a:rPr lang="it-IT" sz="2400" dirty="0"/>
              <a:t>audio</a:t>
            </a:r>
            <a:endParaRPr lang="it-IT" sz="2400" dirty="0" smtClean="0"/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33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>
            <a:stCxn id="33" idx="3"/>
          </p:cNvCxnSpPr>
          <p:nvPr/>
        </p:nvCxnSpPr>
        <p:spPr>
          <a:xfrm>
            <a:off x="9905580" y="3810619"/>
            <a:ext cx="515836" cy="2644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960884"/>
            <a:ext cx="3091272" cy="206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Socket UDP</a:t>
            </a:r>
            <a:endParaRPr lang="it-IT" sz="2800" dirty="0"/>
          </a:p>
          <a:p>
            <a:pPr lvl="1"/>
            <a:r>
              <a:rPr lang="it-IT" sz="2400" dirty="0" smtClean="0"/>
              <a:t>Invio dati</a:t>
            </a:r>
            <a:endParaRPr lang="it-IT" sz="2400" dirty="0"/>
          </a:p>
          <a:p>
            <a:r>
              <a:rPr lang="it-IT" sz="2800" dirty="0"/>
              <a:t>Socket </a:t>
            </a:r>
            <a:r>
              <a:rPr lang="it-IT" sz="2800" dirty="0" smtClean="0"/>
              <a:t>TCP</a:t>
            </a:r>
            <a:endParaRPr lang="it-IT" sz="2800" dirty="0"/>
          </a:p>
          <a:p>
            <a:pPr lvl="1"/>
            <a:r>
              <a:rPr lang="it-IT" sz="2400" dirty="0" smtClean="0"/>
              <a:t>Invio ACK</a:t>
            </a:r>
          </a:p>
          <a:p>
            <a:pPr lvl="1"/>
            <a:r>
              <a:rPr lang="it-IT" sz="2400" dirty="0"/>
              <a:t>Invio </a:t>
            </a:r>
            <a:r>
              <a:rPr lang="it-IT" sz="2400" dirty="0" smtClean="0"/>
              <a:t>comandi</a:t>
            </a:r>
            <a:endParaRPr lang="it-IT" sz="2400" dirty="0"/>
          </a:p>
          <a:p>
            <a:r>
              <a:rPr lang="it-IT" sz="2800" dirty="0"/>
              <a:t>R</a:t>
            </a:r>
            <a:r>
              <a:rPr lang="it-IT" sz="2800" dirty="0" smtClean="0"/>
              <a:t>itrasmissione</a:t>
            </a:r>
            <a:endParaRPr lang="it-IT" sz="2800" dirty="0"/>
          </a:p>
        </p:txBody>
      </p:sp>
      <p:pic>
        <p:nvPicPr>
          <p:cNvPr id="7170" name="Picture 2" descr="http://icons.iconarchive.com/icons/everaldo/crystal-clear/128/App-internet-connection-tool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34" y="110644"/>
            <a:ext cx="1014100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464152" y="1467872"/>
            <a:ext cx="109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UDP</a:t>
            </a:r>
            <a:endParaRPr lang="it-IT" dirty="0"/>
          </a:p>
        </p:txBody>
      </p:sp>
      <p:sp>
        <p:nvSpPr>
          <p:cNvPr id="26" name="TextBox 25"/>
          <p:cNvSpPr txBox="1"/>
          <p:nvPr/>
        </p:nvSpPr>
        <p:spPr>
          <a:xfrm>
            <a:off x="7536160" y="1465620"/>
            <a:ext cx="79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TCP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31" y="3355009"/>
            <a:ext cx="1440160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5451294" y="2701275"/>
            <a:ext cx="691120" cy="9156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544025"/>
            <a:ext cx="288032" cy="576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453716"/>
            <a:ext cx="288032" cy="5760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58" y="2803452"/>
            <a:ext cx="288032" cy="5760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05" y="2190420"/>
            <a:ext cx="288032" cy="5760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439963"/>
            <a:ext cx="288032" cy="5760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519437"/>
            <a:ext cx="288032" cy="5760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69" y="4363552"/>
            <a:ext cx="288032" cy="5760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48" y="3522587"/>
            <a:ext cx="288032" cy="576064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1" idx="3"/>
            <a:endCxn id="19" idx="1"/>
          </p:cNvCxnSpPr>
          <p:nvPr/>
        </p:nvCxnSpPr>
        <p:spPr>
          <a:xfrm flipV="1">
            <a:off x="6600056" y="2832057"/>
            <a:ext cx="720080" cy="9754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28" idx="1"/>
          </p:cNvCxnSpPr>
          <p:nvPr/>
        </p:nvCxnSpPr>
        <p:spPr>
          <a:xfrm flipV="1">
            <a:off x="7608168" y="2478452"/>
            <a:ext cx="790637" cy="353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1"/>
            <a:endCxn id="28" idx="3"/>
          </p:cNvCxnSpPr>
          <p:nvPr/>
        </p:nvCxnSpPr>
        <p:spPr>
          <a:xfrm flipH="1" flipV="1">
            <a:off x="8686837" y="2478452"/>
            <a:ext cx="339221" cy="613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3"/>
            <a:endCxn id="33" idx="1"/>
          </p:cNvCxnSpPr>
          <p:nvPr/>
        </p:nvCxnSpPr>
        <p:spPr>
          <a:xfrm>
            <a:off x="9314090" y="3091484"/>
            <a:ext cx="303458" cy="719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33" idx="1"/>
          </p:cNvCxnSpPr>
          <p:nvPr/>
        </p:nvCxnSpPr>
        <p:spPr>
          <a:xfrm>
            <a:off x="8328248" y="3741748"/>
            <a:ext cx="1289300" cy="688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  <a:endCxn id="20" idx="1"/>
          </p:cNvCxnSpPr>
          <p:nvPr/>
        </p:nvCxnSpPr>
        <p:spPr>
          <a:xfrm>
            <a:off x="7608168" y="2832057"/>
            <a:ext cx="432048" cy="909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3"/>
            <a:endCxn id="30" idx="1"/>
          </p:cNvCxnSpPr>
          <p:nvPr/>
        </p:nvCxnSpPr>
        <p:spPr>
          <a:xfrm>
            <a:off x="6600056" y="3807469"/>
            <a:ext cx="576064" cy="920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0" idx="3"/>
            <a:endCxn id="32" idx="1"/>
          </p:cNvCxnSpPr>
          <p:nvPr/>
        </p:nvCxnSpPr>
        <p:spPr>
          <a:xfrm flipV="1">
            <a:off x="7464152" y="4651584"/>
            <a:ext cx="1161817" cy="76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31" idx="1"/>
          </p:cNvCxnSpPr>
          <p:nvPr/>
        </p:nvCxnSpPr>
        <p:spPr>
          <a:xfrm flipV="1">
            <a:off x="5908055" y="3807469"/>
            <a:ext cx="403969" cy="876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3"/>
            <a:endCxn id="20" idx="1"/>
          </p:cNvCxnSpPr>
          <p:nvPr/>
        </p:nvCxnSpPr>
        <p:spPr>
          <a:xfrm flipV="1">
            <a:off x="7464152" y="3741748"/>
            <a:ext cx="576064" cy="986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2" idx="3"/>
            <a:endCxn id="33" idx="1"/>
          </p:cNvCxnSpPr>
          <p:nvPr/>
        </p:nvCxnSpPr>
        <p:spPr>
          <a:xfrm flipV="1">
            <a:off x="8914001" y="3810619"/>
            <a:ext cx="703547" cy="84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0" idx="3"/>
            <a:endCxn id="25" idx="1"/>
          </p:cNvCxnSpPr>
          <p:nvPr/>
        </p:nvCxnSpPr>
        <p:spPr>
          <a:xfrm flipV="1">
            <a:off x="8328248" y="3091484"/>
            <a:ext cx="697810" cy="650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7190"/>
          <a:stretch/>
        </p:blipFill>
        <p:spPr>
          <a:xfrm>
            <a:off x="5526147" y="3681324"/>
            <a:ext cx="576064" cy="432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7190"/>
          <a:stretch/>
        </p:blipFill>
        <p:spPr>
          <a:xfrm>
            <a:off x="5523832" y="3679087"/>
            <a:ext cx="576064" cy="432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7190"/>
          <a:stretch/>
        </p:blipFill>
        <p:spPr>
          <a:xfrm>
            <a:off x="5519936" y="3669740"/>
            <a:ext cx="576064" cy="432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18210"/>
          <a:stretch/>
        </p:blipFill>
        <p:spPr>
          <a:xfrm>
            <a:off x="10583011" y="3690969"/>
            <a:ext cx="576000" cy="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04323 -0.01297 L 0.06771 -0.01575 L 0.12604 -0.15463 L 0.15052 -0.15556 L 0.18438 -0.025 L 0.21042 -0.02408 L 0.31667 -0.01297 L 0.3375 -0.01297 L 0.37448 0.02129 L 0.41823 -0.00186 " pathEditMode="relative" rAng="0" ptsTypes="AAAAAAAAAAA">
                                      <p:cBhvr>
                                        <p:cTn id="1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4323 0.02315 L -0.08021 -0.01018 L -0.10417 -0.01018 L -0.16146 0.11297 L -0.1849 0.11297 L -0.28125 0.125 L -0.30157 0.125 L -0.35157 -0.01018 L -0.37292 -0.01111 L -0.41771 0.00463 " pathEditMode="relative" rAng="0" ptsTypes="AAAAAAAAA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85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2.91667E-6 0.00023 C 0.00873 -0.00348 0.00052 -0.0007 0.00938 -0.00278 C 0.0168 -0.00486 0.00651 -0.00278 0.01511 -0.00463 C 0.0168 -0.0051 0.01849 -0.00533 0.02032 -0.00556 C 0.02891 -0.00764 0.01602 -0.00556 0.02604 -0.00741 C 0.03282 -0.00903 0.03789 -0.0088 0.04532 -0.00926 L 0.04584 -0.01204 L 0.06927 -0.01482 L 0.12813 -0.15278 L 0.15157 -0.15741 L 0.21719 -0.20741 L 0.24011 -0.20648 " pathEditMode="relative" rAng="0" ptsTypes="AAAAAAAAAAAAA">
                                      <p:cBhvr>
                                        <p:cTn id="1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-1037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Interfacce </a:t>
            </a:r>
            <a:r>
              <a:rPr lang="it-IT" sz="2800" dirty="0"/>
              <a:t>grafiche personalizzabili</a:t>
            </a:r>
          </a:p>
          <a:p>
            <a:pPr lvl="1"/>
            <a:r>
              <a:rPr lang="it-IT" sz="2400" dirty="0" smtClean="0"/>
              <a:t>Interattive </a:t>
            </a:r>
            <a:r>
              <a:rPr lang="it-IT" sz="2400" dirty="0"/>
              <a:t>e </a:t>
            </a:r>
            <a:r>
              <a:rPr lang="it-IT" sz="2400" dirty="0" smtClean="0"/>
              <a:t>intuitive</a:t>
            </a:r>
          </a:p>
          <a:p>
            <a:r>
              <a:rPr lang="it-IT" sz="2800" dirty="0"/>
              <a:t>Geo-localizzazione</a:t>
            </a:r>
          </a:p>
          <a:p>
            <a:r>
              <a:rPr lang="it-IT" sz="2800" dirty="0"/>
              <a:t>Gestione delle telefonate</a:t>
            </a:r>
          </a:p>
        </p:txBody>
      </p:sp>
      <p:pic>
        <p:nvPicPr>
          <p:cNvPr id="6146" name="Picture 2" descr="http://icons.iconarchive.com/icons/everaldo/crystal-clear/128/App-my-mac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19" y="99222"/>
            <a:ext cx="1025523" cy="10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17" y="1407613"/>
            <a:ext cx="5282227" cy="32455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59" y="3608948"/>
            <a:ext cx="4373115" cy="299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2924944"/>
            <a:ext cx="2332891" cy="2114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33" y="3843028"/>
            <a:ext cx="4608512" cy="2761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808" y="4783062"/>
            <a:ext cx="3432014" cy="16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9376" y="476672"/>
            <a:ext cx="11089232" cy="59961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8800" dirty="0" smtClean="0"/>
              <a:t>Grazie per </a:t>
            </a:r>
          </a:p>
          <a:p>
            <a:pPr marL="0" indent="0" algn="ctr">
              <a:buNone/>
            </a:pPr>
            <a:r>
              <a:rPr lang="it-IT" sz="8800" dirty="0" smtClean="0"/>
              <a:t>l’attenzione</a:t>
            </a:r>
          </a:p>
          <a:p>
            <a:endParaRPr lang="it-IT" dirty="0" smtClean="0"/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171</Words>
  <Application>Microsoft Office PowerPoint</Application>
  <PresentationFormat>Widescreen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Health 16x9</vt:lpstr>
      <vt:lpstr>Sistema di data-logging e telemetria</vt:lpstr>
      <vt:lpstr>Shell Eco-Marathon</vt:lpstr>
      <vt:lpstr>Escorpio EVO</vt:lpstr>
      <vt:lpstr>Sistema di data-logging e telemetria</vt:lpstr>
      <vt:lpstr>Hardware</vt:lpstr>
      <vt:lpstr>Comunicazione</vt:lpstr>
      <vt:lpstr>Software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2015-06-01T17:20:59Z</dcterms:created>
  <dcterms:modified xsi:type="dcterms:W3CDTF">2015-06-07T10:32:28Z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