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6" r:id="rId10"/>
    <p:sldId id="267" r:id="rId11"/>
    <p:sldId id="269" r:id="rId12"/>
    <p:sldId id="268" r:id="rId13"/>
    <p:sldId id="282" r:id="rId14"/>
    <p:sldId id="264" r:id="rId15"/>
    <p:sldId id="280" r:id="rId16"/>
    <p:sldId id="265" r:id="rId17"/>
    <p:sldId id="270" r:id="rId18"/>
    <p:sldId id="271" r:id="rId19"/>
    <p:sldId id="283" r:id="rId20"/>
    <p:sldId id="273" r:id="rId21"/>
    <p:sldId id="275" r:id="rId22"/>
    <p:sldId id="277" r:id="rId23"/>
    <p:sldId id="285" r:id="rId24"/>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e" initials="d" lastIdx="1" clrIdx="0">
    <p:extLst>
      <p:ext uri="{19B8F6BF-5375-455C-9EA6-DF929625EA0E}">
        <p15:presenceInfo xmlns:p15="http://schemas.microsoft.com/office/powerpoint/2012/main" userId="bcc2ce5326b67f6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6357" autoAdjust="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4-03T20:25:01.099" idx="1">
    <p:pos x="10" y="10"/>
    <p:text/>
    <p:extLst>
      <p:ext uri="{C676402C-5697-4E1C-873F-D02D1690AC5C}">
        <p15:threadingInfo xmlns:p15="http://schemas.microsoft.com/office/powerpoint/2012/main" timeZoneBias="-1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66B5-1F7F-4BAC-9656-9183721199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47793A9E-7BBD-4A54-B968-E23475FFF8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3D5E42BC-A85E-4A3E-A774-50EEF8AC3E48}"/>
              </a:ext>
            </a:extLst>
          </p:cNvPr>
          <p:cNvSpPr>
            <a:spLocks noGrp="1"/>
          </p:cNvSpPr>
          <p:nvPr>
            <p:ph type="dt" sz="half" idx="10"/>
          </p:nvPr>
        </p:nvSpPr>
        <p:spPr/>
        <p:txBody>
          <a:bodyPr/>
          <a:lstStyle/>
          <a:p>
            <a:fld id="{A191B6C0-C096-4252-B723-DFD44E074E1A}" type="datetimeFigureOut">
              <a:rPr lang="it-IT" smtClean="0"/>
              <a:t>30/05/2024</a:t>
            </a:fld>
            <a:endParaRPr lang="it-IT"/>
          </a:p>
        </p:txBody>
      </p:sp>
      <p:sp>
        <p:nvSpPr>
          <p:cNvPr id="5" name="Footer Placeholder 4">
            <a:extLst>
              <a:ext uri="{FF2B5EF4-FFF2-40B4-BE49-F238E27FC236}">
                <a16:creationId xmlns:a16="http://schemas.microsoft.com/office/drawing/2014/main" id="{3CCDA9EC-B0F2-44A0-9502-0893EB9DCBF0}"/>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32D1F5F2-DC9C-4A0E-BE91-1C605033829F}"/>
              </a:ext>
            </a:extLst>
          </p:cNvPr>
          <p:cNvSpPr>
            <a:spLocks noGrp="1"/>
          </p:cNvSpPr>
          <p:nvPr>
            <p:ph type="sldNum" sz="quarter" idx="12"/>
          </p:nvPr>
        </p:nvSpPr>
        <p:spPr/>
        <p:txBody>
          <a:bodyPr/>
          <a:lstStyle/>
          <a:p>
            <a:fld id="{C5F89C00-0A47-46CA-9EB3-34A4E5BB1EC0}" type="slidenum">
              <a:rPr lang="it-IT" smtClean="0"/>
              <a:t>‹#›</a:t>
            </a:fld>
            <a:endParaRPr lang="it-IT"/>
          </a:p>
        </p:txBody>
      </p:sp>
    </p:spTree>
    <p:extLst>
      <p:ext uri="{BB962C8B-B14F-4D97-AF65-F5344CB8AC3E}">
        <p14:creationId xmlns:p14="http://schemas.microsoft.com/office/powerpoint/2010/main" val="2788076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6E588-D8DE-4C92-8284-D94E6FBAE5EB}"/>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A072B437-A3DA-4005-9D0D-6433AB18D5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0F9B08A1-96E0-42ED-A5F3-10C287BF85D5}"/>
              </a:ext>
            </a:extLst>
          </p:cNvPr>
          <p:cNvSpPr>
            <a:spLocks noGrp="1"/>
          </p:cNvSpPr>
          <p:nvPr>
            <p:ph type="dt" sz="half" idx="10"/>
          </p:nvPr>
        </p:nvSpPr>
        <p:spPr/>
        <p:txBody>
          <a:bodyPr/>
          <a:lstStyle/>
          <a:p>
            <a:fld id="{A191B6C0-C096-4252-B723-DFD44E074E1A}" type="datetimeFigureOut">
              <a:rPr lang="it-IT" smtClean="0"/>
              <a:t>30/05/2024</a:t>
            </a:fld>
            <a:endParaRPr lang="it-IT"/>
          </a:p>
        </p:txBody>
      </p:sp>
      <p:sp>
        <p:nvSpPr>
          <p:cNvPr id="5" name="Footer Placeholder 4">
            <a:extLst>
              <a:ext uri="{FF2B5EF4-FFF2-40B4-BE49-F238E27FC236}">
                <a16:creationId xmlns:a16="http://schemas.microsoft.com/office/drawing/2014/main" id="{DE6F88A9-E1E6-4C6D-83A4-E19E2CCEDF27}"/>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9C86B7F7-BB2F-4525-A897-7ACE3BFD4E8B}"/>
              </a:ext>
            </a:extLst>
          </p:cNvPr>
          <p:cNvSpPr>
            <a:spLocks noGrp="1"/>
          </p:cNvSpPr>
          <p:nvPr>
            <p:ph type="sldNum" sz="quarter" idx="12"/>
          </p:nvPr>
        </p:nvSpPr>
        <p:spPr/>
        <p:txBody>
          <a:bodyPr/>
          <a:lstStyle/>
          <a:p>
            <a:fld id="{C5F89C00-0A47-46CA-9EB3-34A4E5BB1EC0}" type="slidenum">
              <a:rPr lang="it-IT" smtClean="0"/>
              <a:t>‹#›</a:t>
            </a:fld>
            <a:endParaRPr lang="it-IT"/>
          </a:p>
        </p:txBody>
      </p:sp>
    </p:spTree>
    <p:extLst>
      <p:ext uri="{BB962C8B-B14F-4D97-AF65-F5344CB8AC3E}">
        <p14:creationId xmlns:p14="http://schemas.microsoft.com/office/powerpoint/2010/main" val="3004664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0667CC-C4DC-4DBB-B02B-1F6DD14BA50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30A14066-7E6C-46E1-AC49-7351A616B0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84CC2D95-6A42-4160-8CA8-2EAAA2224D39}"/>
              </a:ext>
            </a:extLst>
          </p:cNvPr>
          <p:cNvSpPr>
            <a:spLocks noGrp="1"/>
          </p:cNvSpPr>
          <p:nvPr>
            <p:ph type="dt" sz="half" idx="10"/>
          </p:nvPr>
        </p:nvSpPr>
        <p:spPr/>
        <p:txBody>
          <a:bodyPr/>
          <a:lstStyle/>
          <a:p>
            <a:fld id="{A191B6C0-C096-4252-B723-DFD44E074E1A}" type="datetimeFigureOut">
              <a:rPr lang="it-IT" smtClean="0"/>
              <a:t>30/05/2024</a:t>
            </a:fld>
            <a:endParaRPr lang="it-IT"/>
          </a:p>
        </p:txBody>
      </p:sp>
      <p:sp>
        <p:nvSpPr>
          <p:cNvPr id="5" name="Footer Placeholder 4">
            <a:extLst>
              <a:ext uri="{FF2B5EF4-FFF2-40B4-BE49-F238E27FC236}">
                <a16:creationId xmlns:a16="http://schemas.microsoft.com/office/drawing/2014/main" id="{3BB855E1-7E89-4048-8658-E15C56B0ED95}"/>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44C62AF9-E06B-4778-9DB3-1B05A66C9481}"/>
              </a:ext>
            </a:extLst>
          </p:cNvPr>
          <p:cNvSpPr>
            <a:spLocks noGrp="1"/>
          </p:cNvSpPr>
          <p:nvPr>
            <p:ph type="sldNum" sz="quarter" idx="12"/>
          </p:nvPr>
        </p:nvSpPr>
        <p:spPr/>
        <p:txBody>
          <a:bodyPr/>
          <a:lstStyle/>
          <a:p>
            <a:fld id="{C5F89C00-0A47-46CA-9EB3-34A4E5BB1EC0}" type="slidenum">
              <a:rPr lang="it-IT" smtClean="0"/>
              <a:t>‹#›</a:t>
            </a:fld>
            <a:endParaRPr lang="it-IT"/>
          </a:p>
        </p:txBody>
      </p:sp>
    </p:spTree>
    <p:extLst>
      <p:ext uri="{BB962C8B-B14F-4D97-AF65-F5344CB8AC3E}">
        <p14:creationId xmlns:p14="http://schemas.microsoft.com/office/powerpoint/2010/main" val="2892546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E1448-8F9E-4382-9D04-9E1ED4C61676}"/>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FBEBB9D5-1083-44C8-AA57-03C57ABCE5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D5857582-4EAA-4E73-8EDA-C0B74E40E67F}"/>
              </a:ext>
            </a:extLst>
          </p:cNvPr>
          <p:cNvSpPr>
            <a:spLocks noGrp="1"/>
          </p:cNvSpPr>
          <p:nvPr>
            <p:ph type="dt" sz="half" idx="10"/>
          </p:nvPr>
        </p:nvSpPr>
        <p:spPr/>
        <p:txBody>
          <a:bodyPr/>
          <a:lstStyle/>
          <a:p>
            <a:fld id="{A191B6C0-C096-4252-B723-DFD44E074E1A}" type="datetimeFigureOut">
              <a:rPr lang="it-IT" smtClean="0"/>
              <a:t>30/05/2024</a:t>
            </a:fld>
            <a:endParaRPr lang="it-IT"/>
          </a:p>
        </p:txBody>
      </p:sp>
      <p:sp>
        <p:nvSpPr>
          <p:cNvPr id="5" name="Footer Placeholder 4">
            <a:extLst>
              <a:ext uri="{FF2B5EF4-FFF2-40B4-BE49-F238E27FC236}">
                <a16:creationId xmlns:a16="http://schemas.microsoft.com/office/drawing/2014/main" id="{84E5B325-BBE1-402D-8621-877EF2D67038}"/>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9774F2BD-83EF-4243-9E55-5ACB924F1AA4}"/>
              </a:ext>
            </a:extLst>
          </p:cNvPr>
          <p:cNvSpPr>
            <a:spLocks noGrp="1"/>
          </p:cNvSpPr>
          <p:nvPr>
            <p:ph type="sldNum" sz="quarter" idx="12"/>
          </p:nvPr>
        </p:nvSpPr>
        <p:spPr/>
        <p:txBody>
          <a:bodyPr/>
          <a:lstStyle/>
          <a:p>
            <a:fld id="{C5F89C00-0A47-46CA-9EB3-34A4E5BB1EC0}" type="slidenum">
              <a:rPr lang="it-IT" smtClean="0"/>
              <a:t>‹#›</a:t>
            </a:fld>
            <a:endParaRPr lang="it-IT"/>
          </a:p>
        </p:txBody>
      </p:sp>
    </p:spTree>
    <p:extLst>
      <p:ext uri="{BB962C8B-B14F-4D97-AF65-F5344CB8AC3E}">
        <p14:creationId xmlns:p14="http://schemas.microsoft.com/office/powerpoint/2010/main" val="1754361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47889-865D-4084-94A5-8F4B3DDAB6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35D97DD8-1A9A-4DBC-AD06-181B570585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71A30C-4567-43BD-BF32-D41FC13891D1}"/>
              </a:ext>
            </a:extLst>
          </p:cNvPr>
          <p:cNvSpPr>
            <a:spLocks noGrp="1"/>
          </p:cNvSpPr>
          <p:nvPr>
            <p:ph type="dt" sz="half" idx="10"/>
          </p:nvPr>
        </p:nvSpPr>
        <p:spPr/>
        <p:txBody>
          <a:bodyPr/>
          <a:lstStyle/>
          <a:p>
            <a:fld id="{A191B6C0-C096-4252-B723-DFD44E074E1A}" type="datetimeFigureOut">
              <a:rPr lang="it-IT" smtClean="0"/>
              <a:t>30/05/2024</a:t>
            </a:fld>
            <a:endParaRPr lang="it-IT"/>
          </a:p>
        </p:txBody>
      </p:sp>
      <p:sp>
        <p:nvSpPr>
          <p:cNvPr id="5" name="Footer Placeholder 4">
            <a:extLst>
              <a:ext uri="{FF2B5EF4-FFF2-40B4-BE49-F238E27FC236}">
                <a16:creationId xmlns:a16="http://schemas.microsoft.com/office/drawing/2014/main" id="{8BA8E5FF-8548-4CE9-AA03-CBFEA2625C39}"/>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EE7B6F32-246F-4A07-B4F6-E8849FE10143}"/>
              </a:ext>
            </a:extLst>
          </p:cNvPr>
          <p:cNvSpPr>
            <a:spLocks noGrp="1"/>
          </p:cNvSpPr>
          <p:nvPr>
            <p:ph type="sldNum" sz="quarter" idx="12"/>
          </p:nvPr>
        </p:nvSpPr>
        <p:spPr/>
        <p:txBody>
          <a:bodyPr/>
          <a:lstStyle/>
          <a:p>
            <a:fld id="{C5F89C00-0A47-46CA-9EB3-34A4E5BB1EC0}" type="slidenum">
              <a:rPr lang="it-IT" smtClean="0"/>
              <a:t>‹#›</a:t>
            </a:fld>
            <a:endParaRPr lang="it-IT"/>
          </a:p>
        </p:txBody>
      </p:sp>
    </p:spTree>
    <p:extLst>
      <p:ext uri="{BB962C8B-B14F-4D97-AF65-F5344CB8AC3E}">
        <p14:creationId xmlns:p14="http://schemas.microsoft.com/office/powerpoint/2010/main" val="1347818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45ED5-352E-4A54-A238-0B6C451FC780}"/>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2E2AE059-8060-4D41-8B3B-C2A5EC530F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80D73F08-F2F9-4B3C-A33A-2C67D635C0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BE551D07-B0EE-4FA4-886A-838E68D1809F}"/>
              </a:ext>
            </a:extLst>
          </p:cNvPr>
          <p:cNvSpPr>
            <a:spLocks noGrp="1"/>
          </p:cNvSpPr>
          <p:nvPr>
            <p:ph type="dt" sz="half" idx="10"/>
          </p:nvPr>
        </p:nvSpPr>
        <p:spPr/>
        <p:txBody>
          <a:bodyPr/>
          <a:lstStyle/>
          <a:p>
            <a:fld id="{A191B6C0-C096-4252-B723-DFD44E074E1A}" type="datetimeFigureOut">
              <a:rPr lang="it-IT" smtClean="0"/>
              <a:t>30/05/2024</a:t>
            </a:fld>
            <a:endParaRPr lang="it-IT"/>
          </a:p>
        </p:txBody>
      </p:sp>
      <p:sp>
        <p:nvSpPr>
          <p:cNvPr id="6" name="Footer Placeholder 5">
            <a:extLst>
              <a:ext uri="{FF2B5EF4-FFF2-40B4-BE49-F238E27FC236}">
                <a16:creationId xmlns:a16="http://schemas.microsoft.com/office/drawing/2014/main" id="{2F69C72B-176C-40FA-8216-8F1E3587AFBE}"/>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BE6154A9-E72B-4C00-91D9-AC9FAD309B93}"/>
              </a:ext>
            </a:extLst>
          </p:cNvPr>
          <p:cNvSpPr>
            <a:spLocks noGrp="1"/>
          </p:cNvSpPr>
          <p:nvPr>
            <p:ph type="sldNum" sz="quarter" idx="12"/>
          </p:nvPr>
        </p:nvSpPr>
        <p:spPr/>
        <p:txBody>
          <a:bodyPr/>
          <a:lstStyle/>
          <a:p>
            <a:fld id="{C5F89C00-0A47-46CA-9EB3-34A4E5BB1EC0}" type="slidenum">
              <a:rPr lang="it-IT" smtClean="0"/>
              <a:t>‹#›</a:t>
            </a:fld>
            <a:endParaRPr lang="it-IT"/>
          </a:p>
        </p:txBody>
      </p:sp>
    </p:spTree>
    <p:extLst>
      <p:ext uri="{BB962C8B-B14F-4D97-AF65-F5344CB8AC3E}">
        <p14:creationId xmlns:p14="http://schemas.microsoft.com/office/powerpoint/2010/main" val="487671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4F17D-F75B-462E-BE5F-2A0A1DC1AF82}"/>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49AA83E3-4984-436E-9B4B-09CB12B674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E79A92-05B1-4932-8A21-1B7CE7A1CE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2450AABB-502D-4458-B3E8-FA3AA7EA7F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8AD95B-66F1-457D-BFAB-AC93E9F4D6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425F90FF-5ABE-4492-9C84-D3D39E0EB8E1}"/>
              </a:ext>
            </a:extLst>
          </p:cNvPr>
          <p:cNvSpPr>
            <a:spLocks noGrp="1"/>
          </p:cNvSpPr>
          <p:nvPr>
            <p:ph type="dt" sz="half" idx="10"/>
          </p:nvPr>
        </p:nvSpPr>
        <p:spPr/>
        <p:txBody>
          <a:bodyPr/>
          <a:lstStyle/>
          <a:p>
            <a:fld id="{A191B6C0-C096-4252-B723-DFD44E074E1A}" type="datetimeFigureOut">
              <a:rPr lang="it-IT" smtClean="0"/>
              <a:t>30/05/2024</a:t>
            </a:fld>
            <a:endParaRPr lang="it-IT"/>
          </a:p>
        </p:txBody>
      </p:sp>
      <p:sp>
        <p:nvSpPr>
          <p:cNvPr id="8" name="Footer Placeholder 7">
            <a:extLst>
              <a:ext uri="{FF2B5EF4-FFF2-40B4-BE49-F238E27FC236}">
                <a16:creationId xmlns:a16="http://schemas.microsoft.com/office/drawing/2014/main" id="{A4BB0EAC-0572-4B6C-B870-7907F05301F8}"/>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04469AE8-660E-40DE-AEF9-4D4902796A45}"/>
              </a:ext>
            </a:extLst>
          </p:cNvPr>
          <p:cNvSpPr>
            <a:spLocks noGrp="1"/>
          </p:cNvSpPr>
          <p:nvPr>
            <p:ph type="sldNum" sz="quarter" idx="12"/>
          </p:nvPr>
        </p:nvSpPr>
        <p:spPr/>
        <p:txBody>
          <a:bodyPr/>
          <a:lstStyle/>
          <a:p>
            <a:fld id="{C5F89C00-0A47-46CA-9EB3-34A4E5BB1EC0}" type="slidenum">
              <a:rPr lang="it-IT" smtClean="0"/>
              <a:t>‹#›</a:t>
            </a:fld>
            <a:endParaRPr lang="it-IT"/>
          </a:p>
        </p:txBody>
      </p:sp>
    </p:spTree>
    <p:extLst>
      <p:ext uri="{BB962C8B-B14F-4D97-AF65-F5344CB8AC3E}">
        <p14:creationId xmlns:p14="http://schemas.microsoft.com/office/powerpoint/2010/main" val="1932707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46450-D93F-4200-B1FF-987FAC2092D6}"/>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4D1BCFC5-818E-469E-A073-D5BF72F9F706}"/>
              </a:ext>
            </a:extLst>
          </p:cNvPr>
          <p:cNvSpPr>
            <a:spLocks noGrp="1"/>
          </p:cNvSpPr>
          <p:nvPr>
            <p:ph type="dt" sz="half" idx="10"/>
          </p:nvPr>
        </p:nvSpPr>
        <p:spPr/>
        <p:txBody>
          <a:bodyPr/>
          <a:lstStyle/>
          <a:p>
            <a:fld id="{A191B6C0-C096-4252-B723-DFD44E074E1A}" type="datetimeFigureOut">
              <a:rPr lang="it-IT" smtClean="0"/>
              <a:t>30/05/2024</a:t>
            </a:fld>
            <a:endParaRPr lang="it-IT"/>
          </a:p>
        </p:txBody>
      </p:sp>
      <p:sp>
        <p:nvSpPr>
          <p:cNvPr id="4" name="Footer Placeholder 3">
            <a:extLst>
              <a:ext uri="{FF2B5EF4-FFF2-40B4-BE49-F238E27FC236}">
                <a16:creationId xmlns:a16="http://schemas.microsoft.com/office/drawing/2014/main" id="{8C5A1D39-A7DE-41EB-887F-7F75C79598D9}"/>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5C5CBE1B-6215-4751-9D4A-D6A2D8F67C30}"/>
              </a:ext>
            </a:extLst>
          </p:cNvPr>
          <p:cNvSpPr>
            <a:spLocks noGrp="1"/>
          </p:cNvSpPr>
          <p:nvPr>
            <p:ph type="sldNum" sz="quarter" idx="12"/>
          </p:nvPr>
        </p:nvSpPr>
        <p:spPr/>
        <p:txBody>
          <a:bodyPr/>
          <a:lstStyle/>
          <a:p>
            <a:fld id="{C5F89C00-0A47-46CA-9EB3-34A4E5BB1EC0}" type="slidenum">
              <a:rPr lang="it-IT" smtClean="0"/>
              <a:t>‹#›</a:t>
            </a:fld>
            <a:endParaRPr lang="it-IT"/>
          </a:p>
        </p:txBody>
      </p:sp>
    </p:spTree>
    <p:extLst>
      <p:ext uri="{BB962C8B-B14F-4D97-AF65-F5344CB8AC3E}">
        <p14:creationId xmlns:p14="http://schemas.microsoft.com/office/powerpoint/2010/main" val="4073244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F37964-D39D-4838-9DE0-8DF7A9D7158E}"/>
              </a:ext>
            </a:extLst>
          </p:cNvPr>
          <p:cNvSpPr>
            <a:spLocks noGrp="1"/>
          </p:cNvSpPr>
          <p:nvPr>
            <p:ph type="dt" sz="half" idx="10"/>
          </p:nvPr>
        </p:nvSpPr>
        <p:spPr/>
        <p:txBody>
          <a:bodyPr/>
          <a:lstStyle/>
          <a:p>
            <a:fld id="{A191B6C0-C096-4252-B723-DFD44E074E1A}" type="datetimeFigureOut">
              <a:rPr lang="it-IT" smtClean="0"/>
              <a:t>30/05/2024</a:t>
            </a:fld>
            <a:endParaRPr lang="it-IT"/>
          </a:p>
        </p:txBody>
      </p:sp>
      <p:sp>
        <p:nvSpPr>
          <p:cNvPr id="3" name="Footer Placeholder 2">
            <a:extLst>
              <a:ext uri="{FF2B5EF4-FFF2-40B4-BE49-F238E27FC236}">
                <a16:creationId xmlns:a16="http://schemas.microsoft.com/office/drawing/2014/main" id="{D68FA677-3738-483C-B554-7FBA0F4F16D7}"/>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7F70AF99-28CC-461B-86EA-1510BB72515A}"/>
              </a:ext>
            </a:extLst>
          </p:cNvPr>
          <p:cNvSpPr>
            <a:spLocks noGrp="1"/>
          </p:cNvSpPr>
          <p:nvPr>
            <p:ph type="sldNum" sz="quarter" idx="12"/>
          </p:nvPr>
        </p:nvSpPr>
        <p:spPr/>
        <p:txBody>
          <a:bodyPr/>
          <a:lstStyle/>
          <a:p>
            <a:fld id="{C5F89C00-0A47-46CA-9EB3-34A4E5BB1EC0}" type="slidenum">
              <a:rPr lang="it-IT" smtClean="0"/>
              <a:t>‹#›</a:t>
            </a:fld>
            <a:endParaRPr lang="it-IT"/>
          </a:p>
        </p:txBody>
      </p:sp>
    </p:spTree>
    <p:extLst>
      <p:ext uri="{BB962C8B-B14F-4D97-AF65-F5344CB8AC3E}">
        <p14:creationId xmlns:p14="http://schemas.microsoft.com/office/powerpoint/2010/main" val="2768099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6F8A5-22B6-4577-A42B-5E0D78DA67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72D9242B-63C4-4989-A8D7-131CFEDB37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6B5B7411-C3DA-49C6-98BF-CC85FB1803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240A07-4D5C-4638-B848-2B5C335E6989}"/>
              </a:ext>
            </a:extLst>
          </p:cNvPr>
          <p:cNvSpPr>
            <a:spLocks noGrp="1"/>
          </p:cNvSpPr>
          <p:nvPr>
            <p:ph type="dt" sz="half" idx="10"/>
          </p:nvPr>
        </p:nvSpPr>
        <p:spPr/>
        <p:txBody>
          <a:bodyPr/>
          <a:lstStyle/>
          <a:p>
            <a:fld id="{A191B6C0-C096-4252-B723-DFD44E074E1A}" type="datetimeFigureOut">
              <a:rPr lang="it-IT" smtClean="0"/>
              <a:t>30/05/2024</a:t>
            </a:fld>
            <a:endParaRPr lang="it-IT"/>
          </a:p>
        </p:txBody>
      </p:sp>
      <p:sp>
        <p:nvSpPr>
          <p:cNvPr id="6" name="Footer Placeholder 5">
            <a:extLst>
              <a:ext uri="{FF2B5EF4-FFF2-40B4-BE49-F238E27FC236}">
                <a16:creationId xmlns:a16="http://schemas.microsoft.com/office/drawing/2014/main" id="{0CD173D8-DCE8-455A-812B-B55F550E396D}"/>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ECCC1497-F1B2-4CEF-87C6-30368964DAF3}"/>
              </a:ext>
            </a:extLst>
          </p:cNvPr>
          <p:cNvSpPr>
            <a:spLocks noGrp="1"/>
          </p:cNvSpPr>
          <p:nvPr>
            <p:ph type="sldNum" sz="quarter" idx="12"/>
          </p:nvPr>
        </p:nvSpPr>
        <p:spPr/>
        <p:txBody>
          <a:bodyPr/>
          <a:lstStyle/>
          <a:p>
            <a:fld id="{C5F89C00-0A47-46CA-9EB3-34A4E5BB1EC0}" type="slidenum">
              <a:rPr lang="it-IT" smtClean="0"/>
              <a:t>‹#›</a:t>
            </a:fld>
            <a:endParaRPr lang="it-IT"/>
          </a:p>
        </p:txBody>
      </p:sp>
    </p:spTree>
    <p:extLst>
      <p:ext uri="{BB962C8B-B14F-4D97-AF65-F5344CB8AC3E}">
        <p14:creationId xmlns:p14="http://schemas.microsoft.com/office/powerpoint/2010/main" val="1315738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0898D-EBE3-4358-B2DC-E0E80B931F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1436DC6F-6984-437F-9BFC-5A468F7D3C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7CEDF450-AC36-488B-9496-0003ED6197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737BEE-56D5-4B78-B1C1-98955580BC3C}"/>
              </a:ext>
            </a:extLst>
          </p:cNvPr>
          <p:cNvSpPr>
            <a:spLocks noGrp="1"/>
          </p:cNvSpPr>
          <p:nvPr>
            <p:ph type="dt" sz="half" idx="10"/>
          </p:nvPr>
        </p:nvSpPr>
        <p:spPr/>
        <p:txBody>
          <a:bodyPr/>
          <a:lstStyle/>
          <a:p>
            <a:fld id="{A191B6C0-C096-4252-B723-DFD44E074E1A}" type="datetimeFigureOut">
              <a:rPr lang="it-IT" smtClean="0"/>
              <a:t>30/05/2024</a:t>
            </a:fld>
            <a:endParaRPr lang="it-IT"/>
          </a:p>
        </p:txBody>
      </p:sp>
      <p:sp>
        <p:nvSpPr>
          <p:cNvPr id="6" name="Footer Placeholder 5">
            <a:extLst>
              <a:ext uri="{FF2B5EF4-FFF2-40B4-BE49-F238E27FC236}">
                <a16:creationId xmlns:a16="http://schemas.microsoft.com/office/drawing/2014/main" id="{0E9C3B0A-EDB6-441D-A732-B0249CE0F48C}"/>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CA177533-DF7B-4A86-91FE-58175B9785FC}"/>
              </a:ext>
            </a:extLst>
          </p:cNvPr>
          <p:cNvSpPr>
            <a:spLocks noGrp="1"/>
          </p:cNvSpPr>
          <p:nvPr>
            <p:ph type="sldNum" sz="quarter" idx="12"/>
          </p:nvPr>
        </p:nvSpPr>
        <p:spPr/>
        <p:txBody>
          <a:bodyPr/>
          <a:lstStyle/>
          <a:p>
            <a:fld id="{C5F89C00-0A47-46CA-9EB3-34A4E5BB1EC0}" type="slidenum">
              <a:rPr lang="it-IT" smtClean="0"/>
              <a:t>‹#›</a:t>
            </a:fld>
            <a:endParaRPr lang="it-IT"/>
          </a:p>
        </p:txBody>
      </p:sp>
    </p:spTree>
    <p:extLst>
      <p:ext uri="{BB962C8B-B14F-4D97-AF65-F5344CB8AC3E}">
        <p14:creationId xmlns:p14="http://schemas.microsoft.com/office/powerpoint/2010/main" val="3738134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B31784-5B90-46FD-A302-33B3B8D1C4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341FA0BB-283A-4DB6-B91C-2047B61AF0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9B311FE4-53B9-449F-883A-639430530D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91B6C0-C096-4252-B723-DFD44E074E1A}" type="datetimeFigureOut">
              <a:rPr lang="it-IT" smtClean="0"/>
              <a:t>30/05/2024</a:t>
            </a:fld>
            <a:endParaRPr lang="it-IT"/>
          </a:p>
        </p:txBody>
      </p:sp>
      <p:sp>
        <p:nvSpPr>
          <p:cNvPr id="5" name="Footer Placeholder 4">
            <a:extLst>
              <a:ext uri="{FF2B5EF4-FFF2-40B4-BE49-F238E27FC236}">
                <a16:creationId xmlns:a16="http://schemas.microsoft.com/office/drawing/2014/main" id="{5D2CB8E7-AB17-4E62-B718-E272285CE7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4E01FDB6-B2FE-44AA-B136-66A69C9866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F89C00-0A47-46CA-9EB3-34A4E5BB1EC0}" type="slidenum">
              <a:rPr lang="it-IT" smtClean="0"/>
              <a:t>‹#›</a:t>
            </a:fld>
            <a:endParaRPr lang="it-IT"/>
          </a:p>
        </p:txBody>
      </p:sp>
    </p:spTree>
    <p:extLst>
      <p:ext uri="{BB962C8B-B14F-4D97-AF65-F5344CB8AC3E}">
        <p14:creationId xmlns:p14="http://schemas.microsoft.com/office/powerpoint/2010/main" val="40409314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www.publicdomainpictures.net/en/view-image.php?image=302511&amp;picture=airplane-flying" TargetMode="External"/><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35AA3CF-0424-49AD-A84F-8BDA120433A6}"/>
              </a:ext>
            </a:extLst>
          </p:cNvPr>
          <p:cNvSpPr>
            <a:spLocks noGrp="1"/>
          </p:cNvSpPr>
          <p:nvPr>
            <p:ph type="subTitle" idx="4294967295"/>
          </p:nvPr>
        </p:nvSpPr>
        <p:spPr>
          <a:xfrm>
            <a:off x="4450032" y="490609"/>
            <a:ext cx="3283067" cy="433067"/>
          </a:xfrm>
        </p:spPr>
        <p:txBody>
          <a:bodyPr>
            <a:normAutofit fontScale="92500" lnSpcReduction="10000"/>
          </a:bodyPr>
          <a:lstStyle/>
          <a:p>
            <a:pPr marL="0" indent="0">
              <a:buNone/>
            </a:pPr>
            <a:r>
              <a:rPr lang="it-IT" b="1" dirty="0">
                <a:effectLst>
                  <a:outerShdw blurRad="38100" dist="38100" dir="2700000" algn="tl">
                    <a:srgbClr val="000000">
                      <a:alpha val="43137"/>
                    </a:srgbClr>
                  </a:outerShdw>
                </a:effectLst>
              </a:rPr>
              <a:t>CONTROLLER PROJECT</a:t>
            </a:r>
          </a:p>
        </p:txBody>
      </p:sp>
      <p:sp>
        <p:nvSpPr>
          <p:cNvPr id="4" name="TextBox 3">
            <a:extLst>
              <a:ext uri="{FF2B5EF4-FFF2-40B4-BE49-F238E27FC236}">
                <a16:creationId xmlns:a16="http://schemas.microsoft.com/office/drawing/2014/main" id="{F88BB7E0-8321-4A4B-B1B7-7841C29490BF}"/>
              </a:ext>
            </a:extLst>
          </p:cNvPr>
          <p:cNvSpPr txBox="1"/>
          <p:nvPr/>
        </p:nvSpPr>
        <p:spPr>
          <a:xfrm>
            <a:off x="4865056" y="1253622"/>
            <a:ext cx="2453021" cy="646331"/>
          </a:xfrm>
          <a:prstGeom prst="rect">
            <a:avLst/>
          </a:prstGeom>
          <a:noFill/>
        </p:spPr>
        <p:txBody>
          <a:bodyPr wrap="square" rtlCol="0">
            <a:spAutoFit/>
          </a:bodyPr>
          <a:lstStyle/>
          <a:p>
            <a:r>
              <a:rPr lang="it-IT" b="1" dirty="0">
                <a:effectLst>
                  <a:outerShdw blurRad="38100" dist="38100" dir="2700000" algn="tl">
                    <a:srgbClr val="000000">
                      <a:alpha val="43137"/>
                    </a:srgbClr>
                  </a:outerShdw>
                </a:effectLst>
              </a:rPr>
              <a:t>AUTOMATIC CONTROLS</a:t>
            </a:r>
          </a:p>
          <a:p>
            <a:r>
              <a:rPr lang="it-IT" b="1" dirty="0">
                <a:effectLst>
                  <a:outerShdw blurRad="38100" dist="38100" dir="2700000" algn="tl">
                    <a:srgbClr val="000000">
                      <a:alpha val="43137"/>
                    </a:srgbClr>
                  </a:outerShdw>
                </a:effectLst>
              </a:rPr>
              <a:t>            2023/2024</a:t>
            </a:r>
          </a:p>
        </p:txBody>
      </p:sp>
      <p:sp>
        <p:nvSpPr>
          <p:cNvPr id="5" name="TextBox 4">
            <a:extLst>
              <a:ext uri="{FF2B5EF4-FFF2-40B4-BE49-F238E27FC236}">
                <a16:creationId xmlns:a16="http://schemas.microsoft.com/office/drawing/2014/main" id="{C07194E9-3678-44E4-84AD-449F055913E5}"/>
              </a:ext>
            </a:extLst>
          </p:cNvPr>
          <p:cNvSpPr txBox="1"/>
          <p:nvPr/>
        </p:nvSpPr>
        <p:spPr>
          <a:xfrm>
            <a:off x="5430489" y="2261728"/>
            <a:ext cx="1322157" cy="369332"/>
          </a:xfrm>
          <a:prstGeom prst="rect">
            <a:avLst/>
          </a:prstGeom>
          <a:noFill/>
        </p:spPr>
        <p:txBody>
          <a:bodyPr wrap="none" rtlCol="0">
            <a:spAutoFit/>
          </a:bodyPr>
          <a:lstStyle/>
          <a:p>
            <a:r>
              <a:rPr lang="it-IT" dirty="0"/>
              <a:t>Mari Davide</a:t>
            </a:r>
          </a:p>
        </p:txBody>
      </p:sp>
      <p:sp>
        <p:nvSpPr>
          <p:cNvPr id="6" name="Rectangle 1">
            <a:extLst>
              <a:ext uri="{FF2B5EF4-FFF2-40B4-BE49-F238E27FC236}">
                <a16:creationId xmlns:a16="http://schemas.microsoft.com/office/drawing/2014/main" id="{9A5BB4FF-21EC-4DA1-B7D4-5E515B23ABF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sp>
        <p:nvSpPr>
          <p:cNvPr id="7" name="Rectangle 2">
            <a:extLst>
              <a:ext uri="{FF2B5EF4-FFF2-40B4-BE49-F238E27FC236}">
                <a16:creationId xmlns:a16="http://schemas.microsoft.com/office/drawing/2014/main" id="{94756753-754F-47F6-9462-A99A789CB296}"/>
              </a:ext>
            </a:extLst>
          </p:cNvPr>
          <p:cNvSpPr>
            <a:spLocks noChangeArrowheads="1"/>
          </p:cNvSpPr>
          <p:nvPr/>
        </p:nvSpPr>
        <p:spPr bwMode="auto">
          <a:xfrm>
            <a:off x="23629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sp>
        <p:nvSpPr>
          <p:cNvPr id="8" name="Rectangle 3">
            <a:extLst>
              <a:ext uri="{FF2B5EF4-FFF2-40B4-BE49-F238E27FC236}">
                <a16:creationId xmlns:a16="http://schemas.microsoft.com/office/drawing/2014/main" id="{600E1F19-EAAE-4D57-8C56-458232A93059}"/>
              </a:ext>
            </a:extLst>
          </p:cNvPr>
          <p:cNvSpPr>
            <a:spLocks noChangeArrowheads="1"/>
          </p:cNvSpPr>
          <p:nvPr/>
        </p:nvSpPr>
        <p:spPr bwMode="auto">
          <a:xfrm>
            <a:off x="23629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sp>
        <p:nvSpPr>
          <p:cNvPr id="9" name="Rectangle 4">
            <a:extLst>
              <a:ext uri="{FF2B5EF4-FFF2-40B4-BE49-F238E27FC236}">
                <a16:creationId xmlns:a16="http://schemas.microsoft.com/office/drawing/2014/main" id="{8A2F1941-4CA5-4D7D-B0DA-9C5B66C00B5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sp>
        <p:nvSpPr>
          <p:cNvPr id="10" name="Rectangle 5">
            <a:extLst>
              <a:ext uri="{FF2B5EF4-FFF2-40B4-BE49-F238E27FC236}">
                <a16:creationId xmlns:a16="http://schemas.microsoft.com/office/drawing/2014/main" id="{C10E7F78-ED72-477D-82FF-24EE246B6450}"/>
              </a:ext>
            </a:extLst>
          </p:cNvPr>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pic>
        <p:nvPicPr>
          <p:cNvPr id="14" name="Picture 13">
            <a:extLst>
              <a:ext uri="{FF2B5EF4-FFF2-40B4-BE49-F238E27FC236}">
                <a16:creationId xmlns:a16="http://schemas.microsoft.com/office/drawing/2014/main" id="{8B6BF294-4BBA-4D95-982A-DC58138F44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5674" y="3121668"/>
            <a:ext cx="3891793" cy="3061018"/>
          </a:xfrm>
          <a:prstGeom prst="rect">
            <a:avLst/>
          </a:prstGeom>
        </p:spPr>
      </p:pic>
    </p:spTree>
    <p:extLst>
      <p:ext uri="{BB962C8B-B14F-4D97-AF65-F5344CB8AC3E}">
        <p14:creationId xmlns:p14="http://schemas.microsoft.com/office/powerpoint/2010/main" val="50926828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FB6DAFC-F378-40A2-AD04-8CF3B9AE4F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679" y="303144"/>
            <a:ext cx="11802642" cy="6251712"/>
          </a:xfrm>
          <a:prstGeom prst="rect">
            <a:avLst/>
          </a:prstGeom>
        </p:spPr>
      </p:pic>
      <p:sp>
        <p:nvSpPr>
          <p:cNvPr id="2" name="Arrow: Down 1">
            <a:extLst>
              <a:ext uri="{FF2B5EF4-FFF2-40B4-BE49-F238E27FC236}">
                <a16:creationId xmlns:a16="http://schemas.microsoft.com/office/drawing/2014/main" id="{C9A2FE7A-4465-4711-A44F-B027B9537C28}"/>
              </a:ext>
            </a:extLst>
          </p:cNvPr>
          <p:cNvSpPr/>
          <p:nvPr/>
        </p:nvSpPr>
        <p:spPr>
          <a:xfrm>
            <a:off x="5840136" y="110197"/>
            <a:ext cx="511728" cy="4026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549975301"/>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0258A-1159-4B30-A7FB-B43A3557560B}"/>
              </a:ext>
            </a:extLst>
          </p:cNvPr>
          <p:cNvSpPr>
            <a:spLocks noGrp="1"/>
          </p:cNvSpPr>
          <p:nvPr>
            <p:ph type="title"/>
          </p:nvPr>
        </p:nvSpPr>
        <p:spPr>
          <a:xfrm>
            <a:off x="637561" y="198076"/>
            <a:ext cx="11174135" cy="742222"/>
          </a:xfrm>
        </p:spPr>
        <p:txBody>
          <a:bodyPr>
            <a:normAutofit/>
          </a:bodyPr>
          <a:lstStyle/>
          <a:p>
            <a:r>
              <a:rPr lang="en-US" sz="1800" i="1" dirty="0"/>
              <a:t>Subsequently, figure 3 represents the initial bode diagram with the respective values ​​of Gm(gain margin) and Pm(phase margin).</a:t>
            </a:r>
            <a:endParaRPr lang="it-IT" sz="1800" i="1" dirty="0"/>
          </a:p>
        </p:txBody>
      </p:sp>
      <p:pic>
        <p:nvPicPr>
          <p:cNvPr id="4" name="Picture 3">
            <a:extLst>
              <a:ext uri="{FF2B5EF4-FFF2-40B4-BE49-F238E27FC236}">
                <a16:creationId xmlns:a16="http://schemas.microsoft.com/office/drawing/2014/main" id="{F9A69773-B37A-452C-80F1-05FDAA1269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9707" y="1515470"/>
            <a:ext cx="9729844" cy="5153777"/>
          </a:xfrm>
          <a:prstGeom prst="rect">
            <a:avLst/>
          </a:prstGeom>
        </p:spPr>
      </p:pic>
      <p:sp>
        <p:nvSpPr>
          <p:cNvPr id="3" name="TextBox 2">
            <a:extLst>
              <a:ext uri="{FF2B5EF4-FFF2-40B4-BE49-F238E27FC236}">
                <a16:creationId xmlns:a16="http://schemas.microsoft.com/office/drawing/2014/main" id="{57D6D031-A0CE-4736-AF5F-4082A62B9C12}"/>
              </a:ext>
            </a:extLst>
          </p:cNvPr>
          <p:cNvSpPr txBox="1"/>
          <p:nvPr/>
        </p:nvSpPr>
        <p:spPr>
          <a:xfrm>
            <a:off x="7608814" y="1052338"/>
            <a:ext cx="3909269" cy="369332"/>
          </a:xfrm>
          <a:prstGeom prst="rect">
            <a:avLst/>
          </a:prstGeom>
          <a:noFill/>
        </p:spPr>
        <p:txBody>
          <a:bodyPr wrap="square" rtlCol="0">
            <a:spAutoFit/>
          </a:bodyPr>
          <a:lstStyle/>
          <a:p>
            <a:r>
              <a:rPr lang="it-IT" sz="1800" b="1" dirty="0"/>
              <a:t>Fig. </a:t>
            </a:r>
            <a:r>
              <a:rPr lang="en-US" sz="1800" b="1" dirty="0"/>
              <a:t>Bode plot with C=1/s</a:t>
            </a:r>
            <a:endParaRPr lang="it-IT" dirty="0"/>
          </a:p>
        </p:txBody>
      </p:sp>
    </p:spTree>
    <p:extLst>
      <p:ext uri="{BB962C8B-B14F-4D97-AF65-F5344CB8AC3E}">
        <p14:creationId xmlns:p14="http://schemas.microsoft.com/office/powerpoint/2010/main" val="96656909"/>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44BD8-1B8C-415C-A73A-952CDAB96BBE}"/>
              </a:ext>
            </a:extLst>
          </p:cNvPr>
          <p:cNvSpPr>
            <a:spLocks noGrp="1"/>
          </p:cNvSpPr>
          <p:nvPr>
            <p:ph type="title"/>
          </p:nvPr>
        </p:nvSpPr>
        <p:spPr>
          <a:xfrm>
            <a:off x="2927408" y="113456"/>
            <a:ext cx="6334388" cy="733832"/>
          </a:xfrm>
        </p:spPr>
        <p:txBody>
          <a:bodyPr/>
          <a:lstStyle/>
          <a:p>
            <a:r>
              <a:rPr lang="it-IT" b="1" i="1" dirty="0">
                <a:effectLst>
                  <a:outerShdw blurRad="38100" dist="38100" dir="2700000" algn="tl">
                    <a:srgbClr val="000000">
                      <a:alpha val="43137"/>
                    </a:srgbClr>
                  </a:outerShdw>
                </a:effectLst>
              </a:rPr>
              <a:t>CONTROLLER DESIGN(2/5)</a:t>
            </a:r>
            <a:endParaRPr lang="it-IT" i="1" dirty="0"/>
          </a:p>
        </p:txBody>
      </p:sp>
      <p:sp>
        <p:nvSpPr>
          <p:cNvPr id="3" name="TextBox 2">
            <a:extLst>
              <a:ext uri="{FF2B5EF4-FFF2-40B4-BE49-F238E27FC236}">
                <a16:creationId xmlns:a16="http://schemas.microsoft.com/office/drawing/2014/main" id="{966A3011-66F5-47E3-AA5D-8A5A46AF7870}"/>
              </a:ext>
            </a:extLst>
          </p:cNvPr>
          <p:cNvSpPr txBox="1"/>
          <p:nvPr/>
        </p:nvSpPr>
        <p:spPr>
          <a:xfrm>
            <a:off x="151002" y="998487"/>
            <a:ext cx="11887200" cy="923330"/>
          </a:xfrm>
          <a:prstGeom prst="rect">
            <a:avLst/>
          </a:prstGeom>
          <a:noFill/>
        </p:spPr>
        <p:txBody>
          <a:bodyPr wrap="square" rtlCol="0">
            <a:spAutoFit/>
          </a:bodyPr>
          <a:lstStyle/>
          <a:p>
            <a:r>
              <a:rPr lang="en-US" dirty="0"/>
              <a:t>figures 4 and 5 represent respectively the place of the roots of L(s) and the </a:t>
            </a:r>
            <a:r>
              <a:rPr lang="en-US" dirty="0" err="1"/>
              <a:t>Wyr</a:t>
            </a:r>
            <a:r>
              <a:rPr lang="en-US" dirty="0"/>
              <a:t> after numerous tests in which I tried to vary the gain/add poles to the controller in order to obtain a good percentage of overshoot, settling time and good levels of phase margin and gain. The controller that optimizes these performances is C=0.00432/s. Below are the graphs:</a:t>
            </a:r>
            <a:endParaRPr lang="it-IT" dirty="0"/>
          </a:p>
        </p:txBody>
      </p:sp>
      <p:pic>
        <p:nvPicPr>
          <p:cNvPr id="9" name="Picture 8">
            <a:extLst>
              <a:ext uri="{FF2B5EF4-FFF2-40B4-BE49-F238E27FC236}">
                <a16:creationId xmlns:a16="http://schemas.microsoft.com/office/drawing/2014/main" id="{BCAC61CE-C2F5-4E5E-86EE-895E357039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0558" y="2700216"/>
            <a:ext cx="5757644" cy="3886201"/>
          </a:xfrm>
          <a:prstGeom prst="rect">
            <a:avLst/>
          </a:prstGeom>
        </p:spPr>
      </p:pic>
      <p:sp>
        <p:nvSpPr>
          <p:cNvPr id="10" name="TextBox 9">
            <a:extLst>
              <a:ext uri="{FF2B5EF4-FFF2-40B4-BE49-F238E27FC236}">
                <a16:creationId xmlns:a16="http://schemas.microsoft.com/office/drawing/2014/main" id="{37795C81-F043-41C6-87FF-CDC16F3C9EC7}"/>
              </a:ext>
            </a:extLst>
          </p:cNvPr>
          <p:cNvSpPr txBox="1"/>
          <p:nvPr/>
        </p:nvSpPr>
        <p:spPr>
          <a:xfrm>
            <a:off x="1090569" y="2336971"/>
            <a:ext cx="4135772" cy="646331"/>
          </a:xfrm>
          <a:prstGeom prst="rect">
            <a:avLst/>
          </a:prstGeom>
          <a:noFill/>
        </p:spPr>
        <p:txBody>
          <a:bodyPr wrap="square" rtlCol="0">
            <a:spAutoFit/>
          </a:bodyPr>
          <a:lstStyle/>
          <a:p>
            <a:r>
              <a:rPr lang="it-IT" sz="1800" b="1" dirty="0"/>
              <a:t>Fig.4  </a:t>
            </a:r>
            <a:r>
              <a:rPr lang="it-IT" sz="1800" i="1" dirty="0"/>
              <a:t>Root Locus of L(s) with C=0.00432/s</a:t>
            </a:r>
            <a:endParaRPr lang="it-IT" i="1" dirty="0"/>
          </a:p>
          <a:p>
            <a:endParaRPr lang="it-IT" dirty="0"/>
          </a:p>
        </p:txBody>
      </p:sp>
      <p:sp>
        <p:nvSpPr>
          <p:cNvPr id="13" name="TextBox 12">
            <a:extLst>
              <a:ext uri="{FF2B5EF4-FFF2-40B4-BE49-F238E27FC236}">
                <a16:creationId xmlns:a16="http://schemas.microsoft.com/office/drawing/2014/main" id="{0F8D2B67-32BF-4961-B30F-F890EBFA89AC}"/>
              </a:ext>
            </a:extLst>
          </p:cNvPr>
          <p:cNvSpPr txBox="1"/>
          <p:nvPr/>
        </p:nvSpPr>
        <p:spPr>
          <a:xfrm>
            <a:off x="7470746" y="2336972"/>
            <a:ext cx="3837614" cy="646331"/>
          </a:xfrm>
          <a:prstGeom prst="rect">
            <a:avLst/>
          </a:prstGeom>
          <a:noFill/>
        </p:spPr>
        <p:txBody>
          <a:bodyPr wrap="square" rtlCol="0">
            <a:spAutoFit/>
          </a:bodyPr>
          <a:lstStyle/>
          <a:p>
            <a:r>
              <a:rPr lang="it-IT" sz="1800" b="1" dirty="0"/>
              <a:t>Fig.5 </a:t>
            </a:r>
            <a:r>
              <a:rPr lang="it-IT" sz="1800" i="1" dirty="0"/>
              <a:t>Step </a:t>
            </a:r>
            <a:r>
              <a:rPr lang="it-IT" i="1" dirty="0"/>
              <a:t>of</a:t>
            </a:r>
            <a:r>
              <a:rPr lang="it-IT" sz="1800" i="1" dirty="0"/>
              <a:t> Wyr(s) </a:t>
            </a:r>
            <a:r>
              <a:rPr lang="it-IT" i="1" dirty="0"/>
              <a:t>with </a:t>
            </a:r>
            <a:r>
              <a:rPr lang="it-IT" sz="1800" i="1" dirty="0"/>
              <a:t> C=0.00432/s</a:t>
            </a:r>
            <a:endParaRPr lang="it-IT" i="1" dirty="0"/>
          </a:p>
          <a:p>
            <a:endParaRPr lang="it-IT" dirty="0"/>
          </a:p>
        </p:txBody>
      </p:sp>
      <p:pic>
        <p:nvPicPr>
          <p:cNvPr id="6" name="Picture 5">
            <a:extLst>
              <a:ext uri="{FF2B5EF4-FFF2-40B4-BE49-F238E27FC236}">
                <a16:creationId xmlns:a16="http://schemas.microsoft.com/office/drawing/2014/main" id="{BEFDA972-E92B-4556-9656-23589684BC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002" y="2660138"/>
            <a:ext cx="6014906" cy="3926279"/>
          </a:xfrm>
          <a:prstGeom prst="rect">
            <a:avLst/>
          </a:prstGeom>
        </p:spPr>
      </p:pic>
    </p:spTree>
    <p:extLst>
      <p:ext uri="{BB962C8B-B14F-4D97-AF65-F5344CB8AC3E}">
        <p14:creationId xmlns:p14="http://schemas.microsoft.com/office/powerpoint/2010/main" val="2502126786"/>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D43596-A2FA-4B3B-A298-857B57B61A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74" y="369114"/>
            <a:ext cx="11965330" cy="6337885"/>
          </a:xfrm>
          <a:prstGeom prst="rect">
            <a:avLst/>
          </a:prstGeom>
        </p:spPr>
      </p:pic>
      <p:sp>
        <p:nvSpPr>
          <p:cNvPr id="4" name="Arrow: Down 3">
            <a:extLst>
              <a:ext uri="{FF2B5EF4-FFF2-40B4-BE49-F238E27FC236}">
                <a16:creationId xmlns:a16="http://schemas.microsoft.com/office/drawing/2014/main" id="{9DE7B130-1DF3-4622-A929-24B6F4CE15F8}"/>
              </a:ext>
            </a:extLst>
          </p:cNvPr>
          <p:cNvSpPr/>
          <p:nvPr/>
        </p:nvSpPr>
        <p:spPr>
          <a:xfrm>
            <a:off x="5845865" y="75500"/>
            <a:ext cx="497747" cy="4865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245591286"/>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5A77A-1D8D-41C0-BBB4-C582A57E9D54}"/>
              </a:ext>
            </a:extLst>
          </p:cNvPr>
          <p:cNvSpPr>
            <a:spLocks noGrp="1"/>
          </p:cNvSpPr>
          <p:nvPr>
            <p:ph type="title"/>
          </p:nvPr>
        </p:nvSpPr>
        <p:spPr>
          <a:xfrm>
            <a:off x="3783260" y="683703"/>
            <a:ext cx="4625480" cy="444616"/>
          </a:xfrm>
        </p:spPr>
        <p:txBody>
          <a:bodyPr>
            <a:normAutofit fontScale="90000"/>
          </a:bodyPr>
          <a:lstStyle/>
          <a:p>
            <a:r>
              <a:rPr lang="it-IT" sz="2000" b="1" dirty="0"/>
              <a:t>Fig.6 </a:t>
            </a:r>
            <a:r>
              <a:rPr lang="it-IT" sz="2000" b="1" i="1" dirty="0"/>
              <a:t> Bode plot wth</a:t>
            </a:r>
            <a:r>
              <a:rPr lang="it-IT" sz="2000" i="1" dirty="0"/>
              <a:t>C=0.00432/s</a:t>
            </a:r>
            <a:br>
              <a:rPr lang="it-IT" i="1" dirty="0"/>
            </a:br>
            <a:endParaRPr lang="it-IT" dirty="0"/>
          </a:p>
        </p:txBody>
      </p:sp>
      <p:pic>
        <p:nvPicPr>
          <p:cNvPr id="4" name="Picture 3">
            <a:extLst>
              <a:ext uri="{FF2B5EF4-FFF2-40B4-BE49-F238E27FC236}">
                <a16:creationId xmlns:a16="http://schemas.microsoft.com/office/drawing/2014/main" id="{163C5530-2E28-4BFD-A19E-19AF98F272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877" y="906011"/>
            <a:ext cx="11090246" cy="5603308"/>
          </a:xfrm>
          <a:prstGeom prst="rect">
            <a:avLst/>
          </a:prstGeom>
        </p:spPr>
      </p:pic>
    </p:spTree>
    <p:extLst>
      <p:ext uri="{BB962C8B-B14F-4D97-AF65-F5344CB8AC3E}">
        <p14:creationId xmlns:p14="http://schemas.microsoft.com/office/powerpoint/2010/main" val="3700051215"/>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DD21D-7752-4218-8976-E22824986155}"/>
              </a:ext>
            </a:extLst>
          </p:cNvPr>
          <p:cNvSpPr>
            <a:spLocks noGrp="1"/>
          </p:cNvSpPr>
          <p:nvPr>
            <p:ph type="title"/>
          </p:nvPr>
        </p:nvSpPr>
        <p:spPr>
          <a:xfrm>
            <a:off x="3206516" y="214123"/>
            <a:ext cx="5778967" cy="649943"/>
          </a:xfrm>
        </p:spPr>
        <p:txBody>
          <a:bodyPr>
            <a:normAutofit fontScale="90000"/>
          </a:bodyPr>
          <a:lstStyle/>
          <a:p>
            <a:r>
              <a:rPr lang="it-IT" b="1" i="1" dirty="0">
                <a:effectLst>
                  <a:outerShdw blurRad="38100" dist="38100" dir="2700000" algn="tl">
                    <a:srgbClr val="000000">
                      <a:alpha val="43137"/>
                    </a:srgbClr>
                  </a:outerShdw>
                </a:effectLst>
              </a:rPr>
              <a:t>CONTROLLER DESIGN(3/4)</a:t>
            </a:r>
            <a:endParaRPr lang="it-IT" i="1" dirty="0"/>
          </a:p>
        </p:txBody>
      </p:sp>
      <p:pic>
        <p:nvPicPr>
          <p:cNvPr id="4" name="Picture 3">
            <a:extLst>
              <a:ext uri="{FF2B5EF4-FFF2-40B4-BE49-F238E27FC236}">
                <a16:creationId xmlns:a16="http://schemas.microsoft.com/office/drawing/2014/main" id="{051A1C3E-706C-4D3F-959B-313CD1D707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949" y="1167839"/>
            <a:ext cx="6216242" cy="4522321"/>
          </a:xfrm>
          <a:prstGeom prst="rect">
            <a:avLst/>
          </a:prstGeom>
        </p:spPr>
      </p:pic>
      <p:sp>
        <p:nvSpPr>
          <p:cNvPr id="5" name="TextBox 4">
            <a:extLst>
              <a:ext uri="{FF2B5EF4-FFF2-40B4-BE49-F238E27FC236}">
                <a16:creationId xmlns:a16="http://schemas.microsoft.com/office/drawing/2014/main" id="{13A1340E-675C-4317-B716-904F9632862B}"/>
              </a:ext>
            </a:extLst>
          </p:cNvPr>
          <p:cNvSpPr txBox="1"/>
          <p:nvPr/>
        </p:nvSpPr>
        <p:spPr>
          <a:xfrm>
            <a:off x="478173" y="5779270"/>
            <a:ext cx="6082018" cy="646331"/>
          </a:xfrm>
          <a:prstGeom prst="rect">
            <a:avLst/>
          </a:prstGeom>
          <a:noFill/>
        </p:spPr>
        <p:txBody>
          <a:bodyPr wrap="square" rtlCol="0">
            <a:spAutoFit/>
          </a:bodyPr>
          <a:lstStyle/>
          <a:p>
            <a:r>
              <a:rPr lang="it-IT" sz="1800" b="1" dirty="0"/>
              <a:t>Fig.7</a:t>
            </a:r>
            <a:r>
              <a:rPr lang="it-IT" b="1" dirty="0"/>
              <a:t> </a:t>
            </a:r>
            <a:r>
              <a:rPr lang="it-IT" sz="1800" b="1" dirty="0"/>
              <a:t> </a:t>
            </a:r>
            <a:r>
              <a:rPr lang="it-IT" sz="1800" dirty="0"/>
              <a:t>Step </a:t>
            </a:r>
            <a:r>
              <a:rPr lang="it-IT" dirty="0"/>
              <a:t>of </a:t>
            </a:r>
            <a:r>
              <a:rPr lang="it-IT" sz="1800" dirty="0"/>
              <a:t>Wyr(s) </a:t>
            </a:r>
            <a:r>
              <a:rPr lang="en-US" sz="1800" dirty="0"/>
              <a:t>before inserting the </a:t>
            </a:r>
            <a:r>
              <a:rPr lang="en-US" sz="1800" dirty="0" err="1"/>
              <a:t>FeedForward</a:t>
            </a:r>
            <a:r>
              <a:rPr lang="en-US" sz="1800" dirty="0"/>
              <a:t> filter</a:t>
            </a:r>
            <a:endParaRPr lang="it-IT" sz="1800" dirty="0"/>
          </a:p>
          <a:p>
            <a:endParaRPr lang="it-IT" dirty="0"/>
          </a:p>
        </p:txBody>
      </p:sp>
      <p:sp>
        <p:nvSpPr>
          <p:cNvPr id="6" name="TextBox 5">
            <a:extLst>
              <a:ext uri="{FF2B5EF4-FFF2-40B4-BE49-F238E27FC236}">
                <a16:creationId xmlns:a16="http://schemas.microsoft.com/office/drawing/2014/main" id="{48B9CB11-75B4-4E18-AC92-F38137506EA1}"/>
              </a:ext>
            </a:extLst>
          </p:cNvPr>
          <p:cNvSpPr txBox="1"/>
          <p:nvPr/>
        </p:nvSpPr>
        <p:spPr>
          <a:xfrm>
            <a:off x="7114738" y="2413336"/>
            <a:ext cx="4277512" cy="1477328"/>
          </a:xfrm>
          <a:prstGeom prst="rect">
            <a:avLst/>
          </a:prstGeom>
          <a:noFill/>
        </p:spPr>
        <p:txBody>
          <a:bodyPr wrap="square" rtlCol="0">
            <a:spAutoFit/>
          </a:bodyPr>
          <a:lstStyle/>
          <a:p>
            <a:r>
              <a:rPr lang="en-US" dirty="0"/>
              <a:t>Figure 7 represents the </a:t>
            </a:r>
            <a:r>
              <a:rPr lang="en-US" dirty="0" err="1"/>
              <a:t>Wyr</a:t>
            </a:r>
            <a:r>
              <a:rPr lang="en-US" dirty="0"/>
              <a:t> in its final state considering C=0.00432/s as controller.</a:t>
            </a:r>
          </a:p>
          <a:p>
            <a:endParaRPr lang="en-US" dirty="0"/>
          </a:p>
          <a:p>
            <a:r>
              <a:rPr lang="en-US" dirty="0"/>
              <a:t>With this controller the Ta of the system is very high.</a:t>
            </a:r>
            <a:endParaRPr lang="it-IT" dirty="0"/>
          </a:p>
        </p:txBody>
      </p:sp>
    </p:spTree>
    <p:extLst>
      <p:ext uri="{BB962C8B-B14F-4D97-AF65-F5344CB8AC3E}">
        <p14:creationId xmlns:p14="http://schemas.microsoft.com/office/powerpoint/2010/main" val="3880949164"/>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8E9A4-2128-4AB7-9B70-89ADB828028A}"/>
              </a:ext>
            </a:extLst>
          </p:cNvPr>
          <p:cNvSpPr>
            <a:spLocks noGrp="1"/>
          </p:cNvSpPr>
          <p:nvPr>
            <p:ph type="title"/>
          </p:nvPr>
        </p:nvSpPr>
        <p:spPr>
          <a:xfrm>
            <a:off x="2896995" y="322600"/>
            <a:ext cx="6401499" cy="817723"/>
          </a:xfrm>
        </p:spPr>
        <p:txBody>
          <a:bodyPr/>
          <a:lstStyle/>
          <a:p>
            <a:r>
              <a:rPr lang="it-IT" b="1" i="1" dirty="0">
                <a:effectLst>
                  <a:outerShdw blurRad="38100" dist="38100" dir="2700000" algn="tl">
                    <a:srgbClr val="000000">
                      <a:alpha val="43137"/>
                    </a:srgbClr>
                  </a:outerShdw>
                </a:effectLst>
              </a:rPr>
              <a:t>CONTROLLER DESIGN</a:t>
            </a:r>
            <a:r>
              <a:rPr lang="it-IT" b="1" dirty="0">
                <a:effectLst>
                  <a:outerShdw blurRad="38100" dist="38100" dir="2700000" algn="tl">
                    <a:srgbClr val="000000">
                      <a:alpha val="43137"/>
                    </a:srgbClr>
                  </a:outerShdw>
                </a:effectLst>
              </a:rPr>
              <a:t>(4/4)</a:t>
            </a:r>
            <a:endParaRPr lang="it-IT" dirty="0"/>
          </a:p>
        </p:txBody>
      </p:sp>
      <p:sp>
        <p:nvSpPr>
          <p:cNvPr id="5" name="TextBox 4">
            <a:extLst>
              <a:ext uri="{FF2B5EF4-FFF2-40B4-BE49-F238E27FC236}">
                <a16:creationId xmlns:a16="http://schemas.microsoft.com/office/drawing/2014/main" id="{B349BED2-35C1-4362-81DF-D258AC126344}"/>
              </a:ext>
            </a:extLst>
          </p:cNvPr>
          <p:cNvSpPr txBox="1"/>
          <p:nvPr/>
        </p:nvSpPr>
        <p:spPr>
          <a:xfrm>
            <a:off x="318783" y="5568046"/>
            <a:ext cx="3875714" cy="646331"/>
          </a:xfrm>
          <a:prstGeom prst="rect">
            <a:avLst/>
          </a:prstGeom>
          <a:noFill/>
        </p:spPr>
        <p:txBody>
          <a:bodyPr wrap="square" rtlCol="0">
            <a:spAutoFit/>
          </a:bodyPr>
          <a:lstStyle/>
          <a:p>
            <a:r>
              <a:rPr lang="it-IT" sz="1800" b="1" dirty="0"/>
              <a:t>Fig.8</a:t>
            </a:r>
            <a:r>
              <a:rPr lang="it-IT" b="1" dirty="0"/>
              <a:t> </a:t>
            </a:r>
            <a:r>
              <a:rPr lang="it-IT" sz="1800" b="1" dirty="0"/>
              <a:t> </a:t>
            </a:r>
            <a:r>
              <a:rPr lang="it-IT" sz="1800" dirty="0"/>
              <a:t>Step of Wyr(s) </a:t>
            </a:r>
            <a:r>
              <a:rPr lang="it-IT" dirty="0"/>
              <a:t>with</a:t>
            </a:r>
            <a:r>
              <a:rPr lang="it-IT" sz="1800" dirty="0"/>
              <a:t> FeedForward</a:t>
            </a:r>
          </a:p>
          <a:p>
            <a:endParaRPr lang="it-IT" dirty="0"/>
          </a:p>
        </p:txBody>
      </p:sp>
      <p:sp>
        <p:nvSpPr>
          <p:cNvPr id="6" name="TextBox 5">
            <a:extLst>
              <a:ext uri="{FF2B5EF4-FFF2-40B4-BE49-F238E27FC236}">
                <a16:creationId xmlns:a16="http://schemas.microsoft.com/office/drawing/2014/main" id="{058D8B96-05C8-4324-A9FB-7574DB9F6BA2}"/>
              </a:ext>
            </a:extLst>
          </p:cNvPr>
          <p:cNvSpPr txBox="1"/>
          <p:nvPr/>
        </p:nvSpPr>
        <p:spPr>
          <a:xfrm>
            <a:off x="7064401" y="2120948"/>
            <a:ext cx="4468186" cy="3139321"/>
          </a:xfrm>
          <a:prstGeom prst="rect">
            <a:avLst/>
          </a:prstGeom>
          <a:noFill/>
        </p:spPr>
        <p:txBody>
          <a:bodyPr wrap="square" rtlCol="0">
            <a:spAutoFit/>
          </a:bodyPr>
          <a:lstStyle/>
          <a:p>
            <a:r>
              <a:rPr lang="en-US" b="1" dirty="0"/>
              <a:t>Let's add a Feed Forward to the system equal to: Ff = (1 / P)/((1+tau_ff*s)^2)</a:t>
            </a:r>
          </a:p>
          <a:p>
            <a:endParaRPr lang="en-US" b="1" dirty="0"/>
          </a:p>
          <a:p>
            <a:r>
              <a:rPr lang="en-US" b="1" dirty="0"/>
              <a:t>with </a:t>
            </a:r>
            <a:r>
              <a:rPr lang="en-US" b="1" dirty="0" err="1"/>
              <a:t>tau_ff</a:t>
            </a:r>
            <a:r>
              <a:rPr lang="en-US" b="1" dirty="0"/>
              <a:t> = 0.01</a:t>
            </a:r>
          </a:p>
          <a:p>
            <a:endParaRPr lang="en-US" b="1" dirty="0"/>
          </a:p>
          <a:p>
            <a:r>
              <a:rPr lang="en-US" b="1" dirty="0"/>
              <a:t>With this filter the Ta of the system is equal to 0.0583 seconds.</a:t>
            </a:r>
          </a:p>
          <a:p>
            <a:endParaRPr lang="en-US" b="1" dirty="0"/>
          </a:p>
          <a:p>
            <a:r>
              <a:rPr lang="en-US" b="1" dirty="0"/>
              <a:t>I notice that with the addition of the feed forward filter the overshoot is 0% and I have a good settling time.</a:t>
            </a:r>
            <a:endParaRPr lang="it-IT" b="1" dirty="0"/>
          </a:p>
        </p:txBody>
      </p:sp>
      <p:pic>
        <p:nvPicPr>
          <p:cNvPr id="9" name="Picture 8">
            <a:extLst>
              <a:ext uri="{FF2B5EF4-FFF2-40B4-BE49-F238E27FC236}">
                <a16:creationId xmlns:a16="http://schemas.microsoft.com/office/drawing/2014/main" id="{8AAA1340-9E29-40DF-8B26-5271B8CF18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434" y="1550084"/>
            <a:ext cx="5511566" cy="3757831"/>
          </a:xfrm>
          <a:prstGeom prst="rect">
            <a:avLst/>
          </a:prstGeom>
        </p:spPr>
      </p:pic>
    </p:spTree>
    <p:extLst>
      <p:ext uri="{BB962C8B-B14F-4D97-AF65-F5344CB8AC3E}">
        <p14:creationId xmlns:p14="http://schemas.microsoft.com/office/powerpoint/2010/main" val="1059127918"/>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Down 3">
            <a:extLst>
              <a:ext uri="{FF2B5EF4-FFF2-40B4-BE49-F238E27FC236}">
                <a16:creationId xmlns:a16="http://schemas.microsoft.com/office/drawing/2014/main" id="{DD07B3D6-2729-493E-BB5B-E771EA70B6B0}"/>
              </a:ext>
            </a:extLst>
          </p:cNvPr>
          <p:cNvSpPr/>
          <p:nvPr/>
        </p:nvSpPr>
        <p:spPr>
          <a:xfrm>
            <a:off x="5785607" y="157549"/>
            <a:ext cx="620785" cy="5033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Picture 4">
            <a:extLst>
              <a:ext uri="{FF2B5EF4-FFF2-40B4-BE49-F238E27FC236}">
                <a16:creationId xmlns:a16="http://schemas.microsoft.com/office/drawing/2014/main" id="{8D6A9678-2719-439B-9A80-2FC9455B3F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381" y="775171"/>
            <a:ext cx="11097238" cy="6000781"/>
          </a:xfrm>
          <a:prstGeom prst="rect">
            <a:avLst/>
          </a:prstGeom>
        </p:spPr>
      </p:pic>
    </p:spTree>
    <p:extLst>
      <p:ext uri="{BB962C8B-B14F-4D97-AF65-F5344CB8AC3E}">
        <p14:creationId xmlns:p14="http://schemas.microsoft.com/office/powerpoint/2010/main" val="3220446799"/>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18A90-2EF0-4177-98E8-80088DB5B852}"/>
              </a:ext>
            </a:extLst>
          </p:cNvPr>
          <p:cNvSpPr>
            <a:spLocks noGrp="1"/>
          </p:cNvSpPr>
          <p:nvPr>
            <p:ph type="ctrTitle"/>
          </p:nvPr>
        </p:nvSpPr>
        <p:spPr>
          <a:xfrm>
            <a:off x="1711354" y="151002"/>
            <a:ext cx="8769292" cy="830510"/>
          </a:xfrm>
        </p:spPr>
        <p:txBody>
          <a:bodyPr>
            <a:normAutofit/>
          </a:bodyPr>
          <a:lstStyle/>
          <a:p>
            <a:r>
              <a:rPr lang="it-IT" sz="4400" b="1" i="1" dirty="0">
                <a:effectLst>
                  <a:outerShdw blurRad="38100" dist="38100" dir="2700000" algn="tl">
                    <a:srgbClr val="000000">
                      <a:alpha val="43137"/>
                    </a:srgbClr>
                  </a:outerShdw>
                </a:effectLst>
              </a:rPr>
              <a:t>RAMP TRACKING ANALYSIS</a:t>
            </a:r>
          </a:p>
        </p:txBody>
      </p:sp>
      <p:sp>
        <p:nvSpPr>
          <p:cNvPr id="4" name="TextBox 3">
            <a:extLst>
              <a:ext uri="{FF2B5EF4-FFF2-40B4-BE49-F238E27FC236}">
                <a16:creationId xmlns:a16="http://schemas.microsoft.com/office/drawing/2014/main" id="{D48D43DD-565C-4D9F-BC2E-361485824127}"/>
              </a:ext>
            </a:extLst>
          </p:cNvPr>
          <p:cNvSpPr txBox="1"/>
          <p:nvPr/>
        </p:nvSpPr>
        <p:spPr>
          <a:xfrm>
            <a:off x="332764" y="1027435"/>
            <a:ext cx="11291581" cy="646331"/>
          </a:xfrm>
          <a:prstGeom prst="rect">
            <a:avLst/>
          </a:prstGeom>
          <a:noFill/>
        </p:spPr>
        <p:txBody>
          <a:bodyPr wrap="square" rtlCol="0">
            <a:spAutoFit/>
          </a:bodyPr>
          <a:lstStyle/>
          <a:p>
            <a:r>
              <a:rPr lang="en-US" dirty="0"/>
              <a:t>Figure 9 represents the </a:t>
            </a:r>
            <a:r>
              <a:rPr lang="en-US" dirty="0" err="1"/>
              <a:t>Wyry</a:t>
            </a:r>
            <a:r>
              <a:rPr lang="en-US" dirty="0"/>
              <a:t>) with ramp reference signal (u). As can be seen, the system has a zero-state error since y and u overlap.</a:t>
            </a:r>
            <a:endParaRPr lang="it-IT" dirty="0"/>
          </a:p>
        </p:txBody>
      </p:sp>
      <p:pic>
        <p:nvPicPr>
          <p:cNvPr id="6" name="Picture 5">
            <a:extLst>
              <a:ext uri="{FF2B5EF4-FFF2-40B4-BE49-F238E27FC236}">
                <a16:creationId xmlns:a16="http://schemas.microsoft.com/office/drawing/2014/main" id="{F125B916-417E-470C-B704-E28C1B856A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337" y="1996688"/>
            <a:ext cx="11771152" cy="4619881"/>
          </a:xfrm>
          <a:prstGeom prst="rect">
            <a:avLst/>
          </a:prstGeom>
        </p:spPr>
      </p:pic>
      <p:sp>
        <p:nvSpPr>
          <p:cNvPr id="7" name="TextBox 6">
            <a:extLst>
              <a:ext uri="{FF2B5EF4-FFF2-40B4-BE49-F238E27FC236}">
                <a16:creationId xmlns:a16="http://schemas.microsoft.com/office/drawing/2014/main" id="{31C3344F-F476-4D2B-BAC8-425147ED8349}"/>
              </a:ext>
            </a:extLst>
          </p:cNvPr>
          <p:cNvSpPr txBox="1"/>
          <p:nvPr/>
        </p:nvSpPr>
        <p:spPr>
          <a:xfrm>
            <a:off x="9342539" y="1696674"/>
            <a:ext cx="2516697" cy="369332"/>
          </a:xfrm>
          <a:prstGeom prst="rect">
            <a:avLst/>
          </a:prstGeom>
          <a:noFill/>
        </p:spPr>
        <p:txBody>
          <a:bodyPr wrap="square" rtlCol="0">
            <a:spAutoFit/>
          </a:bodyPr>
          <a:lstStyle/>
          <a:p>
            <a:r>
              <a:rPr lang="it-IT" sz="1800" b="1" dirty="0"/>
              <a:t>Fig.9 </a:t>
            </a:r>
            <a:r>
              <a:rPr lang="it-IT" sz="1800" i="1" dirty="0"/>
              <a:t>Simulation Ramp</a:t>
            </a:r>
            <a:endParaRPr lang="it-IT" i="1" dirty="0"/>
          </a:p>
        </p:txBody>
      </p:sp>
    </p:spTree>
    <p:extLst>
      <p:ext uri="{BB962C8B-B14F-4D97-AF65-F5344CB8AC3E}">
        <p14:creationId xmlns:p14="http://schemas.microsoft.com/office/powerpoint/2010/main" val="1841712779"/>
      </p:ext>
    </p:extLst>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D7F8B1-4756-40E4-BB4E-881827AC6953}"/>
              </a:ext>
            </a:extLst>
          </p:cNvPr>
          <p:cNvSpPr txBox="1"/>
          <p:nvPr/>
        </p:nvSpPr>
        <p:spPr>
          <a:xfrm>
            <a:off x="5121480" y="55514"/>
            <a:ext cx="3049397" cy="769441"/>
          </a:xfrm>
          <a:prstGeom prst="rect">
            <a:avLst/>
          </a:prstGeom>
          <a:noFill/>
        </p:spPr>
        <p:txBody>
          <a:bodyPr wrap="square" rtlCol="0">
            <a:spAutoFit/>
          </a:bodyPr>
          <a:lstStyle/>
          <a:p>
            <a:r>
              <a:rPr lang="it-IT" sz="4400" b="1" dirty="0">
                <a:effectLst>
                  <a:outerShdw blurRad="38100" dist="38100" dir="2700000" algn="tl">
                    <a:srgbClr val="000000">
                      <a:alpha val="43137"/>
                    </a:srgbClr>
                  </a:outerShdw>
                </a:effectLst>
              </a:rPr>
              <a:t>SENSITIVITY</a:t>
            </a:r>
          </a:p>
        </p:txBody>
      </p:sp>
      <p:sp>
        <p:nvSpPr>
          <p:cNvPr id="5" name="TextBox 4">
            <a:extLst>
              <a:ext uri="{FF2B5EF4-FFF2-40B4-BE49-F238E27FC236}">
                <a16:creationId xmlns:a16="http://schemas.microsoft.com/office/drawing/2014/main" id="{C3D60096-42EE-45AD-930D-8575EFF95399}"/>
              </a:ext>
            </a:extLst>
          </p:cNvPr>
          <p:cNvSpPr txBox="1"/>
          <p:nvPr/>
        </p:nvSpPr>
        <p:spPr>
          <a:xfrm>
            <a:off x="219995" y="5514171"/>
            <a:ext cx="3747998" cy="369332"/>
          </a:xfrm>
          <a:prstGeom prst="rect">
            <a:avLst/>
          </a:prstGeom>
          <a:noFill/>
        </p:spPr>
        <p:txBody>
          <a:bodyPr wrap="square" rtlCol="0">
            <a:spAutoFit/>
          </a:bodyPr>
          <a:lstStyle/>
          <a:p>
            <a:r>
              <a:rPr lang="it-IT" sz="1800" b="1" dirty="0"/>
              <a:t>Fig.10 </a:t>
            </a:r>
            <a:r>
              <a:rPr lang="it-IT" sz="1800" dirty="0"/>
              <a:t>Bode plot of Wer </a:t>
            </a:r>
            <a:endParaRPr lang="it-IT" dirty="0"/>
          </a:p>
        </p:txBody>
      </p:sp>
      <p:sp>
        <p:nvSpPr>
          <p:cNvPr id="8" name="TextBox 7">
            <a:extLst>
              <a:ext uri="{FF2B5EF4-FFF2-40B4-BE49-F238E27FC236}">
                <a16:creationId xmlns:a16="http://schemas.microsoft.com/office/drawing/2014/main" id="{D770566C-32A6-404E-BA72-8B0EFC291B9C}"/>
              </a:ext>
            </a:extLst>
          </p:cNvPr>
          <p:cNvSpPr txBox="1"/>
          <p:nvPr/>
        </p:nvSpPr>
        <p:spPr>
          <a:xfrm>
            <a:off x="8048537" y="3713589"/>
            <a:ext cx="3372374" cy="369332"/>
          </a:xfrm>
          <a:prstGeom prst="rect">
            <a:avLst/>
          </a:prstGeom>
          <a:noFill/>
        </p:spPr>
        <p:txBody>
          <a:bodyPr wrap="square" rtlCol="0">
            <a:spAutoFit/>
          </a:bodyPr>
          <a:lstStyle/>
          <a:p>
            <a:pPr algn="ctr"/>
            <a:r>
              <a:rPr lang="it-IT" dirty="0"/>
              <a:t>conclusions</a:t>
            </a:r>
          </a:p>
        </p:txBody>
      </p:sp>
      <p:pic>
        <p:nvPicPr>
          <p:cNvPr id="10" name="Picture 9">
            <a:extLst>
              <a:ext uri="{FF2B5EF4-FFF2-40B4-BE49-F238E27FC236}">
                <a16:creationId xmlns:a16="http://schemas.microsoft.com/office/drawing/2014/main" id="{87EACF09-C370-4A8D-8F84-6962A27F5B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995" y="974497"/>
            <a:ext cx="6986147" cy="4356472"/>
          </a:xfrm>
          <a:prstGeom prst="rect">
            <a:avLst/>
          </a:prstGeom>
        </p:spPr>
      </p:pic>
      <p:pic>
        <p:nvPicPr>
          <p:cNvPr id="12" name="Picture 11">
            <a:extLst>
              <a:ext uri="{FF2B5EF4-FFF2-40B4-BE49-F238E27FC236}">
                <a16:creationId xmlns:a16="http://schemas.microsoft.com/office/drawing/2014/main" id="{DCB09446-C9EE-49FC-92AA-F2D3B54BC6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0974" y="1642367"/>
            <a:ext cx="4647502" cy="1438476"/>
          </a:xfrm>
          <a:prstGeom prst="rect">
            <a:avLst/>
          </a:prstGeom>
        </p:spPr>
      </p:pic>
      <p:sp>
        <p:nvSpPr>
          <p:cNvPr id="13" name="TextBox 12">
            <a:extLst>
              <a:ext uri="{FF2B5EF4-FFF2-40B4-BE49-F238E27FC236}">
                <a16:creationId xmlns:a16="http://schemas.microsoft.com/office/drawing/2014/main" id="{BC08A350-2663-4420-BE55-61CA4279E118}"/>
              </a:ext>
            </a:extLst>
          </p:cNvPr>
          <p:cNvSpPr txBox="1"/>
          <p:nvPr/>
        </p:nvSpPr>
        <p:spPr>
          <a:xfrm>
            <a:off x="8699384" y="1273035"/>
            <a:ext cx="1812022" cy="369332"/>
          </a:xfrm>
          <a:prstGeom prst="rect">
            <a:avLst/>
          </a:prstGeom>
          <a:noFill/>
        </p:spPr>
        <p:txBody>
          <a:bodyPr wrap="square" rtlCol="0">
            <a:spAutoFit/>
          </a:bodyPr>
          <a:lstStyle/>
          <a:p>
            <a:r>
              <a:rPr lang="it-IT" b="1" i="1" dirty="0"/>
              <a:t> MATLAB code</a:t>
            </a:r>
          </a:p>
        </p:txBody>
      </p:sp>
      <p:sp>
        <p:nvSpPr>
          <p:cNvPr id="14" name="TextBox 13">
            <a:extLst>
              <a:ext uri="{FF2B5EF4-FFF2-40B4-BE49-F238E27FC236}">
                <a16:creationId xmlns:a16="http://schemas.microsoft.com/office/drawing/2014/main" id="{12F5B6FC-2263-4102-BAE8-7265526882D5}"/>
              </a:ext>
            </a:extLst>
          </p:cNvPr>
          <p:cNvSpPr txBox="1"/>
          <p:nvPr/>
        </p:nvSpPr>
        <p:spPr>
          <a:xfrm>
            <a:off x="7557324" y="4149369"/>
            <a:ext cx="4354801" cy="369332"/>
          </a:xfrm>
          <a:prstGeom prst="rect">
            <a:avLst/>
          </a:prstGeom>
          <a:noFill/>
        </p:spPr>
        <p:txBody>
          <a:bodyPr wrap="square" rtlCol="0">
            <a:spAutoFit/>
          </a:bodyPr>
          <a:lstStyle/>
          <a:p>
            <a:r>
              <a:rPr lang="en-US" i="1" dirty="0"/>
              <a:t>Around the value 10^-3 the system is robust</a:t>
            </a:r>
            <a:endParaRPr lang="it-IT" i="1" dirty="0"/>
          </a:p>
        </p:txBody>
      </p:sp>
    </p:spTree>
    <p:extLst>
      <p:ext uri="{BB962C8B-B14F-4D97-AF65-F5344CB8AC3E}">
        <p14:creationId xmlns:p14="http://schemas.microsoft.com/office/powerpoint/2010/main" val="179550678"/>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A36CC-0827-4D7E-B0E5-6C87A4915CA8}"/>
              </a:ext>
            </a:extLst>
          </p:cNvPr>
          <p:cNvSpPr>
            <a:spLocks noGrp="1"/>
          </p:cNvSpPr>
          <p:nvPr>
            <p:ph type="title"/>
          </p:nvPr>
        </p:nvSpPr>
        <p:spPr>
          <a:xfrm>
            <a:off x="3054075" y="404872"/>
            <a:ext cx="6083850" cy="675110"/>
          </a:xfrm>
        </p:spPr>
        <p:txBody>
          <a:bodyPr>
            <a:noAutofit/>
          </a:bodyPr>
          <a:lstStyle/>
          <a:p>
            <a:r>
              <a:rPr lang="it-IT" b="1" i="1" dirty="0">
                <a:effectLst>
                  <a:outerShdw blurRad="38100" dist="38100" dir="2700000" algn="tl">
                    <a:srgbClr val="000000">
                      <a:alpha val="43137"/>
                    </a:srgbClr>
                  </a:outerShdw>
                </a:effectLst>
              </a:rPr>
              <a:t>AIRCRAFT PITCH CONTROL</a:t>
            </a:r>
          </a:p>
        </p:txBody>
      </p:sp>
      <p:pic>
        <p:nvPicPr>
          <p:cNvPr id="4" name="Picture 3">
            <a:extLst>
              <a:ext uri="{FF2B5EF4-FFF2-40B4-BE49-F238E27FC236}">
                <a16:creationId xmlns:a16="http://schemas.microsoft.com/office/drawing/2014/main" id="{89B6689E-7E0A-499A-8243-6550B351EE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800" y="1199626"/>
            <a:ext cx="4752550" cy="4832057"/>
          </a:xfrm>
          <a:prstGeom prst="rect">
            <a:avLst/>
          </a:prstGeom>
        </p:spPr>
      </p:pic>
      <p:sp>
        <p:nvSpPr>
          <p:cNvPr id="6" name="TextBox 5">
            <a:extLst>
              <a:ext uri="{FF2B5EF4-FFF2-40B4-BE49-F238E27FC236}">
                <a16:creationId xmlns:a16="http://schemas.microsoft.com/office/drawing/2014/main" id="{8066FD56-2515-4576-BC1E-C8767057C308}"/>
              </a:ext>
            </a:extLst>
          </p:cNvPr>
          <p:cNvSpPr txBox="1"/>
          <p:nvPr/>
        </p:nvSpPr>
        <p:spPr>
          <a:xfrm>
            <a:off x="6205061" y="2493468"/>
            <a:ext cx="5422082" cy="1754326"/>
          </a:xfrm>
          <a:prstGeom prst="rect">
            <a:avLst/>
          </a:prstGeom>
          <a:noFill/>
        </p:spPr>
        <p:txBody>
          <a:bodyPr wrap="square" rtlCol="0">
            <a:spAutoFit/>
          </a:bodyPr>
          <a:lstStyle/>
          <a:p>
            <a:r>
              <a:rPr lang="en-US" i="1" dirty="0"/>
              <a:t>The project focuses on developing an automatic control system to manage the pitch of an airplane. Pitch refers to the upward or downward pitching motion of the aircraft about its longitudinal axis. In other words, the goal is to implement a feedback system that adjusts the aircraft's pitch in a controlled and precise manner.</a:t>
            </a:r>
            <a:endParaRPr lang="it-IT" i="1" dirty="0"/>
          </a:p>
        </p:txBody>
      </p:sp>
    </p:spTree>
    <p:extLst>
      <p:ext uri="{BB962C8B-B14F-4D97-AF65-F5344CB8AC3E}">
        <p14:creationId xmlns:p14="http://schemas.microsoft.com/office/powerpoint/2010/main" val="837056671"/>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123E86-BE0A-4DBD-A0EA-AED54E2DC146}"/>
              </a:ext>
            </a:extLst>
          </p:cNvPr>
          <p:cNvSpPr txBox="1"/>
          <p:nvPr/>
        </p:nvSpPr>
        <p:spPr>
          <a:xfrm>
            <a:off x="1969316" y="209903"/>
            <a:ext cx="7451522" cy="769441"/>
          </a:xfrm>
          <a:prstGeom prst="rect">
            <a:avLst/>
          </a:prstGeom>
          <a:noFill/>
        </p:spPr>
        <p:txBody>
          <a:bodyPr wrap="square" rtlCol="0">
            <a:spAutoFit/>
          </a:bodyPr>
          <a:lstStyle/>
          <a:p>
            <a:r>
              <a:rPr lang="it-IT" sz="4400" b="1" i="1" dirty="0">
                <a:effectLst>
                  <a:outerShdw blurRad="38100" dist="38100" dir="2700000" algn="tl">
                    <a:srgbClr val="000000">
                      <a:alpha val="43137"/>
                    </a:srgbClr>
                  </a:outerShdw>
                </a:effectLst>
              </a:rPr>
              <a:t>MAXIMUM ALLOWABLE DELAY</a:t>
            </a:r>
          </a:p>
        </p:txBody>
      </p:sp>
      <p:pic>
        <p:nvPicPr>
          <p:cNvPr id="4" name="Picture 3">
            <a:extLst>
              <a:ext uri="{FF2B5EF4-FFF2-40B4-BE49-F238E27FC236}">
                <a16:creationId xmlns:a16="http://schemas.microsoft.com/office/drawing/2014/main" id="{0DA6FCCD-72DC-4937-8374-4C6B7EB119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116" y="1434188"/>
            <a:ext cx="6107186" cy="3989621"/>
          </a:xfrm>
          <a:prstGeom prst="rect">
            <a:avLst/>
          </a:prstGeom>
        </p:spPr>
      </p:pic>
      <p:sp>
        <p:nvSpPr>
          <p:cNvPr id="5" name="TextBox 4">
            <a:extLst>
              <a:ext uri="{FF2B5EF4-FFF2-40B4-BE49-F238E27FC236}">
                <a16:creationId xmlns:a16="http://schemas.microsoft.com/office/drawing/2014/main" id="{22521EEF-FEAF-44F8-9454-CB68A492BCE3}"/>
              </a:ext>
            </a:extLst>
          </p:cNvPr>
          <p:cNvSpPr txBox="1"/>
          <p:nvPr/>
        </p:nvSpPr>
        <p:spPr>
          <a:xfrm>
            <a:off x="7290034" y="1834460"/>
            <a:ext cx="3892492" cy="2862322"/>
          </a:xfrm>
          <a:prstGeom prst="rect">
            <a:avLst/>
          </a:prstGeom>
          <a:noFill/>
        </p:spPr>
        <p:txBody>
          <a:bodyPr wrap="square" rtlCol="0">
            <a:spAutoFit/>
          </a:bodyPr>
          <a:lstStyle/>
          <a:p>
            <a:r>
              <a:rPr lang="en-US" dirty="0"/>
              <a:t>By analyzing the Bode diagram (figure 12) of L=P*C we can calculate the maximum admissible delay following the formula:</a:t>
            </a:r>
          </a:p>
          <a:p>
            <a:r>
              <a:rPr lang="en-US" dirty="0"/>
              <a:t> T &lt; µ_𝝓 /𝝎_𝝉 with:</a:t>
            </a:r>
          </a:p>
          <a:p>
            <a:endParaRPr lang="en-US" dirty="0"/>
          </a:p>
          <a:p>
            <a:r>
              <a:rPr lang="en-US" dirty="0"/>
              <a:t>µ_𝜙 = 9.36*π/180= 0.163rad</a:t>
            </a:r>
          </a:p>
          <a:p>
            <a:r>
              <a:rPr lang="en-US" dirty="0"/>
              <a:t>𝜔_𝜏 = 0.0291rad/s</a:t>
            </a:r>
          </a:p>
          <a:p>
            <a:endParaRPr lang="en-US" dirty="0"/>
          </a:p>
          <a:p>
            <a:r>
              <a:rPr lang="en-US" dirty="0"/>
              <a:t>T &lt; 5.6s</a:t>
            </a:r>
            <a:endParaRPr lang="it-IT" dirty="0"/>
          </a:p>
        </p:txBody>
      </p:sp>
      <p:sp>
        <p:nvSpPr>
          <p:cNvPr id="6" name="TextBox 5">
            <a:extLst>
              <a:ext uri="{FF2B5EF4-FFF2-40B4-BE49-F238E27FC236}">
                <a16:creationId xmlns:a16="http://schemas.microsoft.com/office/drawing/2014/main" id="{23F0EEAE-0D5E-43C4-BAC2-B024B603A327}"/>
              </a:ext>
            </a:extLst>
          </p:cNvPr>
          <p:cNvSpPr txBox="1"/>
          <p:nvPr/>
        </p:nvSpPr>
        <p:spPr>
          <a:xfrm>
            <a:off x="369115" y="5564056"/>
            <a:ext cx="2013357" cy="646331"/>
          </a:xfrm>
          <a:prstGeom prst="rect">
            <a:avLst/>
          </a:prstGeom>
          <a:noFill/>
        </p:spPr>
        <p:txBody>
          <a:bodyPr wrap="square" rtlCol="0">
            <a:spAutoFit/>
          </a:bodyPr>
          <a:lstStyle/>
          <a:p>
            <a:r>
              <a:rPr lang="it-IT" sz="1800" b="1" dirty="0"/>
              <a:t>Fig.12 </a:t>
            </a:r>
            <a:r>
              <a:rPr lang="it-IT" sz="1800" dirty="0"/>
              <a:t>Margin </a:t>
            </a:r>
            <a:r>
              <a:rPr lang="it-IT" dirty="0"/>
              <a:t>of</a:t>
            </a:r>
            <a:r>
              <a:rPr lang="it-IT" sz="1800" dirty="0"/>
              <a:t> L</a:t>
            </a:r>
          </a:p>
          <a:p>
            <a:endParaRPr lang="it-IT" dirty="0"/>
          </a:p>
        </p:txBody>
      </p:sp>
    </p:spTree>
    <p:extLst>
      <p:ext uri="{BB962C8B-B14F-4D97-AF65-F5344CB8AC3E}">
        <p14:creationId xmlns:p14="http://schemas.microsoft.com/office/powerpoint/2010/main" val="3742112888"/>
      </p:ext>
    </p:extLst>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810C86-AA3E-4F06-A51E-A6AE1422A391}"/>
              </a:ext>
            </a:extLst>
          </p:cNvPr>
          <p:cNvSpPr txBox="1"/>
          <p:nvPr/>
        </p:nvSpPr>
        <p:spPr>
          <a:xfrm>
            <a:off x="3675776" y="512524"/>
            <a:ext cx="4840448" cy="769441"/>
          </a:xfrm>
          <a:prstGeom prst="rect">
            <a:avLst/>
          </a:prstGeom>
          <a:noFill/>
        </p:spPr>
        <p:txBody>
          <a:bodyPr wrap="square" rtlCol="0">
            <a:spAutoFit/>
          </a:bodyPr>
          <a:lstStyle/>
          <a:p>
            <a:r>
              <a:rPr lang="it-IT" sz="4400" b="1" i="1" dirty="0">
                <a:effectLst>
                  <a:outerShdw blurRad="38100" dist="38100" dir="2700000" algn="tl">
                    <a:srgbClr val="000000">
                      <a:alpha val="43137"/>
                    </a:srgbClr>
                  </a:outerShdw>
                </a:effectLst>
              </a:rPr>
              <a:t>SATURATION (1/3)</a:t>
            </a:r>
          </a:p>
        </p:txBody>
      </p:sp>
      <p:sp>
        <p:nvSpPr>
          <p:cNvPr id="3" name="TextBox 2">
            <a:extLst>
              <a:ext uri="{FF2B5EF4-FFF2-40B4-BE49-F238E27FC236}">
                <a16:creationId xmlns:a16="http://schemas.microsoft.com/office/drawing/2014/main" id="{BC4C2C5D-1550-4510-AC61-210F7AD7DCF3}"/>
              </a:ext>
            </a:extLst>
          </p:cNvPr>
          <p:cNvSpPr txBox="1"/>
          <p:nvPr/>
        </p:nvSpPr>
        <p:spPr>
          <a:xfrm>
            <a:off x="7679272" y="2951844"/>
            <a:ext cx="4323127" cy="1292662"/>
          </a:xfrm>
          <a:prstGeom prst="rect">
            <a:avLst/>
          </a:prstGeom>
          <a:noFill/>
        </p:spPr>
        <p:txBody>
          <a:bodyPr wrap="square" rtlCol="0">
            <a:spAutoFit/>
          </a:bodyPr>
          <a:lstStyle/>
          <a:p>
            <a:r>
              <a:rPr kumimoji="0" lang="en-US" sz="2000" b="0" i="1" u="none" strike="noStrike" kern="1200" cap="none" spc="0" normalizeH="0" baseline="0" noProof="0" dirty="0">
                <a:ln>
                  <a:noFill/>
                </a:ln>
                <a:solidFill>
                  <a:srgbClr val="3D3D3D"/>
                </a:solidFill>
                <a:uLnTx/>
                <a:uFillTx/>
                <a:latin typeface="Gill Sans MT" panose="020B0502020104020203"/>
                <a:ea typeface="+mn-ea"/>
                <a:cs typeface="+mn-cs"/>
              </a:rPr>
              <a:t>Once the model was recreated in the Simulink environment, a saturation was added to the system for ramp entrances</a:t>
            </a:r>
            <a:r>
              <a:rPr kumimoji="0" lang="it-IT" sz="2000" b="0" i="1" u="none" strike="noStrike" kern="1200" cap="none" spc="0" normalizeH="0" baseline="0" noProof="0" dirty="0">
                <a:ln>
                  <a:noFill/>
                </a:ln>
                <a:solidFill>
                  <a:srgbClr val="3D3D3D"/>
                </a:solidFill>
                <a:uLnTx/>
                <a:uFillTx/>
                <a:latin typeface="Gill Sans MT" panose="020B0502020104020203"/>
                <a:ea typeface="+mn-ea"/>
                <a:cs typeface="+mn-cs"/>
              </a:rPr>
              <a:t>.</a:t>
            </a:r>
          </a:p>
          <a:p>
            <a:endParaRPr lang="it-IT" dirty="0"/>
          </a:p>
        </p:txBody>
      </p:sp>
      <p:sp>
        <p:nvSpPr>
          <p:cNvPr id="4" name="TextBox 3">
            <a:extLst>
              <a:ext uri="{FF2B5EF4-FFF2-40B4-BE49-F238E27FC236}">
                <a16:creationId xmlns:a16="http://schemas.microsoft.com/office/drawing/2014/main" id="{03F647A1-1C87-4C6D-BD14-9CFD2C93A12A}"/>
              </a:ext>
            </a:extLst>
          </p:cNvPr>
          <p:cNvSpPr txBox="1"/>
          <p:nvPr/>
        </p:nvSpPr>
        <p:spPr>
          <a:xfrm>
            <a:off x="0" y="5354629"/>
            <a:ext cx="5410899" cy="369332"/>
          </a:xfrm>
          <a:prstGeom prst="rect">
            <a:avLst/>
          </a:prstGeom>
          <a:noFill/>
        </p:spPr>
        <p:txBody>
          <a:bodyPr wrap="square" rtlCol="0">
            <a:spAutoFit/>
          </a:bodyPr>
          <a:lstStyle/>
          <a:p>
            <a:r>
              <a:rPr lang="it-IT" sz="1800" b="1" dirty="0"/>
              <a:t>Fig.13 </a:t>
            </a:r>
            <a:r>
              <a:rPr lang="it-IT" sz="1800" dirty="0"/>
              <a:t>Diagramma a blocchi del sistema con saturazione</a:t>
            </a:r>
            <a:endParaRPr lang="it-IT" dirty="0"/>
          </a:p>
        </p:txBody>
      </p:sp>
      <p:pic>
        <p:nvPicPr>
          <p:cNvPr id="7" name="Picture 6">
            <a:extLst>
              <a:ext uri="{FF2B5EF4-FFF2-40B4-BE49-F238E27FC236}">
                <a16:creationId xmlns:a16="http://schemas.microsoft.com/office/drawing/2014/main" id="{3EE4B5D1-22E0-4229-AA97-863E68611D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36972"/>
            <a:ext cx="7679272" cy="3731982"/>
          </a:xfrm>
          <a:prstGeom prst="rect">
            <a:avLst/>
          </a:prstGeom>
        </p:spPr>
      </p:pic>
    </p:spTree>
    <p:extLst>
      <p:ext uri="{BB962C8B-B14F-4D97-AF65-F5344CB8AC3E}">
        <p14:creationId xmlns:p14="http://schemas.microsoft.com/office/powerpoint/2010/main" val="2844952754"/>
      </p:ext>
    </p:extLst>
  </p:cSld>
  <p:clrMapOvr>
    <a:masterClrMapping/>
  </p:clrMapOvr>
  <p:transition spd="slow">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2ABCB6-6C8E-4C6D-B897-48B0CD3A57DA}"/>
              </a:ext>
            </a:extLst>
          </p:cNvPr>
          <p:cNvSpPr txBox="1"/>
          <p:nvPr/>
        </p:nvSpPr>
        <p:spPr>
          <a:xfrm>
            <a:off x="7976810" y="2690335"/>
            <a:ext cx="4127383" cy="1200329"/>
          </a:xfrm>
          <a:prstGeom prst="rect">
            <a:avLst/>
          </a:prstGeom>
          <a:noFill/>
        </p:spPr>
        <p:txBody>
          <a:bodyPr wrap="square" rtlCol="0">
            <a:spAutoFit/>
          </a:bodyPr>
          <a:lstStyle/>
          <a:p>
            <a:endParaRPr lang="it-IT" dirty="0"/>
          </a:p>
          <a:p>
            <a:r>
              <a:rPr lang="en-US" dirty="0"/>
              <a:t>You can see from the graph (for ramp input) that the controller of my system is not very robust.</a:t>
            </a:r>
            <a:endParaRPr lang="it-IT" dirty="0"/>
          </a:p>
        </p:txBody>
      </p:sp>
      <p:sp>
        <p:nvSpPr>
          <p:cNvPr id="4" name="TextBox 3">
            <a:extLst>
              <a:ext uri="{FF2B5EF4-FFF2-40B4-BE49-F238E27FC236}">
                <a16:creationId xmlns:a16="http://schemas.microsoft.com/office/drawing/2014/main" id="{1D36D87D-F554-4E9B-B090-DDC6A7EBFE17}"/>
              </a:ext>
            </a:extLst>
          </p:cNvPr>
          <p:cNvSpPr txBox="1"/>
          <p:nvPr/>
        </p:nvSpPr>
        <p:spPr>
          <a:xfrm>
            <a:off x="3720517" y="413244"/>
            <a:ext cx="4991449" cy="1046440"/>
          </a:xfrm>
          <a:prstGeom prst="rect">
            <a:avLst/>
          </a:prstGeom>
          <a:noFill/>
        </p:spPr>
        <p:txBody>
          <a:bodyPr wrap="square" rtlCol="0">
            <a:spAutoFit/>
          </a:bodyPr>
          <a:lstStyle/>
          <a:p>
            <a:r>
              <a:rPr lang="it-IT" sz="4400" b="1" i="1" dirty="0">
                <a:effectLst>
                  <a:outerShdw blurRad="38100" dist="38100" dir="2700000" algn="tl">
                    <a:srgbClr val="000000">
                      <a:alpha val="43137"/>
                    </a:srgbClr>
                  </a:outerShdw>
                </a:effectLst>
              </a:rPr>
              <a:t>SATURATION(2/3)</a:t>
            </a:r>
          </a:p>
          <a:p>
            <a:endParaRPr lang="it-IT" dirty="0"/>
          </a:p>
        </p:txBody>
      </p:sp>
      <p:sp>
        <p:nvSpPr>
          <p:cNvPr id="5" name="TextBox 4">
            <a:extLst>
              <a:ext uri="{FF2B5EF4-FFF2-40B4-BE49-F238E27FC236}">
                <a16:creationId xmlns:a16="http://schemas.microsoft.com/office/drawing/2014/main" id="{1D162C1D-EA4E-4B58-88E6-B8D92E8B9676}"/>
              </a:ext>
            </a:extLst>
          </p:cNvPr>
          <p:cNvSpPr txBox="1"/>
          <p:nvPr/>
        </p:nvSpPr>
        <p:spPr>
          <a:xfrm>
            <a:off x="201335" y="5398315"/>
            <a:ext cx="5519956" cy="646331"/>
          </a:xfrm>
          <a:prstGeom prst="rect">
            <a:avLst/>
          </a:prstGeom>
          <a:noFill/>
        </p:spPr>
        <p:txBody>
          <a:bodyPr wrap="square" rtlCol="0">
            <a:spAutoFit/>
          </a:bodyPr>
          <a:lstStyle/>
          <a:p>
            <a:r>
              <a:rPr lang="it-IT" sz="1800" b="1" dirty="0"/>
              <a:t>Fig.14 </a:t>
            </a:r>
            <a:r>
              <a:rPr lang="en-US" sz="1800" b="1" dirty="0" err="1"/>
              <a:t>Wyr</a:t>
            </a:r>
            <a:r>
              <a:rPr lang="en-US" sz="1800" b="1" dirty="0"/>
              <a:t> scope with saturation (ramp input) with feed-</a:t>
            </a:r>
            <a:r>
              <a:rPr lang="en-US" sz="1800" b="1" dirty="0" err="1"/>
              <a:t>forword</a:t>
            </a:r>
            <a:r>
              <a:rPr lang="en-US" sz="1800" b="1" dirty="0"/>
              <a:t> filter</a:t>
            </a:r>
            <a:endParaRPr lang="it-IT" i="1" dirty="0"/>
          </a:p>
        </p:txBody>
      </p:sp>
      <p:pic>
        <p:nvPicPr>
          <p:cNvPr id="7" name="Picture 6">
            <a:extLst>
              <a:ext uri="{FF2B5EF4-FFF2-40B4-BE49-F238E27FC236}">
                <a16:creationId xmlns:a16="http://schemas.microsoft.com/office/drawing/2014/main" id="{7F4F7684-761F-42EB-9CD1-CEF9D94A33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335" y="1585987"/>
            <a:ext cx="7489440" cy="3686025"/>
          </a:xfrm>
          <a:prstGeom prst="rect">
            <a:avLst/>
          </a:prstGeom>
        </p:spPr>
      </p:pic>
    </p:spTree>
    <p:extLst>
      <p:ext uri="{BB962C8B-B14F-4D97-AF65-F5344CB8AC3E}">
        <p14:creationId xmlns:p14="http://schemas.microsoft.com/office/powerpoint/2010/main" val="642913968"/>
      </p:ext>
    </p:extLst>
  </p:cSld>
  <p:clrMapOvr>
    <a:masterClrMapping/>
  </p:clrMapOvr>
  <p:transition spd="slow">
    <p:cov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D5AF7B-2055-40BC-A4BA-7335501AA4C7}"/>
              </a:ext>
            </a:extLst>
          </p:cNvPr>
          <p:cNvSpPr txBox="1"/>
          <p:nvPr/>
        </p:nvSpPr>
        <p:spPr>
          <a:xfrm>
            <a:off x="3640822" y="469783"/>
            <a:ext cx="4748169" cy="1046440"/>
          </a:xfrm>
          <a:prstGeom prst="rect">
            <a:avLst/>
          </a:prstGeom>
          <a:noFill/>
        </p:spPr>
        <p:txBody>
          <a:bodyPr wrap="square" rtlCol="0">
            <a:spAutoFit/>
          </a:bodyPr>
          <a:lstStyle/>
          <a:p>
            <a:r>
              <a:rPr lang="it-IT" sz="4400" b="1" i="1" dirty="0">
                <a:effectLst>
                  <a:outerShdw blurRad="38100" dist="38100" dir="2700000" algn="tl">
                    <a:srgbClr val="000000">
                      <a:alpha val="43137"/>
                    </a:srgbClr>
                  </a:outerShdw>
                </a:effectLst>
              </a:rPr>
              <a:t>SATURATION (3/3)</a:t>
            </a:r>
          </a:p>
          <a:p>
            <a:endParaRPr lang="it-IT" dirty="0"/>
          </a:p>
        </p:txBody>
      </p:sp>
      <p:pic>
        <p:nvPicPr>
          <p:cNvPr id="4" name="Picture 3">
            <a:extLst>
              <a:ext uri="{FF2B5EF4-FFF2-40B4-BE49-F238E27FC236}">
                <a16:creationId xmlns:a16="http://schemas.microsoft.com/office/drawing/2014/main" id="{775A113C-BA9E-4897-BB5A-729572CED2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876" y="1604089"/>
            <a:ext cx="7376719" cy="3649819"/>
          </a:xfrm>
          <a:prstGeom prst="rect">
            <a:avLst/>
          </a:prstGeom>
        </p:spPr>
      </p:pic>
      <p:sp>
        <p:nvSpPr>
          <p:cNvPr id="5" name="TextBox 4">
            <a:extLst>
              <a:ext uri="{FF2B5EF4-FFF2-40B4-BE49-F238E27FC236}">
                <a16:creationId xmlns:a16="http://schemas.microsoft.com/office/drawing/2014/main" id="{0295DB75-A48A-422C-B67C-FD501B7BA893}"/>
              </a:ext>
            </a:extLst>
          </p:cNvPr>
          <p:cNvSpPr txBox="1"/>
          <p:nvPr/>
        </p:nvSpPr>
        <p:spPr>
          <a:xfrm>
            <a:off x="399876" y="5341774"/>
            <a:ext cx="5310232" cy="646331"/>
          </a:xfrm>
          <a:prstGeom prst="rect">
            <a:avLst/>
          </a:prstGeom>
          <a:noFill/>
        </p:spPr>
        <p:txBody>
          <a:bodyPr wrap="square" rtlCol="0">
            <a:spAutoFit/>
          </a:bodyPr>
          <a:lstStyle/>
          <a:p>
            <a:r>
              <a:rPr lang="it-IT" sz="1800" b="1" dirty="0"/>
              <a:t>Fig.15 </a:t>
            </a:r>
            <a:r>
              <a:rPr lang="en-US" sz="1800" b="1" dirty="0" err="1"/>
              <a:t>Wyr</a:t>
            </a:r>
            <a:r>
              <a:rPr lang="en-US" sz="1800" b="1" dirty="0"/>
              <a:t> scope with saturation (ramp input) without feed-</a:t>
            </a:r>
            <a:r>
              <a:rPr lang="en-US" sz="1800" b="1" dirty="0" err="1"/>
              <a:t>forword</a:t>
            </a:r>
            <a:r>
              <a:rPr lang="en-US" sz="1800" b="1" dirty="0"/>
              <a:t> filter</a:t>
            </a:r>
            <a:endParaRPr lang="it-IT" dirty="0"/>
          </a:p>
        </p:txBody>
      </p:sp>
      <p:sp>
        <p:nvSpPr>
          <p:cNvPr id="7" name="TextBox 6">
            <a:extLst>
              <a:ext uri="{FF2B5EF4-FFF2-40B4-BE49-F238E27FC236}">
                <a16:creationId xmlns:a16="http://schemas.microsoft.com/office/drawing/2014/main" id="{C539DDD5-F4CB-44C8-8D1A-73C926B46FBC}"/>
              </a:ext>
            </a:extLst>
          </p:cNvPr>
          <p:cNvSpPr txBox="1"/>
          <p:nvPr/>
        </p:nvSpPr>
        <p:spPr>
          <a:xfrm>
            <a:off x="7994708" y="2413335"/>
            <a:ext cx="3909270" cy="1754326"/>
          </a:xfrm>
          <a:prstGeom prst="rect">
            <a:avLst/>
          </a:prstGeom>
          <a:noFill/>
        </p:spPr>
        <p:txBody>
          <a:bodyPr wrap="square" rtlCol="0">
            <a:spAutoFit/>
          </a:bodyPr>
          <a:lstStyle/>
          <a:p>
            <a:r>
              <a:rPr lang="en-US" dirty="0"/>
              <a:t>As you can see from the graph, even in this case the controller of my system is not very robust but as regards the simulation on Simulink it is slightly better without the use of the feed-</a:t>
            </a:r>
            <a:r>
              <a:rPr lang="en-US" dirty="0" err="1"/>
              <a:t>forword</a:t>
            </a:r>
            <a:r>
              <a:rPr lang="en-US" dirty="0"/>
              <a:t> filter.</a:t>
            </a:r>
            <a:endParaRPr lang="it-IT" dirty="0"/>
          </a:p>
        </p:txBody>
      </p:sp>
    </p:spTree>
    <p:extLst>
      <p:ext uri="{BB962C8B-B14F-4D97-AF65-F5344CB8AC3E}">
        <p14:creationId xmlns:p14="http://schemas.microsoft.com/office/powerpoint/2010/main" val="187861322"/>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F12C7-596E-4A79-841E-7EECE4254121}"/>
              </a:ext>
            </a:extLst>
          </p:cNvPr>
          <p:cNvSpPr>
            <a:spLocks noGrp="1"/>
          </p:cNvSpPr>
          <p:nvPr>
            <p:ph type="title"/>
          </p:nvPr>
        </p:nvSpPr>
        <p:spPr>
          <a:xfrm>
            <a:off x="3720350" y="172178"/>
            <a:ext cx="5193119" cy="1325563"/>
          </a:xfrm>
        </p:spPr>
        <p:txBody>
          <a:bodyPr/>
          <a:lstStyle/>
          <a:p>
            <a:r>
              <a:rPr lang="it-IT" b="1" i="1" dirty="0">
                <a:effectLst>
                  <a:outerShdw blurRad="38100" dist="38100" dir="2700000" algn="tl">
                    <a:srgbClr val="000000">
                      <a:alpha val="43137"/>
                    </a:srgbClr>
                  </a:outerShdw>
                </a:effectLst>
              </a:rPr>
              <a:t>SYSTEM PROFILE(1/4)</a:t>
            </a:r>
          </a:p>
        </p:txBody>
      </p:sp>
      <p:pic>
        <p:nvPicPr>
          <p:cNvPr id="13" name="Content Placeholder 12">
            <a:extLst>
              <a:ext uri="{FF2B5EF4-FFF2-40B4-BE49-F238E27FC236}">
                <a16:creationId xmlns:a16="http://schemas.microsoft.com/office/drawing/2014/main" id="{26A2C24D-DE22-4F05-B290-84E50C9D1E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93078" y="2566704"/>
            <a:ext cx="5193119" cy="2748696"/>
          </a:xfrm>
        </p:spPr>
      </p:pic>
      <p:sp>
        <p:nvSpPr>
          <p:cNvPr id="14" name="TextBox 13">
            <a:extLst>
              <a:ext uri="{FF2B5EF4-FFF2-40B4-BE49-F238E27FC236}">
                <a16:creationId xmlns:a16="http://schemas.microsoft.com/office/drawing/2014/main" id="{742429A3-B771-409A-9F15-2128CF045691}"/>
              </a:ext>
            </a:extLst>
          </p:cNvPr>
          <p:cNvSpPr txBox="1"/>
          <p:nvPr/>
        </p:nvSpPr>
        <p:spPr>
          <a:xfrm>
            <a:off x="315470" y="1678895"/>
            <a:ext cx="6060163" cy="3416320"/>
          </a:xfrm>
          <a:prstGeom prst="rect">
            <a:avLst/>
          </a:prstGeom>
          <a:noFill/>
        </p:spPr>
        <p:txBody>
          <a:bodyPr wrap="square" rtlCol="0">
            <a:spAutoFit/>
          </a:bodyPr>
          <a:lstStyle/>
          <a:p>
            <a:pPr algn="ctr"/>
            <a:r>
              <a:rPr lang="en-US" i="1" dirty="0"/>
              <a:t>Acting forces</a:t>
            </a:r>
          </a:p>
          <a:p>
            <a:pPr algn="ctr"/>
            <a:r>
              <a:rPr lang="en-US" i="1" dirty="0"/>
              <a:t>Along x axis: thrust and resistance</a:t>
            </a:r>
          </a:p>
          <a:p>
            <a:pPr algn="ctr"/>
            <a:r>
              <a:rPr lang="en-US" i="1" dirty="0"/>
              <a:t>Along y axis: weight and lift</a:t>
            </a:r>
          </a:p>
          <a:p>
            <a:pPr algn="ctr"/>
            <a:r>
              <a:rPr lang="en-US" i="1" dirty="0"/>
              <a:t>Elevators </a:t>
            </a:r>
            <a:r>
              <a:rPr lang="en-US" i="1" dirty="0" err="1"/>
              <a:t>angleReference</a:t>
            </a:r>
            <a:r>
              <a:rPr lang="en-US" i="1" dirty="0"/>
              <a:t> input</a:t>
            </a:r>
          </a:p>
          <a:p>
            <a:pPr algn="ctr"/>
            <a:r>
              <a:rPr lang="en-US" i="1" dirty="0"/>
              <a:t>Pitch </a:t>
            </a:r>
            <a:r>
              <a:rPr lang="en-US" i="1" dirty="0" err="1"/>
              <a:t>angleExit</a:t>
            </a:r>
            <a:endParaRPr lang="en-US" i="1" dirty="0"/>
          </a:p>
          <a:p>
            <a:pPr algn="ctr"/>
            <a:r>
              <a:rPr lang="en-US" i="1" dirty="0"/>
              <a:t>NOTE </a:t>
            </a:r>
          </a:p>
          <a:p>
            <a:pPr algn="ctr"/>
            <a:r>
              <a:rPr lang="en-US" i="1" dirty="0"/>
              <a:t>The system is assumed to have constant cruising speed and altitude. In this case the forces acting on the plane along the x axis, i.e. thrust and resistance, are balanced, as are those along the y axis, the weight and lift. The problem is also simplified by assuming that the speed of the aircraft does not change during the pitch variation</a:t>
            </a:r>
            <a:endParaRPr lang="it-IT" i="1" dirty="0"/>
          </a:p>
        </p:txBody>
      </p:sp>
    </p:spTree>
    <p:extLst>
      <p:ext uri="{BB962C8B-B14F-4D97-AF65-F5344CB8AC3E}">
        <p14:creationId xmlns:p14="http://schemas.microsoft.com/office/powerpoint/2010/main" val="3454389328"/>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082D9-8C23-4E18-96E0-FD8D8464F847}"/>
              </a:ext>
            </a:extLst>
          </p:cNvPr>
          <p:cNvSpPr>
            <a:spLocks noGrp="1"/>
          </p:cNvSpPr>
          <p:nvPr>
            <p:ph type="title"/>
          </p:nvPr>
        </p:nvSpPr>
        <p:spPr>
          <a:xfrm>
            <a:off x="3573710" y="303185"/>
            <a:ext cx="5044580" cy="1044843"/>
          </a:xfrm>
        </p:spPr>
        <p:txBody>
          <a:bodyPr/>
          <a:lstStyle/>
          <a:p>
            <a:r>
              <a:rPr lang="it-IT" b="1" i="1" dirty="0">
                <a:effectLst>
                  <a:outerShdw blurRad="38100" dist="38100" dir="2700000" algn="tl">
                    <a:srgbClr val="000000">
                      <a:alpha val="43137"/>
                    </a:srgbClr>
                  </a:outerShdw>
                </a:effectLst>
              </a:rPr>
              <a:t>SYSTEM PROFILE(2/4)</a:t>
            </a:r>
            <a:endParaRPr lang="it-IT" i="1" dirty="0"/>
          </a:p>
        </p:txBody>
      </p:sp>
      <p:pic>
        <p:nvPicPr>
          <p:cNvPr id="4" name="Picture 3">
            <a:extLst>
              <a:ext uri="{FF2B5EF4-FFF2-40B4-BE49-F238E27FC236}">
                <a16:creationId xmlns:a16="http://schemas.microsoft.com/office/drawing/2014/main" id="{E15BC34B-BD2E-410A-8456-0DB753B052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639" y="1758081"/>
            <a:ext cx="5922628" cy="4784740"/>
          </a:xfrm>
          <a:prstGeom prst="rect">
            <a:avLst/>
          </a:prstGeom>
        </p:spPr>
      </p:pic>
      <p:sp>
        <p:nvSpPr>
          <p:cNvPr id="5" name="TextBox 4">
            <a:extLst>
              <a:ext uri="{FF2B5EF4-FFF2-40B4-BE49-F238E27FC236}">
                <a16:creationId xmlns:a16="http://schemas.microsoft.com/office/drawing/2014/main" id="{EA43EDFF-4856-4275-9520-E7090D6F2735}"/>
              </a:ext>
            </a:extLst>
          </p:cNvPr>
          <p:cNvSpPr txBox="1"/>
          <p:nvPr/>
        </p:nvSpPr>
        <p:spPr>
          <a:xfrm>
            <a:off x="7593434" y="2837810"/>
            <a:ext cx="3865927" cy="1200329"/>
          </a:xfrm>
          <a:prstGeom prst="rect">
            <a:avLst/>
          </a:prstGeom>
          <a:noFill/>
        </p:spPr>
        <p:txBody>
          <a:bodyPr wrap="square" rtlCol="0">
            <a:spAutoFit/>
          </a:bodyPr>
          <a:lstStyle/>
          <a:p>
            <a:r>
              <a:rPr lang="en-US" dirty="0"/>
              <a:t>Variables</a:t>
            </a:r>
          </a:p>
          <a:p>
            <a:r>
              <a:rPr lang="en-US" dirty="0"/>
              <a:t>α= Angle of incidence</a:t>
            </a:r>
          </a:p>
          <a:p>
            <a:r>
              <a:rPr lang="en-US" dirty="0"/>
              <a:t>θ= Pitch angle</a:t>
            </a:r>
          </a:p>
          <a:p>
            <a:r>
              <a:rPr lang="en-US" dirty="0"/>
              <a:t>𝜸=𝜽−𝜶 = Pitch speed</a:t>
            </a:r>
            <a:endParaRPr lang="it-IT" dirty="0"/>
          </a:p>
        </p:txBody>
      </p:sp>
    </p:spTree>
    <p:extLst>
      <p:ext uri="{BB962C8B-B14F-4D97-AF65-F5344CB8AC3E}">
        <p14:creationId xmlns:p14="http://schemas.microsoft.com/office/powerpoint/2010/main" val="952093930"/>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EB7A2-7392-4FC0-BD00-41FE2276F6C8}"/>
              </a:ext>
            </a:extLst>
          </p:cNvPr>
          <p:cNvSpPr>
            <a:spLocks noGrp="1"/>
          </p:cNvSpPr>
          <p:nvPr>
            <p:ph type="title"/>
          </p:nvPr>
        </p:nvSpPr>
        <p:spPr>
          <a:xfrm>
            <a:off x="3663937" y="84014"/>
            <a:ext cx="4864125" cy="1061004"/>
          </a:xfrm>
        </p:spPr>
        <p:txBody>
          <a:bodyPr>
            <a:normAutofit fontScale="90000"/>
          </a:bodyPr>
          <a:lstStyle/>
          <a:p>
            <a:r>
              <a:rPr lang="it-IT" b="1" i="1" dirty="0">
                <a:effectLst>
                  <a:outerShdw blurRad="38100" dist="38100" dir="2700000" algn="tl">
                    <a:srgbClr val="000000">
                      <a:alpha val="43137"/>
                    </a:srgbClr>
                  </a:outerShdw>
                </a:effectLst>
              </a:rPr>
              <a:t>SYSTEM PROFILE(3/4)</a:t>
            </a:r>
            <a:endParaRPr lang="it-IT" i="1" dirty="0"/>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B95CBE22-4389-4621-B29A-17FB751D1E3A}"/>
                  </a:ext>
                </a:extLst>
              </p:cNvPr>
              <p:cNvSpPr txBox="1"/>
              <p:nvPr/>
            </p:nvSpPr>
            <p:spPr>
              <a:xfrm>
                <a:off x="6073173" y="3886014"/>
                <a:ext cx="6326002" cy="2539734"/>
              </a:xfrm>
              <a:prstGeom prst="rect">
                <a:avLst/>
              </a:prstGeom>
              <a:noFill/>
            </p:spPr>
            <p:txBody>
              <a:bodyPr wrap="square" rtlCol="0">
                <a:spAutoFit/>
              </a:bodyPr>
              <a:lstStyle/>
              <a:p>
                <a:r>
                  <a:rPr lang="el-GR" sz="1800" b="0" i="0" u="none" strike="noStrike" baseline="0" dirty="0">
                    <a:latin typeface="OpenSymbol"/>
                  </a:rPr>
                  <a:t>α</a:t>
                </a:r>
                <a:r>
                  <a:rPr lang="pt-BR" sz="1800" b="0" i="0" u="none" strike="noStrike" baseline="0" dirty="0">
                    <a:latin typeface="LiberationSerif"/>
                  </a:rPr>
                  <a:t>(s)=</a:t>
                </a:r>
                <a:r>
                  <a:rPr lang="it-IT" dirty="0"/>
                  <a:t> 56.7q(s) + 0.232</a:t>
                </a:r>
                <a:r>
                  <a:rPr lang="el-GR" dirty="0"/>
                  <a:t>δ</a:t>
                </a:r>
                <a:r>
                  <a:rPr lang="it-IT" dirty="0"/>
                  <a:t>e(s)/s + 0.313</a:t>
                </a:r>
                <a:endParaRPr lang="it-IT" b="1" i="1" dirty="0"/>
              </a:p>
              <a:p>
                <a:r>
                  <a:rPr lang="it-IT" sz="2000" dirty="0"/>
                  <a:t>q(s)= (0.0203s − 0.00313)/ (s^2 + 0.739s + 0.921) *</a:t>
                </a:r>
                <a:r>
                  <a:rPr lang="el-GR" sz="2000" dirty="0"/>
                  <a:t>δ</a:t>
                </a:r>
                <a:r>
                  <a:rPr lang="it-IT" sz="2000" dirty="0"/>
                  <a:t>e(s) </a:t>
                </a:r>
                <a:r>
                  <a:rPr lang="el-GR" sz="2000" b="0" i="0" u="none" strike="noStrike" baseline="0" dirty="0">
                    <a:latin typeface="OpenSymbol"/>
                  </a:rPr>
                  <a:t>δ</a:t>
                </a:r>
                <a:r>
                  <a:rPr lang="el-GR" sz="2000" dirty="0"/>
                  <a:t>(</a:t>
                </a:r>
                <a:r>
                  <a:rPr lang="it-IT" sz="2000" dirty="0"/>
                  <a:t>s) = (1.151s + 0.1774)/ (s^3 + 0.739s 2 + 0.921s  )*</a:t>
                </a:r>
                <a:r>
                  <a:rPr lang="el-GR" sz="2000" dirty="0"/>
                  <a:t>δ</a:t>
                </a:r>
                <a:r>
                  <a:rPr lang="it-IT" sz="2000" dirty="0"/>
                  <a:t>e(s)</a:t>
                </a:r>
                <a:endParaRPr lang="it-IT" sz="2000" b="1" i="1" dirty="0">
                  <a:solidFill>
                    <a:schemeClr val="tx1"/>
                  </a:solidFill>
                </a:endParaRPr>
              </a:p>
              <a:p>
                <a:r>
                  <a:rPr lang="it-IT" sz="1800" dirty="0">
                    <a:solidFill>
                      <a:schemeClr val="tx1"/>
                    </a:solidFill>
                  </a:rPr>
                  <a:t>G(s)=</a:t>
                </a:r>
                <a14:m>
                  <m:oMath xmlns:m="http://schemas.openxmlformats.org/officeDocument/2006/math">
                    <m:f>
                      <m:fPr>
                        <m:ctrlPr>
                          <a:rPr lang="it-IT" sz="1800" i="1" dirty="0" smtClean="0">
                            <a:solidFill>
                              <a:schemeClr val="tx1"/>
                            </a:solidFill>
                            <a:latin typeface="Cambria Math" panose="02040503050406030204" pitchFamily="18" charset="0"/>
                          </a:rPr>
                        </m:ctrlPr>
                      </m:fPr>
                      <m:num>
                        <m:r>
                          <a:rPr lang="it-IT" sz="1800" i="1" dirty="0">
                            <a:solidFill>
                              <a:schemeClr val="tx1"/>
                            </a:solidFill>
                            <a:latin typeface="Cambria Math" panose="02040503050406030204" pitchFamily="18" charset="0"/>
                          </a:rPr>
                          <m:t>𝜃</m:t>
                        </m:r>
                        <m:d>
                          <m:dPr>
                            <m:ctrlPr>
                              <a:rPr lang="it-IT" sz="1800" i="1" dirty="0">
                                <a:solidFill>
                                  <a:schemeClr val="tx1"/>
                                </a:solidFill>
                                <a:latin typeface="Cambria Math" panose="02040503050406030204" pitchFamily="18" charset="0"/>
                              </a:rPr>
                            </m:ctrlPr>
                          </m:dPr>
                          <m:e>
                            <m:r>
                              <a:rPr lang="it-IT" sz="1800" i="1" dirty="0">
                                <a:solidFill>
                                  <a:schemeClr val="tx1"/>
                                </a:solidFill>
                                <a:latin typeface="Cambria Math" panose="02040503050406030204" pitchFamily="18" charset="0"/>
                              </a:rPr>
                              <m:t>𝑠</m:t>
                            </m:r>
                          </m:e>
                        </m:d>
                      </m:num>
                      <m:den>
                        <m:sSub>
                          <m:sSubPr>
                            <m:ctrlPr>
                              <a:rPr lang="it-IT" sz="1800" i="1" dirty="0">
                                <a:solidFill>
                                  <a:schemeClr val="tx1"/>
                                </a:solidFill>
                                <a:latin typeface="Cambria Math" panose="02040503050406030204" pitchFamily="18" charset="0"/>
                              </a:rPr>
                            </m:ctrlPr>
                          </m:sSubPr>
                          <m:e>
                            <m:r>
                              <a:rPr lang="it-IT" sz="1800" i="1" dirty="0">
                                <a:solidFill>
                                  <a:schemeClr val="tx1"/>
                                </a:solidFill>
                                <a:latin typeface="Cambria Math" panose="02040503050406030204" pitchFamily="18" charset="0"/>
                              </a:rPr>
                              <m:t>𝛿</m:t>
                            </m:r>
                          </m:e>
                          <m:sub>
                            <m:r>
                              <a:rPr lang="it-IT" sz="1800" i="1" dirty="0">
                                <a:solidFill>
                                  <a:schemeClr val="tx1"/>
                                </a:solidFill>
                                <a:latin typeface="Cambria Math" panose="02040503050406030204" pitchFamily="18" charset="0"/>
                              </a:rPr>
                              <m:t>𝑒</m:t>
                            </m:r>
                          </m:sub>
                        </m:sSub>
                        <m:d>
                          <m:dPr>
                            <m:ctrlPr>
                              <a:rPr lang="it-IT" sz="1800" i="1" dirty="0">
                                <a:solidFill>
                                  <a:schemeClr val="tx1"/>
                                </a:solidFill>
                                <a:latin typeface="Cambria Math" panose="02040503050406030204" pitchFamily="18" charset="0"/>
                              </a:rPr>
                            </m:ctrlPr>
                          </m:dPr>
                          <m:e>
                            <m:r>
                              <a:rPr lang="it-IT" sz="1800" i="1" dirty="0">
                                <a:solidFill>
                                  <a:schemeClr val="tx1"/>
                                </a:solidFill>
                                <a:latin typeface="Cambria Math" panose="02040503050406030204" pitchFamily="18" charset="0"/>
                              </a:rPr>
                              <m:t>𝑠</m:t>
                            </m:r>
                          </m:e>
                        </m:d>
                      </m:den>
                    </m:f>
                  </m:oMath>
                </a14:m>
                <a:r>
                  <a:rPr lang="it-IT" sz="1800" dirty="0">
                    <a:solidFill>
                      <a:schemeClr val="tx1"/>
                    </a:solidFill>
                  </a:rPr>
                  <a:t>= </a:t>
                </a:r>
                <a:r>
                  <a:rPr lang="it-IT" dirty="0"/>
                  <a:t>1.151s + 0.1774/s^3 + 0.739s^2 + 0.921s (Eq4) </a:t>
                </a:r>
              </a:p>
              <a:p>
                <a:endParaRPr lang="it-IT" sz="1800" dirty="0">
                  <a:solidFill>
                    <a:schemeClr val="tx1"/>
                  </a:solidFill>
                </a:endParaRPr>
              </a:p>
              <a:p>
                <a:endParaRPr lang="it-IT" b="1" dirty="0">
                  <a:solidFill>
                    <a:srgbClr val="F5A700"/>
                  </a:solidFill>
                </a:endParaRPr>
              </a:p>
              <a:p>
                <a:r>
                  <a:rPr lang="en-US" dirty="0"/>
                  <a:t>              System transfer function </a:t>
                </a:r>
              </a:p>
              <a:p>
                <a:r>
                  <a:rPr lang="en-US" dirty="0"/>
                  <a:t>                                                              control Eq. (4)</a:t>
                </a:r>
                <a:endParaRPr lang="it-IT" dirty="0"/>
              </a:p>
            </p:txBody>
          </p:sp>
        </mc:Choice>
        <mc:Fallback>
          <p:sp>
            <p:nvSpPr>
              <p:cNvPr id="3" name="TextBox 2">
                <a:extLst>
                  <a:ext uri="{FF2B5EF4-FFF2-40B4-BE49-F238E27FC236}">
                    <a16:creationId xmlns:a16="http://schemas.microsoft.com/office/drawing/2014/main" id="{B95CBE22-4389-4621-B29A-17FB751D1E3A}"/>
                  </a:ext>
                </a:extLst>
              </p:cNvPr>
              <p:cNvSpPr txBox="1">
                <a:spLocks noRot="1" noChangeAspect="1" noMove="1" noResize="1" noEditPoints="1" noAdjustHandles="1" noChangeArrowheads="1" noChangeShapeType="1" noTextEdit="1"/>
              </p:cNvSpPr>
              <p:nvPr/>
            </p:nvSpPr>
            <p:spPr>
              <a:xfrm>
                <a:off x="6073173" y="3886014"/>
                <a:ext cx="6326002" cy="2539734"/>
              </a:xfrm>
              <a:prstGeom prst="rect">
                <a:avLst/>
              </a:prstGeom>
              <a:blipFill>
                <a:blip r:embed="rId2"/>
                <a:stretch>
                  <a:fillRect l="-963" t="-1439" b="-2878"/>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31D1604C-D22C-481A-B0E0-61AD3F5CF8BD}"/>
                  </a:ext>
                </a:extLst>
              </p:cNvPr>
              <p:cNvSpPr txBox="1"/>
              <p:nvPr/>
            </p:nvSpPr>
            <p:spPr>
              <a:xfrm>
                <a:off x="1043108" y="1224243"/>
                <a:ext cx="4236441" cy="2342244"/>
              </a:xfrm>
              <a:prstGeom prst="rect">
                <a:avLst/>
              </a:prstGeom>
              <a:noFill/>
            </p:spPr>
            <p:txBody>
              <a:bodyPr wrap="square" rtlCol="0">
                <a:spAutoFit/>
              </a:bodyPr>
              <a:lstStyle/>
              <a:p>
                <a:r>
                  <a:rPr lang="it-IT" i="1" dirty="0">
                    <a:latin typeface="LiberationSerif-Italic"/>
                    <a:sym typeface="Wingdings" panose="05000000000000000000" pitchFamily="2" charset="2"/>
                  </a:rPr>
                  <a:t>Aircraft equations of motion:</a:t>
                </a:r>
              </a:p>
              <a:p>
                <a:r>
                  <a:rPr lang="it-IT" i="1" dirty="0">
                    <a:latin typeface="LiberationSerif-Italic"/>
                    <a:sym typeface="Wingdings" panose="05000000000000000000" pitchFamily="2" charset="2"/>
                  </a:rPr>
                  <a:t> </a:t>
                </a:r>
                <a:r>
                  <a:rPr lang="el-GR" sz="1800" b="0" i="1" u="none" strike="noStrike" baseline="0" dirty="0">
                    <a:latin typeface="LiberationSerif-Italic"/>
                  </a:rPr>
                  <a:t>α</a:t>
                </a:r>
                <a:r>
                  <a:rPr lang="el-GR" sz="1800" b="0" i="0" u="none" strike="noStrike" baseline="0" dirty="0">
                    <a:latin typeface="OpenSymbol"/>
                  </a:rPr>
                  <a:t>˙ </a:t>
                </a:r>
                <a:r>
                  <a:rPr lang="el-GR" sz="1800" b="0" i="0" u="none" strike="noStrike" baseline="0" dirty="0">
                    <a:solidFill>
                      <a:schemeClr val="tx1"/>
                    </a:solidFill>
                    <a:latin typeface="LiberationSerif"/>
                  </a:rPr>
                  <a:t>= </a:t>
                </a:r>
                <a:r>
                  <a:rPr lang="el-GR" sz="1800" b="0" i="1" u="none" strike="noStrike" baseline="0" dirty="0">
                    <a:solidFill>
                      <a:schemeClr val="tx1"/>
                    </a:solidFill>
                    <a:latin typeface="LiberationSerif-Italic"/>
                  </a:rPr>
                  <a:t>μ Ω σ</a:t>
                </a:r>
                <a:r>
                  <a:rPr lang="el-GR" sz="1800" b="0" i="0" u="none" strike="noStrike" baseline="0" dirty="0">
                    <a:solidFill>
                      <a:schemeClr val="tx1"/>
                    </a:solidFill>
                    <a:latin typeface="OpenSymbol"/>
                  </a:rPr>
                  <a:t>[ </a:t>
                </a:r>
                <a:r>
                  <a:rPr lang="el-GR" sz="1800" b="0" i="0" u="none" strike="noStrike" baseline="0" dirty="0">
                    <a:solidFill>
                      <a:schemeClr val="tx1"/>
                    </a:solidFill>
                    <a:latin typeface="LiberationSerif"/>
                  </a:rPr>
                  <a:t>- </a:t>
                </a:r>
                <a:r>
                  <a:rPr lang="el-GR" sz="1800" b="0" i="0" u="none" strike="noStrike" baseline="0" dirty="0">
                    <a:solidFill>
                      <a:schemeClr val="tx1"/>
                    </a:solidFill>
                    <a:latin typeface="OpenSymbol"/>
                  </a:rPr>
                  <a:t>(</a:t>
                </a:r>
                <a:r>
                  <a:rPr lang="el-GR" sz="1800" b="0" i="0" u="none" strike="noStrike" baseline="0" dirty="0">
                    <a:solidFill>
                      <a:schemeClr val="tx1"/>
                    </a:solidFill>
                    <a:latin typeface="LiberationSerif"/>
                  </a:rPr>
                  <a:t>C L + CD</a:t>
                </a:r>
                <a:r>
                  <a:rPr lang="el-GR" sz="1800" b="0" i="0" u="none" strike="noStrike" baseline="0" dirty="0">
                    <a:solidFill>
                      <a:schemeClr val="tx1"/>
                    </a:solidFill>
                    <a:latin typeface="OpenSymbol"/>
                  </a:rPr>
                  <a:t>)α </a:t>
                </a:r>
                <a:r>
                  <a:rPr lang="el-GR" sz="1800" b="0" i="0" u="none" strike="noStrike" baseline="0" dirty="0">
                    <a:solidFill>
                      <a:schemeClr val="tx1"/>
                    </a:solidFill>
                    <a:latin typeface="LiberationSerif"/>
                  </a:rPr>
                  <a:t>+ </a:t>
                </a:r>
                <a14:m>
                  <m:oMath xmlns:m="http://schemas.openxmlformats.org/officeDocument/2006/math">
                    <m:d>
                      <m:dPr>
                        <m:ctrlPr>
                          <a:rPr lang="it-IT" sz="1800" b="0" i="1" u="none" strike="noStrike" baseline="0" dirty="0" smtClean="0">
                            <a:solidFill>
                              <a:schemeClr val="tx1"/>
                            </a:solidFill>
                            <a:latin typeface="Cambria Math" panose="02040503050406030204" pitchFamily="18" charset="0"/>
                          </a:rPr>
                        </m:ctrlPr>
                      </m:dPr>
                      <m:e>
                        <m:f>
                          <m:fPr>
                            <m:ctrlPr>
                              <a:rPr lang="it-IT" sz="1800" b="0" i="1" u="none" strike="noStrike" baseline="0" dirty="0" smtClean="0">
                                <a:solidFill>
                                  <a:schemeClr val="tx1"/>
                                </a:solidFill>
                                <a:latin typeface="Cambria Math" panose="02040503050406030204" pitchFamily="18" charset="0"/>
                              </a:rPr>
                            </m:ctrlPr>
                          </m:fPr>
                          <m:num>
                            <m:r>
                              <a:rPr lang="it-IT" sz="1800" b="0" i="0" u="none" strike="noStrike" baseline="0" dirty="0" smtClean="0">
                                <a:solidFill>
                                  <a:schemeClr val="tx1"/>
                                </a:solidFill>
                                <a:latin typeface="Cambria Math" panose="02040503050406030204" pitchFamily="18" charset="0"/>
                              </a:rPr>
                              <m:t>1</m:t>
                            </m:r>
                          </m:num>
                          <m:den>
                            <m:r>
                              <a:rPr lang="it-IT" sz="1800" b="0" i="0" u="none" strike="noStrike" baseline="0" dirty="0" smtClean="0">
                                <a:solidFill>
                                  <a:schemeClr val="tx1"/>
                                </a:solidFill>
                                <a:latin typeface="Cambria Math" panose="02040503050406030204" pitchFamily="18" charset="0"/>
                              </a:rPr>
                              <m:t>𝜇</m:t>
                            </m:r>
                            <m:r>
                              <a:rPr lang="it-IT" sz="1800" b="0" i="0" u="none" strike="noStrike" baseline="0" dirty="0" smtClean="0">
                                <a:solidFill>
                                  <a:schemeClr val="tx1"/>
                                </a:solidFill>
                                <a:latin typeface="Cambria Math" panose="02040503050406030204" pitchFamily="18" charset="0"/>
                              </a:rPr>
                              <m:t>−</m:t>
                            </m:r>
                            <m:r>
                              <a:rPr lang="it-IT" sz="1800" b="0" i="0" u="none" strike="noStrike" baseline="0" dirty="0" smtClean="0">
                                <a:solidFill>
                                  <a:schemeClr val="tx1"/>
                                </a:solidFill>
                                <a:latin typeface="Cambria Math" panose="02040503050406030204" pitchFamily="18" charset="0"/>
                              </a:rPr>
                              <m:t>𝐶𝐿</m:t>
                            </m:r>
                          </m:den>
                        </m:f>
                      </m:e>
                    </m:d>
                    <m:r>
                      <m:rPr>
                        <m:sty m:val="p"/>
                      </m:rPr>
                      <a:rPr lang="it-IT" sz="1800" b="0" i="0" u="none" strike="noStrike" baseline="0" dirty="0" smtClean="0">
                        <a:solidFill>
                          <a:schemeClr val="tx1"/>
                        </a:solidFill>
                        <a:latin typeface="Cambria Math" panose="02040503050406030204" pitchFamily="18" charset="0"/>
                      </a:rPr>
                      <m:t>q</m:t>
                    </m:r>
                  </m:oMath>
                </a14:m>
                <a:r>
                  <a:rPr lang="it-IT" sz="1800" b="0" i="0" u="none" strike="noStrike" baseline="0" dirty="0">
                    <a:solidFill>
                      <a:schemeClr val="tx1"/>
                    </a:solidFill>
                    <a:latin typeface="LiberationSerif"/>
                  </a:rPr>
                  <a:t> - </a:t>
                </a:r>
                <a:r>
                  <a:rPr lang="it-IT" sz="1800" b="0" i="0" u="none" strike="noStrike" baseline="0" dirty="0">
                    <a:solidFill>
                      <a:schemeClr val="tx1"/>
                    </a:solidFill>
                    <a:latin typeface="OpenSymbol"/>
                  </a:rPr>
                  <a:t>(</a:t>
                </a:r>
                <a:r>
                  <a:rPr lang="it-IT" sz="1800" b="0" i="0" u="none" strike="noStrike" baseline="0" dirty="0" err="1">
                    <a:solidFill>
                      <a:schemeClr val="tx1"/>
                    </a:solidFill>
                    <a:latin typeface="LiberationSerif"/>
                  </a:rPr>
                  <a:t>CWsin</a:t>
                </a:r>
                <a:r>
                  <a:rPr lang="el-GR" sz="1800" b="0" i="0" u="none" strike="noStrike" baseline="0" dirty="0">
                    <a:solidFill>
                      <a:schemeClr val="tx1"/>
                    </a:solidFill>
                    <a:latin typeface="OpenSymbol"/>
                  </a:rPr>
                  <a:t>γ )θ </a:t>
                </a:r>
                <a:r>
                  <a:rPr lang="el-GR" sz="1800" b="0" i="0" u="none" strike="noStrike" baseline="0" dirty="0">
                    <a:solidFill>
                      <a:schemeClr val="tx1"/>
                    </a:solidFill>
                    <a:latin typeface="LiberationSerif"/>
                  </a:rPr>
                  <a:t>+ </a:t>
                </a:r>
                <a:r>
                  <a:rPr lang="it-IT" sz="1800" b="0" i="0" u="none" strike="noStrike" baseline="0" dirty="0">
                    <a:solidFill>
                      <a:schemeClr val="tx1"/>
                    </a:solidFill>
                    <a:latin typeface="LiberationSerif"/>
                  </a:rPr>
                  <a:t>CL</a:t>
                </a:r>
                <a:r>
                  <a:rPr lang="it-IT" sz="1800" b="0" i="0" u="none" strike="noStrike" baseline="0" dirty="0">
                    <a:solidFill>
                      <a:schemeClr val="tx1"/>
                    </a:solidFill>
                    <a:latin typeface="OpenSymbol"/>
                  </a:rPr>
                  <a:t>]</a:t>
                </a:r>
              </a:p>
              <a:p>
                <a:r>
                  <a:rPr lang="it-IT" dirty="0">
                    <a:latin typeface="LiberationSerif"/>
                    <a:sym typeface="Wingdings" panose="05000000000000000000" pitchFamily="2" charset="2"/>
                  </a:rPr>
                  <a:t></a:t>
                </a:r>
                <a:r>
                  <a:rPr lang="it-IT" dirty="0">
                    <a:latin typeface="LiberationSerif"/>
                  </a:rPr>
                  <a:t>q</a:t>
                </a:r>
                <a:r>
                  <a:rPr lang="it-IT" dirty="0">
                    <a:latin typeface="OpenSymbol"/>
                  </a:rPr>
                  <a:t>˙</a:t>
                </a:r>
                <a:r>
                  <a:rPr lang="it-IT" sz="1800" b="0" i="0" u="none" strike="noStrike" baseline="0" dirty="0">
                    <a:solidFill>
                      <a:schemeClr val="tx1"/>
                    </a:solidFill>
                    <a:latin typeface="LiberationSerif"/>
                  </a:rPr>
                  <a:t>= </a:t>
                </a:r>
                <a14:m>
                  <m:oMath xmlns:m="http://schemas.openxmlformats.org/officeDocument/2006/math">
                    <m:f>
                      <m:fPr>
                        <m:ctrlPr>
                          <a:rPr lang="el-GR" sz="1800" b="0" i="1" u="none" strike="noStrike" baseline="0" dirty="0" smtClean="0">
                            <a:solidFill>
                              <a:schemeClr val="tx1"/>
                            </a:solidFill>
                            <a:latin typeface="Cambria Math" panose="02040503050406030204" pitchFamily="18" charset="0"/>
                          </a:rPr>
                        </m:ctrlPr>
                      </m:fPr>
                      <m:num>
                        <m:r>
                          <a:rPr lang="el-GR" sz="1800" b="0" i="1" u="none" strike="noStrike" baseline="0" dirty="0" smtClean="0">
                            <a:solidFill>
                              <a:schemeClr val="tx1"/>
                            </a:solidFill>
                            <a:latin typeface="Cambria Math" panose="02040503050406030204" pitchFamily="18" charset="0"/>
                          </a:rPr>
                          <m:t>𝜇𝛺</m:t>
                        </m:r>
                      </m:num>
                      <m:den>
                        <m:r>
                          <a:rPr lang="el-GR" sz="1800" b="0" i="1" u="none" strike="noStrike" baseline="0" dirty="0" smtClean="0">
                            <a:solidFill>
                              <a:schemeClr val="tx1"/>
                            </a:solidFill>
                            <a:latin typeface="Cambria Math" panose="02040503050406030204" pitchFamily="18" charset="0"/>
                          </a:rPr>
                          <m:t>2ⅈ</m:t>
                        </m:r>
                        <m:r>
                          <a:rPr lang="el-GR" sz="1800" b="0" i="1" u="none" strike="noStrike" baseline="0" dirty="0" smtClean="0">
                            <a:solidFill>
                              <a:schemeClr val="tx1"/>
                            </a:solidFill>
                            <a:latin typeface="Cambria Math" panose="02040503050406030204" pitchFamily="18" charset="0"/>
                          </a:rPr>
                          <m:t>𝑦𝑦</m:t>
                        </m:r>
                      </m:den>
                    </m:f>
                  </m:oMath>
                </a14:m>
                <a:r>
                  <a:rPr lang="el-GR" sz="1800" b="0" i="0" u="none" strike="noStrike" baseline="0" dirty="0">
                    <a:solidFill>
                      <a:schemeClr val="tx1"/>
                    </a:solidFill>
                    <a:latin typeface="OpenSymbol"/>
                  </a:rPr>
                  <a:t>[[</a:t>
                </a:r>
                <a:r>
                  <a:rPr lang="el-GR" sz="1800" b="0" i="0" u="none" strike="noStrike" baseline="0" dirty="0">
                    <a:solidFill>
                      <a:schemeClr val="tx1"/>
                    </a:solidFill>
                    <a:latin typeface="LiberationSerif"/>
                  </a:rPr>
                  <a:t>CM - </a:t>
                </a:r>
                <a:r>
                  <a:rPr lang="el-GR" sz="1800" b="0" i="0" u="none" strike="noStrike" baseline="0" dirty="0">
                    <a:solidFill>
                      <a:schemeClr val="tx1"/>
                    </a:solidFill>
                    <a:latin typeface="OpenSymbol"/>
                  </a:rPr>
                  <a:t>η(</a:t>
                </a:r>
                <a:r>
                  <a:rPr lang="el-GR" sz="1800" b="0" i="0" u="none" strike="noStrike" baseline="0" dirty="0">
                    <a:solidFill>
                      <a:schemeClr val="tx1"/>
                    </a:solidFill>
                    <a:latin typeface="LiberationSerif"/>
                  </a:rPr>
                  <a:t>CL + CD</a:t>
                </a:r>
                <a:r>
                  <a:rPr lang="el-GR" sz="1800" b="0" i="0" u="none" strike="noStrike" baseline="0" dirty="0">
                    <a:solidFill>
                      <a:schemeClr val="tx1"/>
                    </a:solidFill>
                    <a:latin typeface="OpenSymbol"/>
                  </a:rPr>
                  <a:t>)]α </a:t>
                </a:r>
                <a:r>
                  <a:rPr lang="el-GR" sz="1800" b="0" i="0" u="none" strike="noStrike" baseline="0" dirty="0">
                    <a:solidFill>
                      <a:schemeClr val="tx1"/>
                    </a:solidFill>
                    <a:latin typeface="LiberationSerif"/>
                  </a:rPr>
                  <a:t>+ </a:t>
                </a:r>
                <a:r>
                  <a:rPr lang="el-GR" sz="1800" b="0" i="0" u="none" strike="noStrike" baseline="0" dirty="0">
                    <a:solidFill>
                      <a:schemeClr val="tx1"/>
                    </a:solidFill>
                    <a:latin typeface="OpenSymbol"/>
                  </a:rPr>
                  <a:t>[</a:t>
                </a:r>
                <a:r>
                  <a:rPr lang="el-GR" sz="1800" b="0" i="0" u="none" strike="noStrike" baseline="0" dirty="0">
                    <a:solidFill>
                      <a:schemeClr val="tx1"/>
                    </a:solidFill>
                    <a:latin typeface="LiberationSerif"/>
                  </a:rPr>
                  <a:t>CM + </a:t>
                </a:r>
                <a:r>
                  <a:rPr lang="el-GR" sz="1800" b="0" i="0" u="none" strike="noStrike" baseline="0" dirty="0">
                    <a:solidFill>
                      <a:schemeClr val="tx1"/>
                    </a:solidFill>
                    <a:latin typeface="OpenSymbol"/>
                  </a:rPr>
                  <a:t>σ </a:t>
                </a:r>
                <a:r>
                  <a:rPr lang="el-GR" sz="1800" b="0" i="0" u="none" strike="noStrike" baseline="0" dirty="0">
                    <a:solidFill>
                      <a:schemeClr val="tx1"/>
                    </a:solidFill>
                    <a:latin typeface="LiberationSerif"/>
                  </a:rPr>
                  <a:t>CM</a:t>
                </a:r>
                <a:r>
                  <a:rPr lang="el-GR" sz="1800" b="0" i="0" u="none" strike="noStrike" baseline="0" dirty="0">
                    <a:solidFill>
                      <a:schemeClr val="tx1"/>
                    </a:solidFill>
                    <a:latin typeface="OpenSymbol"/>
                  </a:rPr>
                  <a:t>(</a:t>
                </a:r>
                <a:r>
                  <a:rPr lang="el-GR" sz="1800" b="0" i="0" u="none" strike="noStrike" baseline="0" dirty="0">
                    <a:solidFill>
                      <a:schemeClr val="tx1"/>
                    </a:solidFill>
                    <a:latin typeface="LiberationSerif"/>
                  </a:rPr>
                  <a:t>1 - </a:t>
                </a:r>
                <a:r>
                  <a:rPr lang="el-GR" sz="1800" b="0" i="0" u="none" strike="noStrike" baseline="0" dirty="0">
                    <a:solidFill>
                      <a:schemeClr val="tx1"/>
                    </a:solidFill>
                    <a:latin typeface="OpenSymbol"/>
                  </a:rPr>
                  <a:t>μ </a:t>
                </a:r>
                <a:r>
                  <a:rPr lang="el-GR" sz="1800" b="0" i="0" u="none" strike="noStrike" baseline="0" dirty="0">
                    <a:solidFill>
                      <a:schemeClr val="tx1"/>
                    </a:solidFill>
                    <a:latin typeface="LiberationSerif"/>
                  </a:rPr>
                  <a:t>CL</a:t>
                </a:r>
                <a:r>
                  <a:rPr lang="el-GR" sz="1800" b="0" i="0" u="none" strike="noStrike" baseline="0" dirty="0">
                    <a:solidFill>
                      <a:schemeClr val="tx1"/>
                    </a:solidFill>
                    <a:latin typeface="OpenSymbol"/>
                  </a:rPr>
                  <a:t>)]</a:t>
                </a:r>
                <a:r>
                  <a:rPr lang="el-GR" sz="1800" b="0" i="0" u="none" strike="noStrike" baseline="0" dirty="0">
                    <a:solidFill>
                      <a:schemeClr val="tx1"/>
                    </a:solidFill>
                    <a:latin typeface="LiberationSerif"/>
                  </a:rPr>
                  <a:t>q + </a:t>
                </a:r>
                <a:r>
                  <a:rPr lang="el-GR" sz="1800" b="0" i="0" u="none" strike="noStrike" baseline="0" dirty="0">
                    <a:solidFill>
                      <a:schemeClr val="tx1"/>
                    </a:solidFill>
                    <a:latin typeface="OpenSymbol"/>
                  </a:rPr>
                  <a:t>(η</a:t>
                </a:r>
                <a:r>
                  <a:rPr lang="el-GR" sz="1800" b="0" i="0" u="none" strike="noStrike" baseline="0" dirty="0">
                    <a:solidFill>
                      <a:schemeClr val="tx1"/>
                    </a:solidFill>
                    <a:latin typeface="LiberationSerif"/>
                  </a:rPr>
                  <a:t>CWsin</a:t>
                </a:r>
                <a:r>
                  <a:rPr lang="el-GR" sz="1800" b="0" i="0" u="none" strike="noStrike" baseline="0" dirty="0">
                    <a:solidFill>
                      <a:schemeClr val="tx1"/>
                    </a:solidFill>
                    <a:latin typeface="OpenSymbol"/>
                  </a:rPr>
                  <a:t>γ )δ ]</a:t>
                </a:r>
                <a:endParaRPr lang="it-IT" dirty="0">
                  <a:latin typeface="OpenSymbol"/>
                </a:endParaRPr>
              </a:p>
              <a:p>
                <a:pPr algn="l"/>
                <a:r>
                  <a:rPr lang="it-IT" sz="1800" b="0" u="none" strike="noStrike" baseline="0" dirty="0">
                    <a:latin typeface="LiberationSerif-Italic"/>
                    <a:sym typeface="Wingdings" panose="05000000000000000000" pitchFamily="2" charset="2"/>
                  </a:rPr>
                  <a:t> </a:t>
                </a:r>
                <a:r>
                  <a:rPr lang="el-GR" b="0" i="0" u="none" strike="noStrike" baseline="0" dirty="0">
                    <a:latin typeface="OpenSymbol"/>
                  </a:rPr>
                  <a:t>δ</a:t>
                </a:r>
                <a:r>
                  <a:rPr lang="el-GR" sz="1800" b="0" i="0" u="none" strike="noStrike" baseline="0" dirty="0">
                    <a:latin typeface="LiberationSerif"/>
                  </a:rPr>
                  <a:t>= </a:t>
                </a:r>
                <a:r>
                  <a:rPr lang="el-GR" sz="1800" b="0" i="0" u="none" strike="noStrike" baseline="0" dirty="0">
                    <a:latin typeface="OpenSymbol"/>
                  </a:rPr>
                  <a:t>Ω</a:t>
                </a:r>
                <a:r>
                  <a:rPr lang="it-IT" sz="1800" b="0" i="0" u="none" strike="noStrike" baseline="0" dirty="0">
                    <a:latin typeface="LiberationSerif"/>
                  </a:rPr>
                  <a:t>q</a:t>
                </a:r>
                <a:endParaRPr lang="it-IT" dirty="0"/>
              </a:p>
              <a:p>
                <a:endParaRPr lang="it-IT" dirty="0"/>
              </a:p>
            </p:txBody>
          </p:sp>
        </mc:Choice>
        <mc:Fallback>
          <p:sp>
            <p:nvSpPr>
              <p:cNvPr id="4" name="TextBox 3">
                <a:extLst>
                  <a:ext uri="{FF2B5EF4-FFF2-40B4-BE49-F238E27FC236}">
                    <a16:creationId xmlns:a16="http://schemas.microsoft.com/office/drawing/2014/main" id="{31D1604C-D22C-481A-B0E0-61AD3F5CF8BD}"/>
                  </a:ext>
                </a:extLst>
              </p:cNvPr>
              <p:cNvSpPr txBox="1">
                <a:spLocks noRot="1" noChangeAspect="1" noMove="1" noResize="1" noEditPoints="1" noAdjustHandles="1" noChangeArrowheads="1" noChangeShapeType="1" noTextEdit="1"/>
              </p:cNvSpPr>
              <p:nvPr/>
            </p:nvSpPr>
            <p:spPr>
              <a:xfrm>
                <a:off x="1043108" y="1224243"/>
                <a:ext cx="4236441" cy="2342244"/>
              </a:xfrm>
              <a:prstGeom prst="rect">
                <a:avLst/>
              </a:prstGeom>
              <a:blipFill>
                <a:blip r:embed="rId3"/>
                <a:stretch>
                  <a:fillRect l="-1151" t="-1563"/>
                </a:stretch>
              </a:blipFill>
            </p:spPr>
            <p:txBody>
              <a:bodyPr/>
              <a:lstStyle/>
              <a:p>
                <a:r>
                  <a:rPr lang="it-IT">
                    <a:noFill/>
                  </a:rPr>
                  <a:t> </a:t>
                </a:r>
              </a:p>
            </p:txBody>
          </p:sp>
        </mc:Fallback>
      </mc:AlternateContent>
      <p:sp>
        <p:nvSpPr>
          <p:cNvPr id="5" name="TextBox 4">
            <a:extLst>
              <a:ext uri="{FF2B5EF4-FFF2-40B4-BE49-F238E27FC236}">
                <a16:creationId xmlns:a16="http://schemas.microsoft.com/office/drawing/2014/main" id="{D3394E80-305D-473A-AE84-7C531571A2EA}"/>
              </a:ext>
            </a:extLst>
          </p:cNvPr>
          <p:cNvSpPr txBox="1"/>
          <p:nvPr/>
        </p:nvSpPr>
        <p:spPr>
          <a:xfrm>
            <a:off x="6698446" y="1488175"/>
            <a:ext cx="3799926" cy="1477328"/>
          </a:xfrm>
          <a:prstGeom prst="rect">
            <a:avLst/>
          </a:prstGeom>
          <a:noFill/>
        </p:spPr>
        <p:txBody>
          <a:bodyPr wrap="square" rtlCol="0">
            <a:spAutoFit/>
          </a:bodyPr>
          <a:lstStyle/>
          <a:p>
            <a:pPr algn="l"/>
            <a:endParaRPr lang="it-IT" b="0" i="0" u="none" strike="noStrike" baseline="0" dirty="0">
              <a:latin typeface="OpenSymbol"/>
            </a:endParaRPr>
          </a:p>
          <a:p>
            <a:pPr algn="l"/>
            <a:r>
              <a:rPr lang="el-GR" b="0" i="0" u="none" strike="noStrike" baseline="0" dirty="0">
                <a:latin typeface="OpenSymbol"/>
              </a:rPr>
              <a:t>α˙ </a:t>
            </a:r>
            <a:r>
              <a:rPr lang="el-GR" b="0" i="0" u="none" strike="noStrike" baseline="0" dirty="0">
                <a:latin typeface="LiberationSerif"/>
              </a:rPr>
              <a:t>= - 0.313</a:t>
            </a:r>
            <a:r>
              <a:rPr lang="el-GR" b="0" i="0" u="none" strike="noStrike" baseline="0" dirty="0">
                <a:latin typeface="OpenSymbol"/>
              </a:rPr>
              <a:t>α </a:t>
            </a:r>
            <a:r>
              <a:rPr lang="el-GR" b="0" i="0" u="none" strike="noStrike" baseline="0" dirty="0">
                <a:latin typeface="LiberationSerif"/>
              </a:rPr>
              <a:t>+ 56.7 q + 0.232</a:t>
            </a:r>
            <a:r>
              <a:rPr lang="el-GR" b="0" i="0" u="none" strike="noStrike" baseline="0" dirty="0">
                <a:latin typeface="OpenSymbol"/>
              </a:rPr>
              <a:t>δ</a:t>
            </a:r>
          </a:p>
          <a:p>
            <a:pPr algn="l"/>
            <a:r>
              <a:rPr lang="it-IT" b="0" i="0" u="none" strike="noStrike" baseline="0" dirty="0">
                <a:latin typeface="LiberationSerif"/>
              </a:rPr>
              <a:t>q</a:t>
            </a:r>
            <a:r>
              <a:rPr lang="it-IT" b="0" i="0" u="none" strike="noStrike" baseline="0" dirty="0">
                <a:latin typeface="OpenSymbol"/>
              </a:rPr>
              <a:t>˙ </a:t>
            </a:r>
            <a:r>
              <a:rPr lang="it-IT" b="0" i="0" u="none" strike="noStrike" baseline="0" dirty="0">
                <a:latin typeface="LiberationSerif"/>
              </a:rPr>
              <a:t>= 0.0139</a:t>
            </a:r>
            <a:r>
              <a:rPr lang="el-GR" b="0" i="0" u="none" strike="noStrike" baseline="0" dirty="0">
                <a:latin typeface="OpenSymbol"/>
              </a:rPr>
              <a:t>α </a:t>
            </a:r>
            <a:r>
              <a:rPr lang="el-GR" b="0" i="0" u="none" strike="noStrike" baseline="0" dirty="0">
                <a:latin typeface="LiberationSerif"/>
              </a:rPr>
              <a:t>- 0.426 </a:t>
            </a:r>
            <a:r>
              <a:rPr lang="it-IT" b="0" i="0" u="none" strike="noStrike" baseline="0" dirty="0">
                <a:latin typeface="LiberationSerif"/>
              </a:rPr>
              <a:t>q + 0.0203</a:t>
            </a:r>
            <a:r>
              <a:rPr lang="el-GR" b="0" i="0" u="none" strike="noStrike" baseline="0" dirty="0">
                <a:latin typeface="OpenSymbol"/>
              </a:rPr>
              <a:t>δ</a:t>
            </a:r>
          </a:p>
          <a:p>
            <a:pPr algn="l"/>
            <a:r>
              <a:rPr lang="el-GR" b="0" i="0" u="none" strike="noStrike" baseline="0" dirty="0">
                <a:latin typeface="OpenSymbol"/>
              </a:rPr>
              <a:t>δ </a:t>
            </a:r>
            <a:r>
              <a:rPr lang="el-GR" b="0" i="0" u="none" strike="noStrike" baseline="0" dirty="0">
                <a:latin typeface="LiberationSerif"/>
              </a:rPr>
              <a:t>= 56.7</a:t>
            </a:r>
            <a:r>
              <a:rPr lang="it-IT" b="0" i="0" u="none" strike="noStrike" baseline="0" dirty="0">
                <a:latin typeface="LiberationSerif"/>
              </a:rPr>
              <a:t>q</a:t>
            </a:r>
          </a:p>
          <a:p>
            <a:endParaRPr lang="it-IT" dirty="0"/>
          </a:p>
        </p:txBody>
      </p:sp>
      <p:sp>
        <p:nvSpPr>
          <p:cNvPr id="6" name="TextBox 5">
            <a:extLst>
              <a:ext uri="{FF2B5EF4-FFF2-40B4-BE49-F238E27FC236}">
                <a16:creationId xmlns:a16="http://schemas.microsoft.com/office/drawing/2014/main" id="{7AAFED47-675E-4E6D-A621-120402433B5E}"/>
              </a:ext>
            </a:extLst>
          </p:cNvPr>
          <p:cNvSpPr txBox="1"/>
          <p:nvPr/>
        </p:nvSpPr>
        <p:spPr>
          <a:xfrm>
            <a:off x="317788" y="3590762"/>
            <a:ext cx="5687079" cy="2308324"/>
          </a:xfrm>
          <a:prstGeom prst="rect">
            <a:avLst/>
          </a:prstGeom>
          <a:noFill/>
        </p:spPr>
        <p:txBody>
          <a:bodyPr wrap="square" rtlCol="0">
            <a:spAutoFit/>
          </a:bodyPr>
          <a:lstStyle/>
          <a:p>
            <a:r>
              <a:rPr lang="en-US" sz="1800" b="0" i="0" u="none" strike="noStrike" baseline="0" dirty="0">
                <a:latin typeface="LiberationSerif"/>
              </a:rPr>
              <a:t>Laplace </a:t>
            </a:r>
            <a:r>
              <a:rPr lang="en-US" sz="1800" b="0" i="0" u="none" strike="noStrike" baseline="0" dirty="0" err="1">
                <a:latin typeface="LiberationSerif"/>
              </a:rPr>
              <a:t>transformTo</a:t>
            </a:r>
            <a:r>
              <a:rPr lang="en-US" sz="1800" b="0" i="0" u="none" strike="noStrike" baseline="0" dirty="0">
                <a:latin typeface="LiberationSerif"/>
              </a:rPr>
              <a:t> determine the transfer function of the system you must </a:t>
            </a:r>
            <a:r>
              <a:rPr lang="en-US" sz="1800" b="0" i="0" u="none" strike="noStrike" baseline="0" dirty="0" err="1">
                <a:latin typeface="LiberationSerif"/>
              </a:rPr>
              <a:t>firstperform</a:t>
            </a:r>
            <a:r>
              <a:rPr lang="en-US" sz="1800" b="0" i="0" u="none" strike="noStrike" baseline="0" dirty="0">
                <a:latin typeface="LiberationSerif"/>
              </a:rPr>
              <a:t> the Laplace transform on the previous equations, </a:t>
            </a:r>
            <a:r>
              <a:rPr lang="en-US" sz="1800" b="0" i="0" u="none" strike="noStrike" baseline="0" dirty="0" err="1">
                <a:latin typeface="LiberationSerif"/>
              </a:rPr>
              <a:t>rememberingto</a:t>
            </a:r>
            <a:r>
              <a:rPr lang="en-US" sz="1800" b="0" i="0" u="none" strike="noStrike" baseline="0" dirty="0">
                <a:latin typeface="LiberationSerif"/>
              </a:rPr>
              <a:t> assume zero initial conditions. Proceeds:</a:t>
            </a:r>
          </a:p>
          <a:p>
            <a:r>
              <a:rPr lang="pt-BR" sz="1800" b="0" i="0" u="none" strike="noStrike" baseline="0" dirty="0">
                <a:latin typeface="LiberationSerif"/>
              </a:rPr>
              <a:t>s</a:t>
            </a:r>
            <a:r>
              <a:rPr lang="el-GR" sz="1800" b="0" i="0" u="none" strike="noStrike" baseline="0" dirty="0">
                <a:latin typeface="OpenSymbol"/>
              </a:rPr>
              <a:t>α</a:t>
            </a:r>
            <a:r>
              <a:rPr lang="pt-BR" sz="1800" b="0" i="0" u="none" strike="noStrike" baseline="0" dirty="0">
                <a:latin typeface="LiberationSerif"/>
              </a:rPr>
              <a:t>(s) = - 0.313</a:t>
            </a:r>
            <a:r>
              <a:rPr lang="el-GR" sz="1800" b="0" i="0" u="none" strike="noStrike" baseline="0" dirty="0">
                <a:latin typeface="OpenSymbol"/>
              </a:rPr>
              <a:t> α</a:t>
            </a:r>
            <a:r>
              <a:rPr lang="pt-BR" sz="1800" b="0" i="0" u="none" strike="noStrike" baseline="0" dirty="0">
                <a:latin typeface="LiberationSerif"/>
              </a:rPr>
              <a:t>(s) </a:t>
            </a:r>
            <a:r>
              <a:rPr lang="pt-BR" sz="1800" b="0" i="0" u="none" strike="noStrike" baseline="0" dirty="0">
                <a:latin typeface="OpenSymbol"/>
              </a:rPr>
              <a:t>+ </a:t>
            </a:r>
            <a:r>
              <a:rPr lang="pt-BR" sz="1800" b="0" i="0" u="none" strike="noStrike" baseline="0" dirty="0">
                <a:latin typeface="LiberationSerif"/>
              </a:rPr>
              <a:t>56.7</a:t>
            </a:r>
            <a:r>
              <a:rPr lang="pt-BR" sz="1800" i="1" dirty="0">
                <a:latin typeface="LiberationSerif-Italic"/>
              </a:rPr>
              <a:t>q</a:t>
            </a:r>
            <a:r>
              <a:rPr lang="pt-BR" sz="1800" b="0" i="0" u="none" strike="noStrike" baseline="0" dirty="0">
                <a:latin typeface="OpenSymbol"/>
              </a:rPr>
              <a:t>(</a:t>
            </a:r>
            <a:r>
              <a:rPr lang="pt-BR" sz="1800" b="0" i="1" u="none" strike="noStrike" baseline="0" dirty="0">
                <a:latin typeface="LiberationSerif-Italic"/>
              </a:rPr>
              <a:t>s</a:t>
            </a:r>
            <a:r>
              <a:rPr lang="pt-BR" sz="1800" b="0" i="0" u="none" strike="noStrike" baseline="0" dirty="0">
                <a:latin typeface="OpenSymbol"/>
              </a:rPr>
              <a:t>) </a:t>
            </a:r>
            <a:r>
              <a:rPr lang="pt-BR" sz="1800" b="0" i="0" u="none" strike="noStrike" baseline="0" dirty="0">
                <a:latin typeface="LiberationSerif"/>
              </a:rPr>
              <a:t>+ 0.232</a:t>
            </a:r>
            <a:r>
              <a:rPr lang="el-GR" sz="1800" b="0" i="0" u="none" strike="noStrike" baseline="0" dirty="0">
                <a:latin typeface="OpenSymbol"/>
              </a:rPr>
              <a:t>δ</a:t>
            </a:r>
            <a:r>
              <a:rPr lang="pt-BR" sz="1800" b="0" i="0" u="none" strike="noStrike" baseline="0" dirty="0">
                <a:latin typeface="LiberationSerif"/>
              </a:rPr>
              <a:t>(s)</a:t>
            </a:r>
          </a:p>
          <a:p>
            <a:r>
              <a:rPr lang="it-IT" sz="1800" dirty="0">
                <a:latin typeface="LiberationSerif"/>
              </a:rPr>
              <a:t>s</a:t>
            </a:r>
            <a:r>
              <a:rPr lang="it-IT" sz="1800" b="0" i="0" u="none" strike="noStrike" baseline="0" dirty="0">
                <a:latin typeface="LiberationSerif"/>
              </a:rPr>
              <a:t> q(s) = - 0.0139</a:t>
            </a:r>
            <a:r>
              <a:rPr lang="el-GR" sz="1800" b="0" i="0" u="none" strike="noStrike" baseline="0" dirty="0">
                <a:latin typeface="OpenSymbol"/>
              </a:rPr>
              <a:t> α</a:t>
            </a:r>
            <a:r>
              <a:rPr lang="it-IT" sz="1800" b="0" i="0" u="none" strike="noStrike" baseline="0" dirty="0">
                <a:latin typeface="LiberationSerif"/>
              </a:rPr>
              <a:t>(s) </a:t>
            </a:r>
            <a:r>
              <a:rPr lang="it-IT" sz="1800" b="0" i="0" u="none" strike="noStrike" baseline="0" dirty="0">
                <a:latin typeface="OpenSymbol"/>
              </a:rPr>
              <a:t>− </a:t>
            </a:r>
            <a:r>
              <a:rPr lang="it-IT" sz="1800" b="0" i="0" u="none" strike="noStrike" baseline="0" dirty="0">
                <a:latin typeface="LiberationSerif"/>
              </a:rPr>
              <a:t>0.426</a:t>
            </a:r>
            <a:r>
              <a:rPr lang="it-IT" sz="1800" i="1" dirty="0">
                <a:latin typeface="LiberationSerif-Italic"/>
              </a:rPr>
              <a:t>q</a:t>
            </a:r>
            <a:r>
              <a:rPr lang="it-IT" sz="1800" b="0" i="0" u="none" strike="noStrike" baseline="0" dirty="0">
                <a:latin typeface="OpenSymbol"/>
              </a:rPr>
              <a:t>(</a:t>
            </a:r>
            <a:r>
              <a:rPr lang="it-IT" sz="1800" b="0" i="1" u="none" strike="noStrike" baseline="0" dirty="0">
                <a:latin typeface="LiberationSerif-Italic"/>
              </a:rPr>
              <a:t>s</a:t>
            </a:r>
            <a:r>
              <a:rPr lang="it-IT" sz="1800" b="0" i="0" u="none" strike="noStrike" baseline="0" dirty="0">
                <a:latin typeface="OpenSymbol"/>
              </a:rPr>
              <a:t>) </a:t>
            </a:r>
            <a:r>
              <a:rPr lang="it-IT" sz="1800" b="0" i="0" u="none" strike="noStrike" baseline="0" dirty="0">
                <a:latin typeface="LiberationSerif"/>
              </a:rPr>
              <a:t>+ 0.0203 </a:t>
            </a:r>
            <a:r>
              <a:rPr lang="el-GR" sz="1800" b="0" i="0" u="none" strike="noStrike" baseline="0" dirty="0">
                <a:latin typeface="OpenSymbol"/>
              </a:rPr>
              <a:t>δ</a:t>
            </a:r>
            <a:r>
              <a:rPr lang="el-GR" sz="1800" b="0" i="0" u="none" strike="noStrike" baseline="0" dirty="0">
                <a:latin typeface="LiberationSerif"/>
              </a:rPr>
              <a:t>(</a:t>
            </a:r>
            <a:r>
              <a:rPr lang="it-IT" sz="1800" b="0" i="0" u="none" strike="noStrike" baseline="0" dirty="0">
                <a:latin typeface="LiberationSerif"/>
              </a:rPr>
              <a:t>s)</a:t>
            </a:r>
          </a:p>
          <a:p>
            <a:r>
              <a:rPr lang="it-IT" sz="1800" b="0" i="0" u="none" strike="noStrike" baseline="0" dirty="0">
                <a:latin typeface="LiberationSerif"/>
              </a:rPr>
              <a:t>s</a:t>
            </a:r>
            <a:r>
              <a:rPr lang="el-GR" sz="1800" b="0" u="none" strike="noStrike" baseline="0" dirty="0">
                <a:latin typeface="LiberationSerif-Italic"/>
              </a:rPr>
              <a:t> </a:t>
            </a:r>
            <a:r>
              <a:rPr lang="el-GR" b="0" i="0" u="none" strike="noStrike" baseline="0" dirty="0">
                <a:latin typeface="OpenSymbol"/>
              </a:rPr>
              <a:t>δ</a:t>
            </a:r>
            <a:r>
              <a:rPr lang="el-GR" sz="1800" b="0" i="0" u="none" strike="noStrike" baseline="0" dirty="0">
                <a:latin typeface="LiberationSerif"/>
              </a:rPr>
              <a:t>(</a:t>
            </a:r>
            <a:r>
              <a:rPr lang="it-IT" sz="1800" b="0" i="0" u="none" strike="noStrike" baseline="0" dirty="0">
                <a:latin typeface="LiberationSerif"/>
              </a:rPr>
              <a:t>s) = 56.7 </a:t>
            </a:r>
            <a:r>
              <a:rPr lang="it-IT" b="0" i="0" u="none" strike="noStrike" baseline="0" dirty="0">
                <a:latin typeface="LiberationSerif"/>
              </a:rPr>
              <a:t>q</a:t>
            </a:r>
            <a:r>
              <a:rPr lang="it-IT" sz="1800" b="0" i="0" u="none" strike="noStrike" baseline="0" dirty="0">
                <a:latin typeface="LiberationSerif"/>
              </a:rPr>
              <a:t>(s)</a:t>
            </a:r>
          </a:p>
          <a:p>
            <a:endParaRPr lang="it-IT" dirty="0"/>
          </a:p>
        </p:txBody>
      </p:sp>
      <p:sp>
        <p:nvSpPr>
          <p:cNvPr id="7" name="Arrow: Right 6">
            <a:extLst>
              <a:ext uri="{FF2B5EF4-FFF2-40B4-BE49-F238E27FC236}">
                <a16:creationId xmlns:a16="http://schemas.microsoft.com/office/drawing/2014/main" id="{6E91A1BE-14D8-4646-B5AB-24E39209CBA3}"/>
              </a:ext>
            </a:extLst>
          </p:cNvPr>
          <p:cNvSpPr/>
          <p:nvPr/>
        </p:nvSpPr>
        <p:spPr>
          <a:xfrm rot="8162306">
            <a:off x="5230870" y="2683187"/>
            <a:ext cx="803322" cy="564632"/>
          </a:xfrm>
          <a:prstGeom prst="rightArrow">
            <a:avLst>
              <a:gd name="adj1" fmla="val 50000"/>
              <a:gd name="adj2" fmla="val 4999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Arrow: Right 7">
            <a:extLst>
              <a:ext uri="{FF2B5EF4-FFF2-40B4-BE49-F238E27FC236}">
                <a16:creationId xmlns:a16="http://schemas.microsoft.com/office/drawing/2014/main" id="{9B160325-4B41-4A52-8CD1-9020380AB7A7}"/>
              </a:ext>
            </a:extLst>
          </p:cNvPr>
          <p:cNvSpPr/>
          <p:nvPr/>
        </p:nvSpPr>
        <p:spPr>
          <a:xfrm>
            <a:off x="5098561" y="4684648"/>
            <a:ext cx="845235"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Arrow: Down 8">
            <a:extLst>
              <a:ext uri="{FF2B5EF4-FFF2-40B4-BE49-F238E27FC236}">
                <a16:creationId xmlns:a16="http://schemas.microsoft.com/office/drawing/2014/main" id="{9F5A6B5B-D491-4A71-BC11-45AB0D65EB62}"/>
              </a:ext>
            </a:extLst>
          </p:cNvPr>
          <p:cNvSpPr/>
          <p:nvPr/>
        </p:nvSpPr>
        <p:spPr>
          <a:xfrm>
            <a:off x="8829750" y="5294380"/>
            <a:ext cx="482030" cy="4647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TextBox 9">
            <a:extLst>
              <a:ext uri="{FF2B5EF4-FFF2-40B4-BE49-F238E27FC236}">
                <a16:creationId xmlns:a16="http://schemas.microsoft.com/office/drawing/2014/main" id="{573C59A8-2531-40FF-9635-72F1A9522E08}"/>
              </a:ext>
            </a:extLst>
          </p:cNvPr>
          <p:cNvSpPr txBox="1"/>
          <p:nvPr/>
        </p:nvSpPr>
        <p:spPr>
          <a:xfrm>
            <a:off x="208038" y="1017205"/>
            <a:ext cx="1112863" cy="369332"/>
          </a:xfrm>
          <a:prstGeom prst="rect">
            <a:avLst/>
          </a:prstGeom>
          <a:noFill/>
        </p:spPr>
        <p:txBody>
          <a:bodyPr wrap="square" rtlCol="0">
            <a:spAutoFit/>
          </a:bodyPr>
          <a:lstStyle/>
          <a:p>
            <a:r>
              <a:rPr lang="it-IT" b="1" i="1" dirty="0"/>
              <a:t>STEP 1:</a:t>
            </a:r>
          </a:p>
        </p:txBody>
      </p:sp>
      <p:sp>
        <p:nvSpPr>
          <p:cNvPr id="11" name="TextBox 10">
            <a:extLst>
              <a:ext uri="{FF2B5EF4-FFF2-40B4-BE49-F238E27FC236}">
                <a16:creationId xmlns:a16="http://schemas.microsoft.com/office/drawing/2014/main" id="{BCE1E8ED-CD1D-42BD-9279-A9804E95B6DF}"/>
              </a:ext>
            </a:extLst>
          </p:cNvPr>
          <p:cNvSpPr txBox="1"/>
          <p:nvPr/>
        </p:nvSpPr>
        <p:spPr>
          <a:xfrm>
            <a:off x="5646078" y="931306"/>
            <a:ext cx="970190" cy="646331"/>
          </a:xfrm>
          <a:prstGeom prst="rect">
            <a:avLst/>
          </a:prstGeom>
          <a:noFill/>
        </p:spPr>
        <p:txBody>
          <a:bodyPr wrap="square" rtlCol="0">
            <a:spAutoFit/>
          </a:bodyPr>
          <a:lstStyle/>
          <a:p>
            <a:r>
              <a:rPr lang="it-IT" b="1" i="1" dirty="0"/>
              <a:t>STEP 2:</a:t>
            </a:r>
          </a:p>
          <a:p>
            <a:endParaRPr lang="it-IT" dirty="0"/>
          </a:p>
        </p:txBody>
      </p:sp>
      <p:sp>
        <p:nvSpPr>
          <p:cNvPr id="12" name="TextBox 11">
            <a:extLst>
              <a:ext uri="{FF2B5EF4-FFF2-40B4-BE49-F238E27FC236}">
                <a16:creationId xmlns:a16="http://schemas.microsoft.com/office/drawing/2014/main" id="{37BB9DB0-3E06-4930-86C8-24C7F64ED256}"/>
              </a:ext>
            </a:extLst>
          </p:cNvPr>
          <p:cNvSpPr txBox="1"/>
          <p:nvPr/>
        </p:nvSpPr>
        <p:spPr>
          <a:xfrm>
            <a:off x="182473" y="3246297"/>
            <a:ext cx="2007185" cy="646331"/>
          </a:xfrm>
          <a:prstGeom prst="rect">
            <a:avLst/>
          </a:prstGeom>
          <a:noFill/>
        </p:spPr>
        <p:txBody>
          <a:bodyPr wrap="square" rtlCol="0">
            <a:spAutoFit/>
          </a:bodyPr>
          <a:lstStyle/>
          <a:p>
            <a:r>
              <a:rPr lang="it-IT" b="1" i="1" dirty="0"/>
              <a:t>STEP 3:</a:t>
            </a:r>
          </a:p>
          <a:p>
            <a:endParaRPr lang="it-IT" dirty="0"/>
          </a:p>
        </p:txBody>
      </p:sp>
      <p:sp>
        <p:nvSpPr>
          <p:cNvPr id="14" name="TextBox 13">
            <a:extLst>
              <a:ext uri="{FF2B5EF4-FFF2-40B4-BE49-F238E27FC236}">
                <a16:creationId xmlns:a16="http://schemas.microsoft.com/office/drawing/2014/main" id="{FA4BDAA1-9729-4300-87C7-B010FE525F5C}"/>
              </a:ext>
            </a:extLst>
          </p:cNvPr>
          <p:cNvSpPr txBox="1"/>
          <p:nvPr/>
        </p:nvSpPr>
        <p:spPr>
          <a:xfrm>
            <a:off x="5803264" y="3195985"/>
            <a:ext cx="1140903" cy="646331"/>
          </a:xfrm>
          <a:prstGeom prst="rect">
            <a:avLst/>
          </a:prstGeom>
          <a:noFill/>
        </p:spPr>
        <p:txBody>
          <a:bodyPr wrap="square" rtlCol="0">
            <a:spAutoFit/>
          </a:bodyPr>
          <a:lstStyle/>
          <a:p>
            <a:r>
              <a:rPr lang="it-IT" b="1" i="1" dirty="0"/>
              <a:t>STEP 4:</a:t>
            </a:r>
          </a:p>
          <a:p>
            <a:endParaRPr lang="it-IT" dirty="0"/>
          </a:p>
        </p:txBody>
      </p:sp>
      <p:sp>
        <p:nvSpPr>
          <p:cNvPr id="13" name="TextBox 12">
            <a:extLst>
              <a:ext uri="{FF2B5EF4-FFF2-40B4-BE49-F238E27FC236}">
                <a16:creationId xmlns:a16="http://schemas.microsoft.com/office/drawing/2014/main" id="{43700AD5-8618-4919-9644-A1F20173FD63}"/>
              </a:ext>
            </a:extLst>
          </p:cNvPr>
          <p:cNvSpPr txBox="1"/>
          <p:nvPr/>
        </p:nvSpPr>
        <p:spPr>
          <a:xfrm>
            <a:off x="7335521" y="1100924"/>
            <a:ext cx="2988458" cy="646331"/>
          </a:xfrm>
          <a:prstGeom prst="rect">
            <a:avLst/>
          </a:prstGeom>
          <a:noFill/>
        </p:spPr>
        <p:txBody>
          <a:bodyPr wrap="square" rtlCol="0">
            <a:spAutoFit/>
          </a:bodyPr>
          <a:lstStyle/>
          <a:p>
            <a:r>
              <a:rPr lang="en-US" dirty="0"/>
              <a:t>Extraction of a mathematical model(using Boeing values):</a:t>
            </a:r>
            <a:endParaRPr lang="it-IT" dirty="0"/>
          </a:p>
        </p:txBody>
      </p:sp>
      <p:sp>
        <p:nvSpPr>
          <p:cNvPr id="15" name="TextBox 14">
            <a:extLst>
              <a:ext uri="{FF2B5EF4-FFF2-40B4-BE49-F238E27FC236}">
                <a16:creationId xmlns:a16="http://schemas.microsoft.com/office/drawing/2014/main" id="{91EC5320-0770-48B0-A7D0-0079303D3FE2}"/>
              </a:ext>
            </a:extLst>
          </p:cNvPr>
          <p:cNvSpPr txBox="1"/>
          <p:nvPr/>
        </p:nvSpPr>
        <p:spPr>
          <a:xfrm>
            <a:off x="6732301" y="3549499"/>
            <a:ext cx="5007746" cy="369332"/>
          </a:xfrm>
          <a:prstGeom prst="rect">
            <a:avLst/>
          </a:prstGeom>
          <a:noFill/>
        </p:spPr>
        <p:txBody>
          <a:bodyPr wrap="square" rtlCol="0">
            <a:spAutoFit/>
          </a:bodyPr>
          <a:lstStyle/>
          <a:p>
            <a:r>
              <a:rPr lang="en-US" dirty="0"/>
              <a:t>REVENUE TRANSFER FUNCTION of P(s):</a:t>
            </a:r>
            <a:endParaRPr lang="it-IT" dirty="0"/>
          </a:p>
        </p:txBody>
      </p:sp>
    </p:spTree>
    <p:extLst>
      <p:ext uri="{BB962C8B-B14F-4D97-AF65-F5344CB8AC3E}">
        <p14:creationId xmlns:p14="http://schemas.microsoft.com/office/powerpoint/2010/main" val="3808534328"/>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4685F-A1AD-446F-B8DF-DD64479D3189}"/>
              </a:ext>
            </a:extLst>
          </p:cNvPr>
          <p:cNvSpPr>
            <a:spLocks noGrp="1"/>
          </p:cNvSpPr>
          <p:nvPr>
            <p:ph type="title"/>
          </p:nvPr>
        </p:nvSpPr>
        <p:spPr>
          <a:xfrm>
            <a:off x="3492254" y="172982"/>
            <a:ext cx="5036541" cy="872068"/>
          </a:xfrm>
        </p:spPr>
        <p:txBody>
          <a:bodyPr/>
          <a:lstStyle/>
          <a:p>
            <a:r>
              <a:rPr lang="it-IT" b="1" i="1" dirty="0">
                <a:effectLst>
                  <a:outerShdw blurRad="38100" dist="38100" dir="2700000" algn="tl">
                    <a:srgbClr val="000000">
                      <a:alpha val="43137"/>
                    </a:srgbClr>
                  </a:outerShdw>
                </a:effectLst>
              </a:rPr>
              <a:t>SYSTEM PROFILE(4/4)</a:t>
            </a:r>
            <a:endParaRPr lang="it-IT" i="1" dirty="0"/>
          </a:p>
        </p:txBody>
      </p:sp>
      <p:sp>
        <p:nvSpPr>
          <p:cNvPr id="3" name="TextBox 2">
            <a:extLst>
              <a:ext uri="{FF2B5EF4-FFF2-40B4-BE49-F238E27FC236}">
                <a16:creationId xmlns:a16="http://schemas.microsoft.com/office/drawing/2014/main" id="{C38A6C5E-7FEE-467C-8F43-6F583CB38972}"/>
              </a:ext>
            </a:extLst>
          </p:cNvPr>
          <p:cNvSpPr txBox="1"/>
          <p:nvPr/>
        </p:nvSpPr>
        <p:spPr>
          <a:xfrm>
            <a:off x="1659620" y="1113094"/>
            <a:ext cx="9174759" cy="646331"/>
          </a:xfrm>
          <a:prstGeom prst="rect">
            <a:avLst/>
          </a:prstGeom>
          <a:noFill/>
        </p:spPr>
        <p:txBody>
          <a:bodyPr wrap="square" rtlCol="0">
            <a:spAutoFit/>
          </a:bodyPr>
          <a:lstStyle/>
          <a:p>
            <a:r>
              <a:rPr lang="en-US" i="1" dirty="0"/>
              <a:t>From the transfer function I obtain the state model and the output of the system under consideration:</a:t>
            </a:r>
            <a:endParaRPr lang="it-IT" i="1" dirty="0"/>
          </a:p>
        </p:txBody>
      </p:sp>
      <p:pic>
        <p:nvPicPr>
          <p:cNvPr id="5" name="Picture 4">
            <a:extLst>
              <a:ext uri="{FF2B5EF4-FFF2-40B4-BE49-F238E27FC236}">
                <a16:creationId xmlns:a16="http://schemas.microsoft.com/office/drawing/2014/main" id="{440C2792-3518-4E17-AA96-EA8EE421D2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4430" y="2178741"/>
            <a:ext cx="9450119" cy="1924319"/>
          </a:xfrm>
          <a:prstGeom prst="rect">
            <a:avLst/>
          </a:prstGeom>
        </p:spPr>
      </p:pic>
      <p:pic>
        <p:nvPicPr>
          <p:cNvPr id="7" name="Picture 6">
            <a:extLst>
              <a:ext uri="{FF2B5EF4-FFF2-40B4-BE49-F238E27FC236}">
                <a16:creationId xmlns:a16="http://schemas.microsoft.com/office/drawing/2014/main" id="{457CA3F6-6DBA-4227-8EE3-D88ED51AF7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0933" y="4651308"/>
            <a:ext cx="7097115" cy="1924319"/>
          </a:xfrm>
          <a:prstGeom prst="rect">
            <a:avLst/>
          </a:prstGeom>
        </p:spPr>
      </p:pic>
      <p:sp>
        <p:nvSpPr>
          <p:cNvPr id="8" name="TextBox 7">
            <a:extLst>
              <a:ext uri="{FF2B5EF4-FFF2-40B4-BE49-F238E27FC236}">
                <a16:creationId xmlns:a16="http://schemas.microsoft.com/office/drawing/2014/main" id="{00240846-EDBE-460A-8AF5-D7A22473BB5D}"/>
              </a:ext>
            </a:extLst>
          </p:cNvPr>
          <p:cNvSpPr txBox="1"/>
          <p:nvPr/>
        </p:nvSpPr>
        <p:spPr>
          <a:xfrm>
            <a:off x="5277884" y="1668268"/>
            <a:ext cx="2089232" cy="369332"/>
          </a:xfrm>
          <a:prstGeom prst="rect">
            <a:avLst/>
          </a:prstGeom>
          <a:noFill/>
        </p:spPr>
        <p:txBody>
          <a:bodyPr wrap="square" rtlCol="0">
            <a:spAutoFit/>
          </a:bodyPr>
          <a:lstStyle/>
          <a:p>
            <a:r>
              <a:rPr lang="it-IT" b="1" dirty="0">
                <a:effectLst>
                  <a:outerShdw blurRad="38100" dist="38100" dir="2700000" algn="tl">
                    <a:srgbClr val="000000">
                      <a:alpha val="43137"/>
                    </a:srgbClr>
                  </a:outerShdw>
                </a:effectLst>
              </a:rPr>
              <a:t>STATE MODEL</a:t>
            </a:r>
          </a:p>
        </p:txBody>
      </p:sp>
      <p:sp>
        <p:nvSpPr>
          <p:cNvPr id="9" name="TextBox 8">
            <a:extLst>
              <a:ext uri="{FF2B5EF4-FFF2-40B4-BE49-F238E27FC236}">
                <a16:creationId xmlns:a16="http://schemas.microsoft.com/office/drawing/2014/main" id="{8D0C0428-85BF-4CAF-81F3-FDA131648C91}"/>
              </a:ext>
            </a:extLst>
          </p:cNvPr>
          <p:cNvSpPr txBox="1"/>
          <p:nvPr/>
        </p:nvSpPr>
        <p:spPr>
          <a:xfrm>
            <a:off x="4712183" y="4281976"/>
            <a:ext cx="3438752" cy="369332"/>
          </a:xfrm>
          <a:prstGeom prst="rect">
            <a:avLst/>
          </a:prstGeom>
          <a:noFill/>
        </p:spPr>
        <p:txBody>
          <a:bodyPr wrap="square" rtlCol="0">
            <a:spAutoFit/>
          </a:bodyPr>
          <a:lstStyle/>
          <a:p>
            <a:r>
              <a:rPr lang="it-IT" b="1" dirty="0">
                <a:effectLst>
                  <a:outerShdw blurRad="38100" dist="38100" dir="2700000" algn="tl">
                    <a:srgbClr val="000000">
                      <a:alpha val="43137"/>
                    </a:srgbClr>
                  </a:outerShdw>
                </a:effectLst>
              </a:rPr>
              <a:t>OUTPUT(PITCH ANGLE)</a:t>
            </a:r>
          </a:p>
        </p:txBody>
      </p:sp>
    </p:spTree>
    <p:extLst>
      <p:ext uri="{BB962C8B-B14F-4D97-AF65-F5344CB8AC3E}">
        <p14:creationId xmlns:p14="http://schemas.microsoft.com/office/powerpoint/2010/main" val="2875236363"/>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35873-7C6C-476D-B8BF-9245CDC9D87F}"/>
              </a:ext>
            </a:extLst>
          </p:cNvPr>
          <p:cNvSpPr>
            <a:spLocks noGrp="1"/>
          </p:cNvSpPr>
          <p:nvPr>
            <p:ph type="title"/>
          </p:nvPr>
        </p:nvSpPr>
        <p:spPr>
          <a:xfrm>
            <a:off x="3363985" y="365125"/>
            <a:ext cx="5464029" cy="1354618"/>
          </a:xfrm>
        </p:spPr>
        <p:txBody>
          <a:bodyPr/>
          <a:lstStyle/>
          <a:p>
            <a:r>
              <a:rPr lang="it-IT" b="1" i="1" dirty="0">
                <a:effectLst>
                  <a:outerShdw blurRad="38100" dist="38100" dir="2700000" algn="tl">
                    <a:srgbClr val="000000">
                      <a:alpha val="43137"/>
                    </a:srgbClr>
                  </a:outerShdw>
                </a:effectLst>
              </a:rPr>
              <a:t>SPECIFICHE PROGETTO </a:t>
            </a:r>
          </a:p>
        </p:txBody>
      </p:sp>
      <p:sp>
        <p:nvSpPr>
          <p:cNvPr id="3" name="TextBox 2">
            <a:extLst>
              <a:ext uri="{FF2B5EF4-FFF2-40B4-BE49-F238E27FC236}">
                <a16:creationId xmlns:a16="http://schemas.microsoft.com/office/drawing/2014/main" id="{207B13E8-7D1C-4C04-85C9-5101F9099931}"/>
              </a:ext>
            </a:extLst>
          </p:cNvPr>
          <p:cNvSpPr txBox="1"/>
          <p:nvPr/>
        </p:nvSpPr>
        <p:spPr>
          <a:xfrm>
            <a:off x="576045" y="1855064"/>
            <a:ext cx="4748172" cy="3693319"/>
          </a:xfrm>
          <a:prstGeom prst="rect">
            <a:avLst/>
          </a:prstGeom>
          <a:noFill/>
        </p:spPr>
        <p:txBody>
          <a:bodyPr wrap="square" rtlCol="0">
            <a:spAutoFit/>
          </a:bodyPr>
          <a:lstStyle/>
          <a:p>
            <a:pPr algn="ctr"/>
            <a:r>
              <a:rPr lang="en-US" i="1" dirty="0"/>
              <a:t>When fully operational it is required:</a:t>
            </a:r>
          </a:p>
          <a:p>
            <a:pPr algn="ctr"/>
            <a:endParaRPr lang="en-US" i="1" dirty="0"/>
          </a:p>
          <a:p>
            <a:pPr algn="ctr"/>
            <a:r>
              <a:rPr lang="en-US" i="1" dirty="0"/>
              <a:t> Asymptotic null error for ramp tracking.</a:t>
            </a:r>
          </a:p>
          <a:p>
            <a:pPr algn="ctr"/>
            <a:r>
              <a:rPr lang="en-US" i="1" dirty="0"/>
              <a:t> In the transitional period, the following is required:</a:t>
            </a:r>
          </a:p>
          <a:p>
            <a:pPr algn="ctr"/>
            <a:endParaRPr lang="en-US" i="1" dirty="0"/>
          </a:p>
          <a:p>
            <a:pPr algn="ctr"/>
            <a:r>
              <a:rPr lang="en-US" i="1" dirty="0"/>
              <a:t>-Settling time:</a:t>
            </a:r>
          </a:p>
          <a:p>
            <a:pPr algn="ctr"/>
            <a:endParaRPr lang="en-US" i="1" dirty="0"/>
          </a:p>
          <a:p>
            <a:pPr algn="ctr"/>
            <a:r>
              <a:rPr lang="en-US" i="1" dirty="0"/>
              <a:t> As small as possible</a:t>
            </a:r>
          </a:p>
          <a:p>
            <a:pPr algn="ctr"/>
            <a:endParaRPr lang="en-US" i="1" dirty="0"/>
          </a:p>
          <a:p>
            <a:pPr algn="ctr"/>
            <a:r>
              <a:rPr lang="en-US" i="1" dirty="0"/>
              <a:t>-Overshoot:</a:t>
            </a:r>
          </a:p>
          <a:p>
            <a:pPr algn="ctr"/>
            <a:endParaRPr lang="en-US" i="1" dirty="0"/>
          </a:p>
          <a:p>
            <a:pPr algn="ctr"/>
            <a:r>
              <a:rPr lang="en-US" i="1" dirty="0"/>
              <a:t> &lt;15%</a:t>
            </a:r>
            <a:endParaRPr lang="it-IT" i="1" dirty="0"/>
          </a:p>
        </p:txBody>
      </p:sp>
      <p:pic>
        <p:nvPicPr>
          <p:cNvPr id="5" name="Picture 4">
            <a:extLst>
              <a:ext uri="{FF2B5EF4-FFF2-40B4-BE49-F238E27FC236}">
                <a16:creationId xmlns:a16="http://schemas.microsoft.com/office/drawing/2014/main" id="{AF4A064B-4277-4020-88AF-2A33C5B9353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096000" y="2441196"/>
            <a:ext cx="5464029" cy="3628471"/>
          </a:xfrm>
          <a:prstGeom prst="rect">
            <a:avLst/>
          </a:prstGeom>
        </p:spPr>
      </p:pic>
    </p:spTree>
    <p:extLst>
      <p:ext uri="{BB962C8B-B14F-4D97-AF65-F5344CB8AC3E}">
        <p14:creationId xmlns:p14="http://schemas.microsoft.com/office/powerpoint/2010/main" val="3526450754"/>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A9E9E-1500-4E81-983B-6128A78AEB36}"/>
              </a:ext>
            </a:extLst>
          </p:cNvPr>
          <p:cNvSpPr>
            <a:spLocks noGrp="1"/>
          </p:cNvSpPr>
          <p:nvPr>
            <p:ph type="title"/>
          </p:nvPr>
        </p:nvSpPr>
        <p:spPr>
          <a:xfrm>
            <a:off x="1792098" y="261571"/>
            <a:ext cx="8607804" cy="515719"/>
          </a:xfrm>
        </p:spPr>
        <p:txBody>
          <a:bodyPr>
            <a:normAutofit fontScale="90000"/>
          </a:bodyPr>
          <a:lstStyle/>
          <a:p>
            <a:pPr algn="ctr"/>
            <a:r>
              <a:rPr lang="it-IT" b="1" i="1" dirty="0">
                <a:effectLst>
                  <a:outerShdw blurRad="38100" dist="38100" dir="2700000" algn="tl">
                    <a:srgbClr val="000000">
                      <a:alpha val="43137"/>
                    </a:srgbClr>
                  </a:outerShdw>
                </a:effectLst>
              </a:rPr>
              <a:t>CONTROLLER DESIGN(1/4)</a:t>
            </a:r>
          </a:p>
        </p:txBody>
      </p:sp>
      <p:sp>
        <p:nvSpPr>
          <p:cNvPr id="3" name="TextBox 2">
            <a:extLst>
              <a:ext uri="{FF2B5EF4-FFF2-40B4-BE49-F238E27FC236}">
                <a16:creationId xmlns:a16="http://schemas.microsoft.com/office/drawing/2014/main" id="{5D484AA4-3991-4042-A748-19ADA6FF137E}"/>
              </a:ext>
            </a:extLst>
          </p:cNvPr>
          <p:cNvSpPr txBox="1"/>
          <p:nvPr/>
        </p:nvSpPr>
        <p:spPr>
          <a:xfrm>
            <a:off x="96473" y="841380"/>
            <a:ext cx="11999053" cy="646331"/>
          </a:xfrm>
          <a:prstGeom prst="rect">
            <a:avLst/>
          </a:prstGeom>
          <a:noFill/>
        </p:spPr>
        <p:txBody>
          <a:bodyPr wrap="square" rtlCol="0">
            <a:spAutoFit/>
          </a:bodyPr>
          <a:lstStyle/>
          <a:p>
            <a:r>
              <a:rPr lang="en-US" dirty="0"/>
              <a:t>Figure 1 represents the locus of L(s) while figure 2 represents the </a:t>
            </a:r>
            <a:r>
              <a:rPr lang="en-US" dirty="0" err="1"/>
              <a:t>Wyr</a:t>
            </a:r>
            <a:r>
              <a:rPr lang="en-US" dirty="0"/>
              <a:t> in its initial state considering C=1/s as the controller (chosen to have zero error). You can see that the system is unstable.</a:t>
            </a:r>
            <a:endParaRPr lang="it-IT" dirty="0"/>
          </a:p>
        </p:txBody>
      </p:sp>
      <p:pic>
        <p:nvPicPr>
          <p:cNvPr id="6" name="Picture 5">
            <a:extLst>
              <a:ext uri="{FF2B5EF4-FFF2-40B4-BE49-F238E27FC236}">
                <a16:creationId xmlns:a16="http://schemas.microsoft.com/office/drawing/2014/main" id="{D0930570-5815-4CC0-881C-6679178120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18" y="2410473"/>
            <a:ext cx="5793996" cy="4040662"/>
          </a:xfrm>
          <a:prstGeom prst="rect">
            <a:avLst/>
          </a:prstGeom>
        </p:spPr>
      </p:pic>
      <p:pic>
        <p:nvPicPr>
          <p:cNvPr id="8" name="Picture 7">
            <a:extLst>
              <a:ext uri="{FF2B5EF4-FFF2-40B4-BE49-F238E27FC236}">
                <a16:creationId xmlns:a16="http://schemas.microsoft.com/office/drawing/2014/main" id="{ED92357D-FEE5-4304-84F3-831E71D485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1" y="2410473"/>
            <a:ext cx="6030482" cy="4040662"/>
          </a:xfrm>
          <a:prstGeom prst="rect">
            <a:avLst/>
          </a:prstGeom>
        </p:spPr>
      </p:pic>
      <p:sp>
        <p:nvSpPr>
          <p:cNvPr id="9" name="TextBox 8">
            <a:extLst>
              <a:ext uri="{FF2B5EF4-FFF2-40B4-BE49-F238E27FC236}">
                <a16:creationId xmlns:a16="http://schemas.microsoft.com/office/drawing/2014/main" id="{FF3E1D8E-96FD-462E-8F71-24CFF0B56BCD}"/>
              </a:ext>
            </a:extLst>
          </p:cNvPr>
          <p:cNvSpPr txBox="1"/>
          <p:nvPr/>
        </p:nvSpPr>
        <p:spPr>
          <a:xfrm>
            <a:off x="1172864" y="1919703"/>
            <a:ext cx="3550137" cy="369332"/>
          </a:xfrm>
          <a:prstGeom prst="rect">
            <a:avLst/>
          </a:prstGeom>
          <a:noFill/>
        </p:spPr>
        <p:txBody>
          <a:bodyPr wrap="square" rtlCol="0">
            <a:spAutoFit/>
          </a:bodyPr>
          <a:lstStyle/>
          <a:p>
            <a:r>
              <a:rPr lang="it-IT" sz="1800" b="1" dirty="0"/>
              <a:t>Fig.1  </a:t>
            </a:r>
            <a:r>
              <a:rPr lang="it-IT" sz="1800" i="1" dirty="0"/>
              <a:t>Root Locus </a:t>
            </a:r>
            <a:r>
              <a:rPr lang="it-IT" i="1" dirty="0"/>
              <a:t>of </a:t>
            </a:r>
            <a:r>
              <a:rPr lang="it-IT" sz="1800" i="1" dirty="0"/>
              <a:t>L(s) with C=1/s</a:t>
            </a:r>
            <a:endParaRPr lang="it-IT" i="1" dirty="0"/>
          </a:p>
        </p:txBody>
      </p:sp>
      <p:sp>
        <p:nvSpPr>
          <p:cNvPr id="10" name="TextBox 9">
            <a:extLst>
              <a:ext uri="{FF2B5EF4-FFF2-40B4-BE49-F238E27FC236}">
                <a16:creationId xmlns:a16="http://schemas.microsoft.com/office/drawing/2014/main" id="{B2B734EC-D01F-42B3-B555-8E1EC1CFCE6B}"/>
              </a:ext>
            </a:extLst>
          </p:cNvPr>
          <p:cNvSpPr txBox="1"/>
          <p:nvPr/>
        </p:nvSpPr>
        <p:spPr>
          <a:xfrm>
            <a:off x="7469000" y="1828800"/>
            <a:ext cx="3359594" cy="369332"/>
          </a:xfrm>
          <a:prstGeom prst="rect">
            <a:avLst/>
          </a:prstGeom>
          <a:noFill/>
        </p:spPr>
        <p:txBody>
          <a:bodyPr wrap="square" rtlCol="0">
            <a:spAutoFit/>
          </a:bodyPr>
          <a:lstStyle/>
          <a:p>
            <a:r>
              <a:rPr lang="it-IT" sz="1800" b="1" dirty="0"/>
              <a:t>Fig.2 </a:t>
            </a:r>
            <a:r>
              <a:rPr lang="it-IT" sz="1800" i="1" dirty="0"/>
              <a:t>Step di Wyr(s) </a:t>
            </a:r>
            <a:r>
              <a:rPr lang="it-IT" i="1" dirty="0"/>
              <a:t>with </a:t>
            </a:r>
            <a:r>
              <a:rPr lang="it-IT" sz="1800" i="1" dirty="0"/>
              <a:t>C=1/s</a:t>
            </a:r>
            <a:endParaRPr lang="it-IT" i="1" dirty="0"/>
          </a:p>
        </p:txBody>
      </p:sp>
    </p:spTree>
    <p:extLst>
      <p:ext uri="{BB962C8B-B14F-4D97-AF65-F5344CB8AC3E}">
        <p14:creationId xmlns:p14="http://schemas.microsoft.com/office/powerpoint/2010/main" val="2585362728"/>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28AA6AA-BD7B-4E45-A32A-45B8888BEB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222" y="346866"/>
            <a:ext cx="11637555" cy="6164268"/>
          </a:xfrm>
          <a:prstGeom prst="rect">
            <a:avLst/>
          </a:prstGeom>
        </p:spPr>
      </p:pic>
      <p:sp>
        <p:nvSpPr>
          <p:cNvPr id="2" name="Arrow: Down 1">
            <a:extLst>
              <a:ext uri="{FF2B5EF4-FFF2-40B4-BE49-F238E27FC236}">
                <a16:creationId xmlns:a16="http://schemas.microsoft.com/office/drawing/2014/main" id="{4E6874EA-C6B5-4973-BA22-78D2A4ADA585}"/>
              </a:ext>
            </a:extLst>
          </p:cNvPr>
          <p:cNvSpPr/>
          <p:nvPr/>
        </p:nvSpPr>
        <p:spPr>
          <a:xfrm>
            <a:off x="5896062" y="166503"/>
            <a:ext cx="399875" cy="3871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86095240"/>
      </p:ext>
    </p:extLst>
  </p:cSld>
  <p:clrMapOvr>
    <a:masterClrMapping/>
  </p:clrMapOvr>
  <p:transition spd="slow">
    <p:cove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1148</TotalTime>
  <Words>1221</Words>
  <Application>Microsoft Office PowerPoint</Application>
  <PresentationFormat>Widescreen</PresentationFormat>
  <Paragraphs>114</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Calibri</vt:lpstr>
      <vt:lpstr>Calibri Light</vt:lpstr>
      <vt:lpstr>Cambria Math</vt:lpstr>
      <vt:lpstr>Gill Sans MT</vt:lpstr>
      <vt:lpstr>LiberationSerif</vt:lpstr>
      <vt:lpstr>LiberationSerif-Italic</vt:lpstr>
      <vt:lpstr>OpenSymbol</vt:lpstr>
      <vt:lpstr>Office Theme</vt:lpstr>
      <vt:lpstr>PowerPoint Presentation</vt:lpstr>
      <vt:lpstr>AIRCRAFT PITCH CONTROL</vt:lpstr>
      <vt:lpstr>SYSTEM PROFILE(1/4)</vt:lpstr>
      <vt:lpstr>SYSTEM PROFILE(2/4)</vt:lpstr>
      <vt:lpstr>SYSTEM PROFILE(3/4)</vt:lpstr>
      <vt:lpstr>SYSTEM PROFILE(4/4)</vt:lpstr>
      <vt:lpstr>SPECIFICHE PROGETTO </vt:lpstr>
      <vt:lpstr>CONTROLLER DESIGN(1/4)</vt:lpstr>
      <vt:lpstr>PowerPoint Presentation</vt:lpstr>
      <vt:lpstr>PowerPoint Presentation</vt:lpstr>
      <vt:lpstr>Subsequently, figure 3 represents the initial bode diagram with the respective values ​​of Gm(gain margin) and Pm(phase margin).</vt:lpstr>
      <vt:lpstr>CONTROLLER DESIGN(2/5)</vt:lpstr>
      <vt:lpstr>PowerPoint Presentation</vt:lpstr>
      <vt:lpstr>Fig.6  Bode plot wthC=0.00432/s </vt:lpstr>
      <vt:lpstr>CONTROLLER DESIGN(3/4)</vt:lpstr>
      <vt:lpstr>CONTROLLER DESIGN(4/4)</vt:lpstr>
      <vt:lpstr>PowerPoint Presentation</vt:lpstr>
      <vt:lpstr>RAMP TRACKING ANALYSIS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RELAZIONE</dc:title>
  <dc:creator>davide</dc:creator>
  <cp:lastModifiedBy>davide</cp:lastModifiedBy>
  <cp:revision>109</cp:revision>
  <dcterms:created xsi:type="dcterms:W3CDTF">2024-04-03T18:29:49Z</dcterms:created>
  <dcterms:modified xsi:type="dcterms:W3CDTF">2024-05-30T09:39:25Z</dcterms:modified>
</cp:coreProperties>
</file>