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58" r:id="rId7"/>
    <p:sldId id="259" r:id="rId8"/>
    <p:sldId id="269" r:id="rId9"/>
    <p:sldId id="263" r:id="rId10"/>
    <p:sldId id="270" r:id="rId11"/>
    <p:sldId id="264" r:id="rId12"/>
    <p:sldId id="265" r:id="rId13"/>
    <p:sldId id="267" r:id="rId14"/>
    <p:sldId id="268" r:id="rId15"/>
    <p:sldId id="271" r:id="rId16"/>
    <p:sldId id="272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712D9A-3185-BBD5-DC5D-F2C195D1E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64BA93D-BC3C-0BC8-DC73-A29B854F0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6EC07E-76C7-74F9-33D7-255271C8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7282-AC62-412A-A6A0-4B95FD5F3338}" type="datetimeFigureOut">
              <a:rPr lang="it-IT" smtClean="0"/>
              <a:t>16/06/2023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78F05C-5402-DE3A-9FEA-82496142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8EDB8D-E6D1-1BD6-7FBB-891045AF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773A-FDB5-4069-9C67-651910C9D6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258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7FA4E2-8710-9361-C884-8FE06994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9F0216D-F405-82EE-26F9-61EB5EDA6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7DCBB4-B4CE-E380-5C20-69100550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7282-AC62-412A-A6A0-4B95FD5F3338}" type="datetimeFigureOut">
              <a:rPr lang="it-IT" smtClean="0"/>
              <a:t>16/06/2023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52B62A-3C03-F609-6E37-95AA7318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D28105-AE0B-9400-6ABD-66438F7C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773A-FDB5-4069-9C67-651910C9D6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487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C5E5ABA-DDEC-9EAC-2261-7C1CF5162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92A52A0-0ACE-2129-E72C-1929CE49B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109796-BA66-42E6-6B81-A086CE7D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7282-AC62-412A-A6A0-4B95FD5F3338}" type="datetimeFigureOut">
              <a:rPr lang="it-IT" smtClean="0"/>
              <a:t>16/06/2023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A43406-FA0E-F766-7FBC-36FD2DA1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1C6011-D60C-6039-5C4C-65F3DB9C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773A-FDB5-4069-9C67-651910C9D6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41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BF784F-66B9-CB5E-6134-867435406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34612F-D658-D486-AEC2-C851BC596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17FEDA-2621-1F4B-2310-FA004DCC5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7282-AC62-412A-A6A0-4B95FD5F3338}" type="datetimeFigureOut">
              <a:rPr lang="it-IT" smtClean="0"/>
              <a:t>16/06/2023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979DE7-2CB8-49F5-1E23-B62310BE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946ADC-D9D8-218A-4F4B-88D54D1E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773A-FDB5-4069-9C67-651910C9D6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10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99202F-3F31-20F1-1C70-AD493EA5A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86A181-7781-5B29-1FDC-C27D8D1AD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CDAB82-3E10-FA0D-16FD-1F9AD47C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7282-AC62-412A-A6A0-4B95FD5F3338}" type="datetimeFigureOut">
              <a:rPr lang="it-IT" smtClean="0"/>
              <a:t>16/06/2023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5692EF-5272-3ED5-D7A3-0F55C436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FAE0A2-87D8-8533-A8A6-A805A2FE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773A-FDB5-4069-9C67-651910C9D6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168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6FD791-FB3E-0020-B1ED-6651BCB6A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5490A4-78AE-1875-812C-263A9CEAB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F07BF51-AC45-3435-C771-A595650BD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6938E6E-99E3-3A26-5684-37B0B937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7282-AC62-412A-A6A0-4B95FD5F3338}" type="datetimeFigureOut">
              <a:rPr lang="it-IT" smtClean="0"/>
              <a:t>16/06/2023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DBD7FBE-55EB-8492-AC7A-5BA259F2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C063A1A-FCD0-1C14-DB0F-FCA0F8FE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773A-FDB5-4069-9C67-651910C9D6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41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CE2EDF-5E60-9787-3E27-7FA1E334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05F6C1-8B4B-E9B1-AAB2-8BA604C1B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7960936-3A4F-0E5F-E0A4-8AD0EE8C2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2444F48-AC88-A4CF-CBE8-EB17E22BA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0DC11E3-CF13-8247-2988-D839BA76E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039F0FF-7158-E6AE-820F-955BE55B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7282-AC62-412A-A6A0-4B95FD5F3338}" type="datetimeFigureOut">
              <a:rPr lang="it-IT" smtClean="0"/>
              <a:t>16/06/2023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6BF9F67-CEF7-1463-93F5-5EE97078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AB6697C-CF61-E377-3B26-3715B4BF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773A-FDB5-4069-9C67-651910C9D6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926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B97BDF-0ED8-8603-F8B5-552BE181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903DAFE-23FB-9316-46DA-C1E3496E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7282-AC62-412A-A6A0-4B95FD5F3338}" type="datetimeFigureOut">
              <a:rPr lang="it-IT" smtClean="0"/>
              <a:t>16/06/2023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4916A4-5DA5-3072-9CF7-EEFE3E61B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03A878-6FB9-42DC-E870-C695413F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773A-FDB5-4069-9C67-651910C9D6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677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A72D339-F4F8-BD98-8E1E-F666157B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7282-AC62-412A-A6A0-4B95FD5F3338}" type="datetimeFigureOut">
              <a:rPr lang="it-IT" smtClean="0"/>
              <a:t>16/06/2023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E2489DE-A4F7-EB5A-89F1-843A21B6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CCFA7DF-2D94-7597-AA22-FC06A2FF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773A-FDB5-4069-9C67-651910C9D6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803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0756C8-55AC-F153-2790-B0D603B40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3DC82A-2714-F8AF-1035-01E9A4AB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584AEA-6C68-45EF-B6C9-6DF909A3C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7AC92AF-9F94-4B52-559E-A34AADE8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7282-AC62-412A-A6A0-4B95FD5F3338}" type="datetimeFigureOut">
              <a:rPr lang="it-IT" smtClean="0"/>
              <a:t>16/06/2023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05C05-0FF0-2115-8814-538E0458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8257D7-FCF8-F6DA-A3E9-4BE3D436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773A-FDB5-4069-9C67-651910C9D6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460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9317A8-E787-37FA-742E-25071B6F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274394D-986A-04A6-6745-CDA124F8D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92D200F-F13F-9774-60B4-4E2FFE427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4F5356F-79F7-DCDD-562B-749AB6FB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7282-AC62-412A-A6A0-4B95FD5F3338}" type="datetimeFigureOut">
              <a:rPr lang="it-IT" smtClean="0"/>
              <a:t>16/06/2023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497C2A4-EA13-708B-E49E-4DEDD34A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1D105EF-BF16-D79C-4153-080FE7C3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773A-FDB5-4069-9C67-651910C9D6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53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26CC658-14DD-3963-0031-08A6BABF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BBFF96-8CE0-EFA8-57F4-4CE8BEF90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A288B2-CB1F-D50E-1222-295715029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D7282-AC62-412A-A6A0-4B95FD5F3338}" type="datetimeFigureOut">
              <a:rPr lang="it-IT" smtClean="0"/>
              <a:t>16/06/2023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0919AA-0BB5-D710-30AB-E64810CF3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D17BBD-9887-1C8B-E7D8-5E868BE2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A773A-FDB5-4069-9C67-651910C9D6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06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nave, trasporto, natante, barca&#10;&#10;Descrizione generata automaticamente">
            <a:extLst>
              <a:ext uri="{FF2B5EF4-FFF2-40B4-BE49-F238E27FC236}">
                <a16:creationId xmlns:a16="http://schemas.microsoft.com/office/drawing/2014/main" id="{0137355B-F102-3DF9-41A6-58CE10EA27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4" r="18487" b="34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505E40-C150-DB5A-BDC3-4C14E78E1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it-IT" sz="4800" dirty="0">
                <a:effectLst/>
              </a:rPr>
              <a:t>Titanic Survival Dataset</a:t>
            </a:r>
            <a:endParaRPr lang="it-IT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582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31E8F9-E0C9-0F94-3A68-DC285DCD0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1325563"/>
          </a:xfrm>
        </p:spPr>
        <p:txBody>
          <a:bodyPr/>
          <a:lstStyle/>
          <a:p>
            <a:r>
              <a:rPr lang="it-IT" dirty="0" err="1"/>
              <a:t>Decision</a:t>
            </a:r>
            <a:r>
              <a:rPr lang="it-IT" dirty="0"/>
              <a:t> Tree: tuning and </a:t>
            </a:r>
            <a:r>
              <a:rPr lang="it-IT" dirty="0" err="1"/>
              <a:t>overfitting</a:t>
            </a:r>
            <a:endParaRPr lang="it-IT" dirty="0"/>
          </a:p>
        </p:txBody>
      </p:sp>
      <p:pic>
        <p:nvPicPr>
          <p:cNvPr id="4" name="Immagine 3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87BC3729-51FD-6790-36B0-5BE781083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6" y="3530393"/>
            <a:ext cx="4057650" cy="3219657"/>
          </a:xfrm>
          <a:prstGeom prst="rect">
            <a:avLst/>
          </a:prstGeom>
        </p:spPr>
      </p:pic>
      <p:pic>
        <p:nvPicPr>
          <p:cNvPr id="7" name="Immagine 6" descr="Immagine che contiene schermata, testo, software, numero&#10;&#10;Descrizione generata automaticamente">
            <a:extLst>
              <a:ext uri="{FF2B5EF4-FFF2-40B4-BE49-F238E27FC236}">
                <a16:creationId xmlns:a16="http://schemas.microsoft.com/office/drawing/2014/main" id="{43060442-176C-597D-BA90-891109175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32" y="1643062"/>
            <a:ext cx="7252719" cy="200289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3959D32-4FA1-3421-EA76-690CF4262102}"/>
              </a:ext>
            </a:extLst>
          </p:cNvPr>
          <p:cNvSpPr txBox="1"/>
          <p:nvPr/>
        </p:nvSpPr>
        <p:spPr>
          <a:xfrm>
            <a:off x="2330491" y="4891772"/>
            <a:ext cx="358140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max_depth</a:t>
            </a:r>
            <a:r>
              <a:rPr lang="it-IT" dirty="0"/>
              <a:t>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max_leaf_nodes</a:t>
            </a:r>
            <a:r>
              <a:rPr lang="it-IT" dirty="0"/>
              <a:t>: 10</a:t>
            </a:r>
          </a:p>
        </p:txBody>
      </p:sp>
    </p:spTree>
    <p:extLst>
      <p:ext uri="{BB962C8B-B14F-4D97-AF65-F5344CB8AC3E}">
        <p14:creationId xmlns:p14="http://schemas.microsoft.com/office/powerpoint/2010/main" val="123478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55060D-3411-C186-CCB5-23E0AE7A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Decision</a:t>
            </a:r>
            <a:r>
              <a:rPr lang="it-IT" dirty="0"/>
              <a:t> Tree</a:t>
            </a:r>
          </a:p>
        </p:txBody>
      </p:sp>
      <p:pic>
        <p:nvPicPr>
          <p:cNvPr id="11" name="Immagine 10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CD84B030-94FC-A930-D7DB-45CDA31A55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01"/>
          <a:stretch/>
        </p:blipFill>
        <p:spPr>
          <a:xfrm>
            <a:off x="229800" y="3511771"/>
            <a:ext cx="5866200" cy="3099586"/>
          </a:xfrm>
          <a:prstGeom prst="rect">
            <a:avLst/>
          </a:prstGeom>
        </p:spPr>
      </p:pic>
      <p:pic>
        <p:nvPicPr>
          <p:cNvPr id="13" name="Immagine 12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770A040F-E5DD-04BB-5C31-F7ADC2A69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835" y="3511771"/>
            <a:ext cx="5797248" cy="3099586"/>
          </a:xfrm>
          <a:prstGeom prst="rect">
            <a:avLst/>
          </a:prstGeom>
        </p:spPr>
      </p:pic>
      <p:pic>
        <p:nvPicPr>
          <p:cNvPr id="15" name="Immagine 14" descr="Immagine che contiene testo, schermata, Policromia, Rettangolo&#10;&#10;Descrizione generata automaticamente">
            <a:extLst>
              <a:ext uri="{FF2B5EF4-FFF2-40B4-BE49-F238E27FC236}">
                <a16:creationId xmlns:a16="http://schemas.microsoft.com/office/drawing/2014/main" id="{EAA18E94-DD38-3B22-A8E3-395DCCA62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724" y="459828"/>
            <a:ext cx="3512145" cy="2969172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D40B1BF-51F4-A1CC-41E6-16F12034D5FD}"/>
              </a:ext>
            </a:extLst>
          </p:cNvPr>
          <p:cNvSpPr txBox="1"/>
          <p:nvPr/>
        </p:nvSpPr>
        <p:spPr>
          <a:xfrm>
            <a:off x="1223962" y="2081445"/>
            <a:ext cx="24765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 err="1"/>
              <a:t>Balanced</a:t>
            </a:r>
            <a:r>
              <a:rPr lang="it-IT" b="1" dirty="0"/>
              <a:t> </a:t>
            </a:r>
            <a:r>
              <a:rPr lang="it-IT" b="1" dirty="0" err="1"/>
              <a:t>accuracy</a:t>
            </a:r>
            <a:r>
              <a:rPr lang="it-IT" dirty="0"/>
              <a:t>: 0.83</a:t>
            </a:r>
          </a:p>
        </p:txBody>
      </p:sp>
    </p:spTree>
    <p:extLst>
      <p:ext uri="{BB962C8B-B14F-4D97-AF65-F5344CB8AC3E}">
        <p14:creationId xmlns:p14="http://schemas.microsoft.com/office/powerpoint/2010/main" val="1964209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4902BA-80E2-80DB-35C8-3930F9E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Random </a:t>
            </a:r>
            <a:r>
              <a:rPr lang="it-IT" dirty="0" err="1"/>
              <a:t>Forest</a:t>
            </a:r>
            <a:endParaRPr lang="it-IT" dirty="0"/>
          </a:p>
        </p:txBody>
      </p:sp>
      <p:pic>
        <p:nvPicPr>
          <p:cNvPr id="5" name="Immagine 4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0C946A29-9905-EAAC-F32D-4303994B1A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27"/>
          <a:stretch/>
        </p:blipFill>
        <p:spPr>
          <a:xfrm>
            <a:off x="412617" y="2660585"/>
            <a:ext cx="5683383" cy="2978277"/>
          </a:xfrm>
          <a:prstGeom prst="rect">
            <a:avLst/>
          </a:prstGeom>
        </p:spPr>
      </p:pic>
      <p:pic>
        <p:nvPicPr>
          <p:cNvPr id="7" name="Immagine 6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DB0F7607-77CD-105B-4D71-D5E728DAB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719" y="2660586"/>
            <a:ext cx="5570357" cy="2978276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1032ED0-B9E3-DFED-3EB3-A82D3973EC68}"/>
              </a:ext>
            </a:extLst>
          </p:cNvPr>
          <p:cNvSpPr txBox="1"/>
          <p:nvPr/>
        </p:nvSpPr>
        <p:spPr>
          <a:xfrm>
            <a:off x="5764763" y="6049710"/>
            <a:ext cx="24765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 err="1"/>
              <a:t>Balanced</a:t>
            </a:r>
            <a:r>
              <a:rPr lang="it-IT" b="1" dirty="0"/>
              <a:t> </a:t>
            </a:r>
            <a:r>
              <a:rPr lang="it-IT" b="1" dirty="0" err="1"/>
              <a:t>accuracy</a:t>
            </a:r>
            <a:r>
              <a:rPr lang="it-IT" dirty="0"/>
              <a:t>: 0.84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D54C5B6-2010-90BA-6B10-AE73223910BB}"/>
              </a:ext>
            </a:extLst>
          </p:cNvPr>
          <p:cNvSpPr txBox="1"/>
          <p:nvPr/>
        </p:nvSpPr>
        <p:spPr>
          <a:xfrm>
            <a:off x="838200" y="5911211"/>
            <a:ext cx="358140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n_estimators</a:t>
            </a:r>
            <a:r>
              <a:rPr lang="it-IT" dirty="0"/>
              <a:t>: 150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max_depth</a:t>
            </a:r>
            <a:r>
              <a:rPr lang="it-IT" dirty="0"/>
              <a:t>: 3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77B03BD-F065-CAD7-59D0-B7674522E7BE}"/>
              </a:ext>
            </a:extLst>
          </p:cNvPr>
          <p:cNvSpPr txBox="1"/>
          <p:nvPr/>
        </p:nvSpPr>
        <p:spPr>
          <a:xfrm>
            <a:off x="662473" y="1464906"/>
            <a:ext cx="7343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trees</a:t>
            </a:r>
            <a:r>
              <a:rPr lang="it-IT" dirty="0"/>
              <a:t> </a:t>
            </a:r>
            <a:r>
              <a:rPr lang="it-IT" dirty="0" err="1"/>
              <a:t>tend</a:t>
            </a:r>
            <a:r>
              <a:rPr lang="it-IT" dirty="0"/>
              <a:t> to </a:t>
            </a:r>
            <a:r>
              <a:rPr lang="it-IT" dirty="0" err="1"/>
              <a:t>overfitting</a:t>
            </a:r>
            <a:r>
              <a:rPr lang="it-IT" dirty="0"/>
              <a:t> -&gt; </a:t>
            </a:r>
            <a:r>
              <a:rPr lang="it-IT" b="1" dirty="0"/>
              <a:t>high </a:t>
            </a:r>
            <a:r>
              <a:rPr lang="it-IT" b="1" dirty="0" err="1"/>
              <a:t>variance</a:t>
            </a:r>
            <a:r>
              <a:rPr lang="it-IT" b="1" dirty="0"/>
              <a:t> and low </a:t>
            </a:r>
            <a:r>
              <a:rPr lang="it-IT" b="1" dirty="0" err="1"/>
              <a:t>bias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to </a:t>
            </a:r>
            <a:r>
              <a:rPr lang="it-IT" dirty="0" err="1"/>
              <a:t>improve</a:t>
            </a:r>
            <a:r>
              <a:rPr lang="it-IT" dirty="0"/>
              <a:t> performance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b="1" dirty="0" err="1"/>
              <a:t>Bagging</a:t>
            </a:r>
            <a:r>
              <a:rPr lang="it-IT" dirty="0"/>
              <a:t> -&gt; </a:t>
            </a:r>
            <a:r>
              <a:rPr lang="it-IT" b="1" dirty="0"/>
              <a:t>Random </a:t>
            </a:r>
            <a:r>
              <a:rPr lang="it-IT" b="1" dirty="0" err="1"/>
              <a:t>Forest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7345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FB04B9-62E9-93D8-BA0A-2A91E74D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86"/>
            <a:ext cx="10515600" cy="1325563"/>
          </a:xfrm>
        </p:spPr>
        <p:txBody>
          <a:bodyPr/>
          <a:lstStyle/>
          <a:p>
            <a:r>
              <a:rPr lang="it-IT" dirty="0"/>
              <a:t>Model performance </a:t>
            </a:r>
            <a:r>
              <a:rPr lang="it-IT" dirty="0" err="1"/>
              <a:t>comparison</a:t>
            </a:r>
            <a:endParaRPr lang="it-IT" dirty="0"/>
          </a:p>
        </p:txBody>
      </p:sp>
      <p:pic>
        <p:nvPicPr>
          <p:cNvPr id="11" name="Immagine 10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C541968A-C826-6B4C-006D-37F1B29F5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0" y="1435238"/>
            <a:ext cx="6976752" cy="3632061"/>
          </a:xfrm>
          <a:prstGeom prst="rect">
            <a:avLst/>
          </a:prstGeom>
        </p:spPr>
      </p:pic>
      <p:pic>
        <p:nvPicPr>
          <p:cNvPr id="15" name="Immagine 14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9C8A45F3-D833-2175-FFDB-F436D2876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033" y="3334158"/>
            <a:ext cx="6566892" cy="346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93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411FBE-DC24-BF46-B4AE-E0351800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B84D8A-40CF-E136-2007-0F57AE2A2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performance of the </a:t>
            </a:r>
            <a:r>
              <a:rPr lang="it-IT" dirty="0" err="1"/>
              <a:t>three</a:t>
            </a:r>
            <a:r>
              <a:rPr lang="it-IT" dirty="0"/>
              <a:t> models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b="1" dirty="0" err="1"/>
              <a:t>similar</a:t>
            </a:r>
            <a:endParaRPr lang="it-IT" b="1" dirty="0"/>
          </a:p>
          <a:p>
            <a:r>
              <a:rPr lang="it-IT" dirty="0"/>
              <a:t>The </a:t>
            </a:r>
            <a:r>
              <a:rPr lang="it-IT" b="1" dirty="0"/>
              <a:t>Random </a:t>
            </a:r>
            <a:r>
              <a:rPr lang="it-IT" b="1" dirty="0" err="1"/>
              <a:t>Forest</a:t>
            </a:r>
            <a:r>
              <a:rPr lang="it-IT" b="1" dirty="0"/>
              <a:t> </a:t>
            </a:r>
            <a:r>
              <a:rPr lang="it-IT" b="1" dirty="0" err="1"/>
              <a:t>seems</a:t>
            </a:r>
            <a:r>
              <a:rPr lang="it-IT" b="1" dirty="0"/>
              <a:t> to </a:t>
            </a:r>
            <a:r>
              <a:rPr lang="it-IT" b="1" dirty="0" err="1"/>
              <a:t>perform</a:t>
            </a:r>
            <a:r>
              <a:rPr lang="it-IT" b="1" dirty="0"/>
              <a:t> </a:t>
            </a:r>
            <a:r>
              <a:rPr lang="it-IT" b="1" dirty="0" err="1"/>
              <a:t>better</a:t>
            </a:r>
            <a:r>
              <a:rPr lang="it-IT" dirty="0"/>
              <a:t> (</a:t>
            </a:r>
            <a:r>
              <a:rPr lang="it-IT" dirty="0" err="1"/>
              <a:t>see</a:t>
            </a:r>
            <a:r>
              <a:rPr lang="it-IT" dirty="0"/>
              <a:t> AP </a:t>
            </a:r>
            <a:r>
              <a:rPr lang="it-IT" dirty="0" err="1"/>
              <a:t>values</a:t>
            </a:r>
            <a:r>
              <a:rPr lang="it-IT" dirty="0"/>
              <a:t>)</a:t>
            </a:r>
          </a:p>
          <a:p>
            <a:r>
              <a:rPr lang="it-IT" dirty="0" err="1"/>
              <a:t>Changing</a:t>
            </a:r>
            <a:r>
              <a:rPr lang="it-IT" dirty="0"/>
              <a:t> the set of features (</a:t>
            </a:r>
            <a:r>
              <a:rPr lang="it-IT" dirty="0" err="1"/>
              <a:t>adding</a:t>
            </a:r>
            <a:r>
              <a:rPr lang="it-IT" dirty="0"/>
              <a:t> ‘Age’ and ‘</a:t>
            </a:r>
            <a:r>
              <a:rPr lang="it-IT" dirty="0" err="1"/>
              <a:t>Cabin</a:t>
            </a:r>
            <a:r>
              <a:rPr lang="it-IT" dirty="0"/>
              <a:t>’)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improve</a:t>
            </a:r>
            <a:r>
              <a:rPr lang="it-IT" dirty="0"/>
              <a:t> the performance</a:t>
            </a:r>
          </a:p>
          <a:p>
            <a:r>
              <a:rPr lang="it-IT" dirty="0"/>
              <a:t>In the future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woud</a:t>
            </a:r>
            <a:r>
              <a:rPr lang="it-IT" dirty="0"/>
              <a:t> be </a:t>
            </a:r>
            <a:r>
              <a:rPr lang="it-IT" dirty="0" err="1"/>
              <a:t>interesting</a:t>
            </a:r>
            <a:r>
              <a:rPr lang="it-IT" dirty="0"/>
              <a:t> to </a:t>
            </a:r>
            <a:r>
              <a:rPr lang="it-IT" b="1" dirty="0" err="1"/>
              <a:t>evaluate</a:t>
            </a:r>
            <a:r>
              <a:rPr lang="it-IT" b="1" dirty="0"/>
              <a:t> </a:t>
            </a:r>
            <a:r>
              <a:rPr lang="it-IT" b="1" dirty="0" err="1"/>
              <a:t>other</a:t>
            </a:r>
            <a:r>
              <a:rPr lang="it-IT" b="1" dirty="0"/>
              <a:t> </a:t>
            </a:r>
            <a:r>
              <a:rPr lang="it-IT" b="1" dirty="0" err="1"/>
              <a:t>classifiers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257239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4" descr="Immagine che contiene schermata, testo, Carattere&#10;&#10;Descrizione generata automaticamente">
            <a:extLst>
              <a:ext uri="{FF2B5EF4-FFF2-40B4-BE49-F238E27FC236}">
                <a16:creationId xmlns:a16="http://schemas.microsoft.com/office/drawing/2014/main" id="{61727CFC-6958-DB0C-3B50-0B652BE01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78" y="996950"/>
            <a:ext cx="11154842" cy="1889184"/>
          </a:xfrm>
          <a:prstGeom prst="rect">
            <a:avLst/>
          </a:prstGeom>
        </p:spPr>
      </p:pic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4BA6C765-FC36-D5AC-E166-BE6998F03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2" y="4119562"/>
            <a:ext cx="10582275" cy="2105025"/>
          </a:xfrm>
          <a:prstGeom prst="rect">
            <a:avLst/>
          </a:prstGeom>
        </p:spPr>
      </p:pic>
      <p:sp>
        <p:nvSpPr>
          <p:cNvPr id="8" name="Freccia in giù 7">
            <a:extLst>
              <a:ext uri="{FF2B5EF4-FFF2-40B4-BE49-F238E27FC236}">
                <a16:creationId xmlns:a16="http://schemas.microsoft.com/office/drawing/2014/main" id="{73F462CD-8F24-6BB5-0B44-9D3F51AD986D}"/>
              </a:ext>
            </a:extLst>
          </p:cNvPr>
          <p:cNvSpPr/>
          <p:nvPr/>
        </p:nvSpPr>
        <p:spPr>
          <a:xfrm>
            <a:off x="5829299" y="3140898"/>
            <a:ext cx="533400" cy="7239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352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82A4A4-60D0-A24D-3C7A-F5EA9327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55" y="2766218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146782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00133-AC92-8912-AABA-36C89DD1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DF0BC7D-9A0C-1883-3CE2-1AECCBEC3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2142"/>
            <a:ext cx="10515600" cy="1510747"/>
          </a:xfrm>
        </p:spPr>
        <p:txBody>
          <a:bodyPr>
            <a:normAutofit/>
          </a:bodyPr>
          <a:lstStyle/>
          <a:p>
            <a:r>
              <a:rPr lang="en-US" sz="1800" b="1" dirty="0" err="1"/>
              <a:t>Sibsp</a:t>
            </a:r>
            <a:r>
              <a:rPr lang="en-US" sz="1800" dirty="0"/>
              <a:t> defines family relations (# of </a:t>
            </a:r>
            <a:r>
              <a:rPr lang="it-IT" sz="1800" dirty="0" err="1"/>
              <a:t>brother</a:t>
            </a:r>
            <a:r>
              <a:rPr lang="it-IT" sz="1800" dirty="0"/>
              <a:t>, sister, </a:t>
            </a:r>
            <a:r>
              <a:rPr lang="it-IT" sz="1800" dirty="0" err="1"/>
              <a:t>stepbrother</a:t>
            </a:r>
            <a:r>
              <a:rPr lang="it-IT" sz="1800" dirty="0"/>
              <a:t>, </a:t>
            </a:r>
            <a:r>
              <a:rPr lang="it-IT" sz="1800" dirty="0" err="1"/>
              <a:t>stepsister</a:t>
            </a:r>
            <a:r>
              <a:rPr lang="it-IT" sz="1800" dirty="0"/>
              <a:t>, …)</a:t>
            </a:r>
            <a:endParaRPr lang="en-US" sz="1800" dirty="0"/>
          </a:p>
          <a:p>
            <a:r>
              <a:rPr lang="en-US" sz="1800" b="1" dirty="0"/>
              <a:t>Parch</a:t>
            </a:r>
            <a:r>
              <a:rPr lang="en-US" sz="1800" dirty="0"/>
              <a:t> defines family relations (# of </a:t>
            </a:r>
            <a:r>
              <a:rPr lang="it-IT" sz="1800" dirty="0" err="1"/>
              <a:t>mother</a:t>
            </a:r>
            <a:r>
              <a:rPr lang="it-IT" sz="1800" dirty="0"/>
              <a:t>, </a:t>
            </a:r>
            <a:r>
              <a:rPr lang="it-IT" sz="1800" dirty="0" err="1"/>
              <a:t>father</a:t>
            </a:r>
            <a:r>
              <a:rPr lang="it-IT" sz="1800" dirty="0"/>
              <a:t>, </a:t>
            </a:r>
            <a:r>
              <a:rPr lang="it-IT" sz="1800" dirty="0" err="1"/>
              <a:t>daughter</a:t>
            </a:r>
            <a:r>
              <a:rPr lang="it-IT" sz="1800" dirty="0"/>
              <a:t>, son, …)</a:t>
            </a:r>
            <a:endParaRPr lang="en-US" sz="1800" dirty="0"/>
          </a:p>
          <a:p>
            <a:r>
              <a:rPr lang="en-US" sz="1800" b="1" dirty="0"/>
              <a:t>Embarked</a:t>
            </a:r>
            <a:r>
              <a:rPr lang="en-US" sz="1800" dirty="0"/>
              <a:t> is the port of Embarkation (C = Cherbourg, Q = Queenstown, S = Southampton)</a:t>
            </a:r>
          </a:p>
          <a:p>
            <a:r>
              <a:rPr lang="en-US" sz="1800" b="1" dirty="0" err="1"/>
              <a:t>Pclass</a:t>
            </a:r>
            <a:r>
              <a:rPr lang="en-US" sz="1800" dirty="0"/>
              <a:t> is proxy for socio-economic status (1st = Upper, 2nd = Middle, 3rd = Lower)</a:t>
            </a:r>
            <a:endParaRPr lang="it-IT" sz="1800" dirty="0"/>
          </a:p>
        </p:txBody>
      </p:sp>
      <p:pic>
        <p:nvPicPr>
          <p:cNvPr id="6" name="Segnaposto contenuto 4" descr="Immagine che contiene schermata, testo, Carattere&#10;&#10;Descrizione generata automaticamente">
            <a:extLst>
              <a:ext uri="{FF2B5EF4-FFF2-40B4-BE49-F238E27FC236}">
                <a16:creationId xmlns:a16="http://schemas.microsoft.com/office/drawing/2014/main" id="{7955AB8C-A46A-A137-88C9-B33426B4D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79" y="1825625"/>
            <a:ext cx="11154842" cy="188918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03CE259-E468-B323-1AD8-39A0049F7EA7}"/>
              </a:ext>
            </a:extLst>
          </p:cNvPr>
          <p:cNvSpPr txBox="1"/>
          <p:nvPr/>
        </p:nvSpPr>
        <p:spPr>
          <a:xfrm>
            <a:off x="10131120" y="932652"/>
            <a:ext cx="1542301" cy="70788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00B050"/>
                </a:solidFill>
              </a:rPr>
              <a:t>Target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D7724CC-E82E-BB67-A874-332CE7802DE5}"/>
              </a:ext>
            </a:extLst>
          </p:cNvPr>
          <p:cNvSpPr/>
          <p:nvPr/>
        </p:nvSpPr>
        <p:spPr>
          <a:xfrm>
            <a:off x="1818861" y="1825625"/>
            <a:ext cx="755374" cy="188918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07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quadrato, numero&#10;&#10;Descrizione generata automaticamente">
            <a:extLst>
              <a:ext uri="{FF2B5EF4-FFF2-40B4-BE49-F238E27FC236}">
                <a16:creationId xmlns:a16="http://schemas.microsoft.com/office/drawing/2014/main" id="{3338F500-F4B2-75EC-8421-A48F751D4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64" y="2952759"/>
            <a:ext cx="5284511" cy="376528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9ED007-241C-FD8E-3E3D-AAEB8775A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64" y="46510"/>
            <a:ext cx="10515600" cy="1325563"/>
          </a:xfrm>
        </p:spPr>
        <p:txBody>
          <a:bodyPr/>
          <a:lstStyle/>
          <a:p>
            <a:r>
              <a:rPr lang="it-IT" b="1" dirty="0"/>
              <a:t>Data </a:t>
            </a:r>
            <a:r>
              <a:rPr lang="it-IT" b="1" dirty="0" err="1"/>
              <a:t>exploration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69E2C9-2288-AE7A-3072-853E0B314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854" y="1397283"/>
            <a:ext cx="4014449" cy="1555476"/>
          </a:xfrm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rmAutofit/>
          </a:bodyPr>
          <a:lstStyle/>
          <a:p>
            <a:r>
              <a:rPr lang="it-IT" sz="1800" dirty="0"/>
              <a:t>Total # of </a:t>
            </a:r>
            <a:r>
              <a:rPr lang="it-IT" sz="1800" dirty="0" err="1"/>
              <a:t>examples</a:t>
            </a:r>
            <a:r>
              <a:rPr lang="it-IT" sz="1800" dirty="0"/>
              <a:t>: </a:t>
            </a:r>
            <a:r>
              <a:rPr lang="it-IT" sz="1800" b="1" dirty="0"/>
              <a:t>891</a:t>
            </a:r>
          </a:p>
          <a:p>
            <a:r>
              <a:rPr lang="en-US" sz="1800" b="0" i="0" u="none" strike="noStrike" baseline="0" dirty="0"/>
              <a:t>Data type: </a:t>
            </a:r>
            <a:r>
              <a:rPr lang="en-US" sz="1800" b="1" i="0" u="none" strike="noStrike" baseline="0" dirty="0"/>
              <a:t>categorical </a:t>
            </a:r>
            <a:r>
              <a:rPr lang="en-US" sz="1800" b="0" i="0" u="none" strike="noStrike" baseline="0" dirty="0"/>
              <a:t>and </a:t>
            </a:r>
            <a:r>
              <a:rPr lang="en-US" sz="1800" b="1" i="0" u="none" strike="noStrike" baseline="0" dirty="0"/>
              <a:t>numerical</a:t>
            </a:r>
          </a:p>
          <a:p>
            <a:r>
              <a:rPr lang="it-IT" sz="1800" b="1" i="0" u="none" strike="noStrike" baseline="0" dirty="0" err="1"/>
              <a:t>Missing</a:t>
            </a:r>
            <a:r>
              <a:rPr lang="it-IT" sz="1800" b="1" i="0" u="none" strike="noStrike" baseline="0" dirty="0"/>
              <a:t> data</a:t>
            </a:r>
          </a:p>
          <a:p>
            <a:r>
              <a:rPr lang="it-IT" sz="1800" b="1" i="0" u="none" strike="noStrike" baseline="0" dirty="0"/>
              <a:t>Not </a:t>
            </a:r>
            <a:r>
              <a:rPr lang="it-IT" sz="1800" b="1" i="0" u="none" strike="noStrike" baseline="0" dirty="0" err="1"/>
              <a:t>balanced</a:t>
            </a:r>
            <a:r>
              <a:rPr lang="it-IT" sz="1800" b="0" i="0" u="none" strike="noStrike" baseline="0" dirty="0"/>
              <a:t> (549 no, 342 yes)</a:t>
            </a:r>
            <a:endParaRPr lang="it-IT" sz="1800" dirty="0"/>
          </a:p>
        </p:txBody>
      </p:sp>
      <p:graphicFrame>
        <p:nvGraphicFramePr>
          <p:cNvPr id="6" name="Oggetto 5">
            <a:extLst>
              <a:ext uri="{FF2B5EF4-FFF2-40B4-BE49-F238E27FC236}">
                <a16:creationId xmlns:a16="http://schemas.microsoft.com/office/drawing/2014/main" id="{54F09B15-CA85-0C35-2062-665E615A15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149044"/>
              </p:ext>
            </p:extLst>
          </p:nvPr>
        </p:nvGraphicFramePr>
        <p:xfrm>
          <a:off x="6956698" y="125600"/>
          <a:ext cx="4196666" cy="3149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3512716" imgH="2636326" progId="Acrobat.Document.DC">
                  <p:embed/>
                </p:oleObj>
              </mc:Choice>
              <mc:Fallback>
                <p:oleObj name="Acrobat Document" r:id="rId3" imgW="3512716" imgH="2636326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56698" y="125600"/>
                        <a:ext cx="4196666" cy="3149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ggetto 8">
            <a:extLst>
              <a:ext uri="{FF2B5EF4-FFF2-40B4-BE49-F238E27FC236}">
                <a16:creationId xmlns:a16="http://schemas.microsoft.com/office/drawing/2014/main" id="{88B04381-3100-DE29-C8D6-E21C79271F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345379"/>
              </p:ext>
            </p:extLst>
          </p:nvPr>
        </p:nvGraphicFramePr>
        <p:xfrm>
          <a:off x="6956698" y="3429000"/>
          <a:ext cx="4263094" cy="3197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5" imgW="4389120" imgH="3291840" progId="Acrobat.Document.DC">
                  <p:embed/>
                </p:oleObj>
              </mc:Choice>
              <mc:Fallback>
                <p:oleObj name="Acrobat Document" r:id="rId5" imgW="4389120" imgH="329184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56698" y="3429000"/>
                        <a:ext cx="4263094" cy="3197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678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>
            <a:extLst>
              <a:ext uri="{FF2B5EF4-FFF2-40B4-BE49-F238E27FC236}">
                <a16:creationId xmlns:a16="http://schemas.microsoft.com/office/drawing/2014/main" id="{35E956EA-3163-EAFB-F58E-CC85480590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728257"/>
              </p:ext>
            </p:extLst>
          </p:nvPr>
        </p:nvGraphicFramePr>
        <p:xfrm>
          <a:off x="1241425" y="-212465"/>
          <a:ext cx="9709149" cy="7282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10972800" imgH="8229600" progId="Acrobat.Document.DC">
                  <p:embed/>
                </p:oleObj>
              </mc:Choice>
              <mc:Fallback>
                <p:oleObj name="Acrobat Document" r:id="rId2" imgW="10972800" imgH="8229600" progId="Acrobat.Document.DC">
                  <p:embed/>
                  <p:pic>
                    <p:nvPicPr>
                      <p:cNvPr id="4" name="Oggetto 3">
                        <a:extLst>
                          <a:ext uri="{FF2B5EF4-FFF2-40B4-BE49-F238E27FC236}">
                            <a16:creationId xmlns:a16="http://schemas.microsoft.com/office/drawing/2014/main" id="{ACD62FD0-1264-9C22-F2DF-F3E74789FE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41425" y="-212465"/>
                        <a:ext cx="9709149" cy="7282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087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diagramma, schermata, Parallelo&#10;&#10;Descrizione generata automaticamente">
            <a:extLst>
              <a:ext uri="{FF2B5EF4-FFF2-40B4-BE49-F238E27FC236}">
                <a16:creationId xmlns:a16="http://schemas.microsoft.com/office/drawing/2014/main" id="{3A7BBAAF-A2F4-B733-1CCE-E30827EA1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253" y="499188"/>
            <a:ext cx="7267494" cy="585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5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0145F7-5133-EDAE-87E2-7CF4AE84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Features </a:t>
            </a:r>
            <a:r>
              <a:rPr lang="it-IT" dirty="0" err="1"/>
              <a:t>selection</a:t>
            </a:r>
            <a:endParaRPr lang="it-IT" dirty="0"/>
          </a:p>
        </p:txBody>
      </p:sp>
      <p:pic>
        <p:nvPicPr>
          <p:cNvPr id="5" name="Segnaposto contenuto 4" descr="Immagine che contiene schermata, testo, Carattere&#10;&#10;Descrizione generata automaticamente">
            <a:extLst>
              <a:ext uri="{FF2B5EF4-FFF2-40B4-BE49-F238E27FC236}">
                <a16:creationId xmlns:a16="http://schemas.microsoft.com/office/drawing/2014/main" id="{D7F333F7-1591-EC99-3867-06479F8AC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79" y="2060246"/>
            <a:ext cx="11154842" cy="1889184"/>
          </a:xfr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75ED234C-79C7-A25A-6285-44A63060D126}"/>
              </a:ext>
            </a:extLst>
          </p:cNvPr>
          <p:cNvSpPr/>
          <p:nvPr/>
        </p:nvSpPr>
        <p:spPr>
          <a:xfrm>
            <a:off x="838200" y="2060246"/>
            <a:ext cx="1012596" cy="188918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AC706E8-94A2-91E5-454F-F48DE077D68C}"/>
              </a:ext>
            </a:extLst>
          </p:cNvPr>
          <p:cNvSpPr/>
          <p:nvPr/>
        </p:nvSpPr>
        <p:spPr>
          <a:xfrm>
            <a:off x="3176780" y="2060246"/>
            <a:ext cx="3175420" cy="188918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7FD66A2-0624-87A5-4185-E3E8907A6532}"/>
              </a:ext>
            </a:extLst>
          </p:cNvPr>
          <p:cNvSpPr/>
          <p:nvPr/>
        </p:nvSpPr>
        <p:spPr>
          <a:xfrm>
            <a:off x="6928701" y="2060246"/>
            <a:ext cx="395926" cy="188918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7030A0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CFE4191-FB1E-D842-DF12-D7707E9AE3B9}"/>
              </a:ext>
            </a:extLst>
          </p:cNvPr>
          <p:cNvSpPr/>
          <p:nvPr/>
        </p:nvSpPr>
        <p:spPr>
          <a:xfrm>
            <a:off x="10380886" y="2060246"/>
            <a:ext cx="482584" cy="188918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7030A0"/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077A89E-5095-3FA5-E06D-562BE6CB9CCF}"/>
              </a:ext>
            </a:extLst>
          </p:cNvPr>
          <p:cNvSpPr/>
          <p:nvPr/>
        </p:nvSpPr>
        <p:spPr>
          <a:xfrm>
            <a:off x="8368748" y="2060246"/>
            <a:ext cx="1361661" cy="188918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7030A0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463A47B-685F-9E4D-D37A-ECE1C81D063F}"/>
              </a:ext>
            </a:extLst>
          </p:cNvPr>
          <p:cNvSpPr txBox="1"/>
          <p:nvPr/>
        </p:nvSpPr>
        <p:spPr>
          <a:xfrm>
            <a:off x="9581328" y="859804"/>
            <a:ext cx="2081700" cy="101566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7030A0"/>
                </a:solidFill>
              </a:rPr>
              <a:t>Too </a:t>
            </a:r>
            <a:r>
              <a:rPr lang="it-IT" sz="2000" b="1" dirty="0" err="1">
                <a:solidFill>
                  <a:srgbClr val="7030A0"/>
                </a:solidFill>
              </a:rPr>
              <a:t>many</a:t>
            </a:r>
            <a:r>
              <a:rPr lang="it-IT" sz="2000" b="1" dirty="0">
                <a:solidFill>
                  <a:srgbClr val="7030A0"/>
                </a:solidFill>
              </a:rPr>
              <a:t> </a:t>
            </a:r>
            <a:r>
              <a:rPr lang="it-IT" sz="2000" b="1" dirty="0" err="1">
                <a:solidFill>
                  <a:srgbClr val="7030A0"/>
                </a:solidFill>
              </a:rPr>
              <a:t>Nan</a:t>
            </a:r>
            <a:endParaRPr lang="it-IT" sz="2000" b="1" dirty="0">
              <a:solidFill>
                <a:srgbClr val="7030A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rgbClr val="FFC000"/>
                </a:solidFill>
              </a:rPr>
              <a:t>Correlated</a:t>
            </a:r>
            <a:endParaRPr lang="it-IT" sz="2000" b="1" dirty="0">
              <a:solidFill>
                <a:srgbClr val="FFC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rgbClr val="C00000"/>
                </a:solidFill>
              </a:rPr>
              <a:t>Unuseful</a:t>
            </a:r>
            <a:endParaRPr lang="it-IT" sz="2000" b="1" dirty="0">
              <a:solidFill>
                <a:srgbClr val="C00000"/>
              </a:solidFill>
            </a:endParaRPr>
          </a:p>
        </p:txBody>
      </p:sp>
      <p:pic>
        <p:nvPicPr>
          <p:cNvPr id="15" name="Immagine 1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32736D80-4C18-0659-9DA2-14DDDD067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299" y="4318988"/>
            <a:ext cx="5955402" cy="2299193"/>
          </a:xfrm>
          <a:prstGeom prst="rect">
            <a:avLst/>
          </a:prstGeom>
        </p:spPr>
      </p:pic>
      <p:sp>
        <p:nvSpPr>
          <p:cNvPr id="17" name="Freccia angolare in su 16">
            <a:extLst>
              <a:ext uri="{FF2B5EF4-FFF2-40B4-BE49-F238E27FC236}">
                <a16:creationId xmlns:a16="http://schemas.microsoft.com/office/drawing/2014/main" id="{1AD57EFA-E210-3D15-491E-1AA5A33F44FB}"/>
              </a:ext>
            </a:extLst>
          </p:cNvPr>
          <p:cNvSpPr/>
          <p:nvPr/>
        </p:nvSpPr>
        <p:spPr>
          <a:xfrm rot="5400000">
            <a:off x="1323504" y="4610571"/>
            <a:ext cx="1394927" cy="1091682"/>
          </a:xfrm>
          <a:prstGeom prst="bentUpArrow">
            <a:avLst>
              <a:gd name="adj1" fmla="val 21954"/>
              <a:gd name="adj2" fmla="val 25000"/>
              <a:gd name="adj3" fmla="val 25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892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721102-F76C-7E3F-AF66-FC2F81ADC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63" y="196474"/>
            <a:ext cx="10515600" cy="1325563"/>
          </a:xfrm>
        </p:spPr>
        <p:txBody>
          <a:bodyPr/>
          <a:lstStyle/>
          <a:p>
            <a:r>
              <a:rPr lang="it-IT" dirty="0"/>
              <a:t>Machine Learning Models</a:t>
            </a:r>
          </a:p>
        </p:txBody>
      </p:sp>
      <p:pic>
        <p:nvPicPr>
          <p:cNvPr id="5" name="Immagine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8796F00B-11AE-B4C1-E47B-8742C3B50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450" y="1299216"/>
            <a:ext cx="3315702" cy="213493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CC0CCB-4D42-C8FB-A70D-1D9AE506BD9C}"/>
              </a:ext>
            </a:extLst>
          </p:cNvPr>
          <p:cNvSpPr txBox="1"/>
          <p:nvPr/>
        </p:nvSpPr>
        <p:spPr>
          <a:xfrm>
            <a:off x="1077686" y="1500571"/>
            <a:ext cx="476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ML Pipeline: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Preprocessing</a:t>
            </a:r>
            <a:r>
              <a:rPr lang="it-IT" dirty="0"/>
              <a:t> (</a:t>
            </a:r>
            <a:r>
              <a:rPr lang="it-IT" dirty="0" err="1"/>
              <a:t>categorical</a:t>
            </a:r>
            <a:r>
              <a:rPr lang="it-IT" dirty="0"/>
              <a:t>/</a:t>
            </a:r>
            <a:r>
              <a:rPr lang="it-IT" dirty="0" err="1"/>
              <a:t>numerical</a:t>
            </a:r>
            <a:r>
              <a:rPr lang="it-I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ML model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E5BA09C-0482-C8A2-856B-381FAEEDBAE4}"/>
              </a:ext>
            </a:extLst>
          </p:cNvPr>
          <p:cNvSpPr txBox="1"/>
          <p:nvPr/>
        </p:nvSpPr>
        <p:spPr>
          <a:xfrm>
            <a:off x="1077686" y="2634165"/>
            <a:ext cx="453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Hyperparameters</a:t>
            </a:r>
            <a:r>
              <a:rPr lang="it-IT" b="1" dirty="0"/>
              <a:t> Tuning: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Grid-search</a:t>
            </a:r>
            <a:r>
              <a:rPr lang="it-IT" b="1" dirty="0"/>
              <a:t>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8C9B583-5624-9A30-D86E-A6DA3250ED03}"/>
              </a:ext>
            </a:extLst>
          </p:cNvPr>
          <p:cNvSpPr txBox="1"/>
          <p:nvPr/>
        </p:nvSpPr>
        <p:spPr>
          <a:xfrm>
            <a:off x="1077686" y="4651328"/>
            <a:ext cx="44040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b="1" dirty="0"/>
              <a:t>Performance </a:t>
            </a:r>
            <a:r>
              <a:rPr lang="it-IT" b="1" dirty="0" err="1"/>
              <a:t>Metrics</a:t>
            </a:r>
            <a:r>
              <a:rPr lang="it-IT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Balanced</a:t>
            </a:r>
            <a:r>
              <a:rPr lang="it-IT" dirty="0"/>
              <a:t> </a:t>
            </a:r>
            <a:r>
              <a:rPr lang="it-IT" dirty="0" err="1"/>
              <a:t>accuracy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Model vs Dummy </a:t>
            </a:r>
            <a:r>
              <a:rPr lang="it-IT" dirty="0" err="1"/>
              <a:t>Classifier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AUC (ROC-Curve)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AP (PR-Curve)</a:t>
            </a:r>
          </a:p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25FCB34-08ED-7030-0A31-4032047E0958}"/>
              </a:ext>
            </a:extLst>
          </p:cNvPr>
          <p:cNvSpPr txBox="1"/>
          <p:nvPr/>
        </p:nvSpPr>
        <p:spPr>
          <a:xfrm>
            <a:off x="1077686" y="3727998"/>
            <a:ext cx="4534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Overfitting</a:t>
            </a:r>
            <a:r>
              <a:rPr lang="it-IT" b="1" dirty="0"/>
              <a:t> check: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Validation</a:t>
            </a:r>
            <a:r>
              <a:rPr lang="it-IT" dirty="0"/>
              <a:t>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Training-</a:t>
            </a:r>
            <a:r>
              <a:rPr lang="it-IT" dirty="0" err="1"/>
              <a:t>error</a:t>
            </a:r>
            <a:r>
              <a:rPr lang="it-IT" dirty="0"/>
              <a:t> vs Test-</a:t>
            </a:r>
            <a:r>
              <a:rPr lang="it-IT" dirty="0" err="1"/>
              <a:t>error</a:t>
            </a:r>
            <a:r>
              <a:rPr lang="it-IT" dirty="0"/>
              <a:t> </a:t>
            </a:r>
            <a:r>
              <a:rPr lang="it-IT" dirty="0" err="1"/>
              <a:t>table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F5CE14D-8C8C-AC36-F544-C4C528B60F32}"/>
              </a:ext>
            </a:extLst>
          </p:cNvPr>
          <p:cNvSpPr txBox="1"/>
          <p:nvPr/>
        </p:nvSpPr>
        <p:spPr>
          <a:xfrm>
            <a:off x="7793199" y="3727998"/>
            <a:ext cx="3126953" cy="2862322"/>
          </a:xfrm>
          <a:prstGeom prst="rect">
            <a:avLst/>
          </a:prstGeom>
          <a:solidFill>
            <a:schemeClr val="tx2">
              <a:alpha val="74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/>
              <a:t>ML Models: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Linear </a:t>
            </a:r>
            <a:r>
              <a:rPr lang="it-IT" dirty="0" err="1"/>
              <a:t>Discriminant</a:t>
            </a:r>
            <a:r>
              <a:rPr lang="it-IT" dirty="0"/>
              <a:t>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FF00"/>
                </a:solidFill>
              </a:rPr>
              <a:t>Logistic</a:t>
            </a:r>
            <a:r>
              <a:rPr lang="it-IT" dirty="0">
                <a:solidFill>
                  <a:srgbClr val="FFFF00"/>
                </a:solidFill>
              </a:rPr>
              <a:t> </a:t>
            </a:r>
            <a:r>
              <a:rPr lang="it-IT" dirty="0" err="1">
                <a:solidFill>
                  <a:srgbClr val="FFFF00"/>
                </a:solidFill>
              </a:rPr>
              <a:t>Regression</a:t>
            </a:r>
            <a:endParaRPr lang="it-IT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Decent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FF00"/>
                </a:solidFill>
              </a:rPr>
              <a:t>Decision</a:t>
            </a:r>
            <a:r>
              <a:rPr lang="it-IT" dirty="0">
                <a:solidFill>
                  <a:srgbClr val="FFFF00"/>
                </a:solidFill>
              </a:rPr>
              <a:t>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AdaBoostClassifier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Bayes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FF00"/>
                </a:solidFill>
              </a:rPr>
              <a:t>Random </a:t>
            </a:r>
            <a:r>
              <a:rPr lang="it-IT" dirty="0" err="1">
                <a:solidFill>
                  <a:srgbClr val="FFFF00"/>
                </a:solidFill>
              </a:rPr>
              <a:t>Forest</a:t>
            </a:r>
            <a:endParaRPr lang="it-IT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316440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604A38-966E-4F4A-1342-456C1601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: tuning and </a:t>
            </a:r>
            <a:r>
              <a:rPr lang="it-IT" dirty="0" err="1"/>
              <a:t>overfitting</a:t>
            </a:r>
            <a:endParaRPr lang="it-IT" dirty="0"/>
          </a:p>
        </p:txBody>
      </p:sp>
      <p:pic>
        <p:nvPicPr>
          <p:cNvPr id="4" name="Immagine 3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2B607C41-3A68-EA07-1EE4-E0935486B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702" y="1808678"/>
            <a:ext cx="5764233" cy="3907585"/>
          </a:xfrm>
          <a:prstGeom prst="rect">
            <a:avLst/>
          </a:prstGeom>
        </p:spPr>
      </p:pic>
      <p:pic>
        <p:nvPicPr>
          <p:cNvPr id="8" name="Immagine 7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82CFEBCB-B857-E962-0086-42705F940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49" y="1808679"/>
            <a:ext cx="4844335" cy="390758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F35561E-B245-26F1-1EA4-13FF60402D57}"/>
              </a:ext>
            </a:extLst>
          </p:cNvPr>
          <p:cNvSpPr txBox="1"/>
          <p:nvPr/>
        </p:nvSpPr>
        <p:spPr>
          <a:xfrm>
            <a:off x="4109002" y="5870547"/>
            <a:ext cx="358140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solver</a:t>
            </a:r>
            <a:r>
              <a:rPr lang="it-IT" dirty="0"/>
              <a:t>: </a:t>
            </a:r>
            <a:r>
              <a:rPr lang="it-IT" dirty="0" err="1"/>
              <a:t>liblinear</a:t>
            </a:r>
            <a:r>
              <a:rPr lang="it-IT" dirty="0"/>
              <a:t> (dataset piccolo)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max_iter</a:t>
            </a:r>
            <a:r>
              <a:rPr lang="it-IT" dirty="0"/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1223134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C609DA-6D87-EDD2-6B42-201C37BAB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endParaRPr lang="it-IT" dirty="0"/>
          </a:p>
        </p:txBody>
      </p:sp>
      <p:pic>
        <p:nvPicPr>
          <p:cNvPr id="13" name="Immagine 12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E1FEE708-A24C-4DDD-E678-A58C953884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57"/>
          <a:stretch/>
        </p:blipFill>
        <p:spPr>
          <a:xfrm>
            <a:off x="329513" y="1595438"/>
            <a:ext cx="6665246" cy="3505698"/>
          </a:xfrm>
          <a:prstGeom prst="rect">
            <a:avLst/>
          </a:prstGeom>
        </p:spPr>
      </p:pic>
      <p:pic>
        <p:nvPicPr>
          <p:cNvPr id="15" name="Immagine 14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E1383761-7AD8-CD18-1EAD-ADA0EAEC9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834" y="3238500"/>
            <a:ext cx="6378663" cy="3410448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6E414CD-1BEE-FA15-8BE3-5020ED62F626}"/>
              </a:ext>
            </a:extLst>
          </p:cNvPr>
          <p:cNvSpPr txBox="1"/>
          <p:nvPr/>
        </p:nvSpPr>
        <p:spPr>
          <a:xfrm>
            <a:off x="1185636" y="5785626"/>
            <a:ext cx="24765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Balanced</a:t>
            </a:r>
            <a:r>
              <a:rPr lang="it-IT" dirty="0"/>
              <a:t> </a:t>
            </a:r>
            <a:r>
              <a:rPr lang="it-IT" dirty="0" err="1"/>
              <a:t>accuracy</a:t>
            </a:r>
            <a:r>
              <a:rPr lang="it-IT" dirty="0"/>
              <a:t>: 0.82</a:t>
            </a:r>
          </a:p>
        </p:txBody>
      </p:sp>
    </p:spTree>
    <p:extLst>
      <p:ext uri="{BB962C8B-B14F-4D97-AF65-F5344CB8AC3E}">
        <p14:creationId xmlns:p14="http://schemas.microsoft.com/office/powerpoint/2010/main" val="3434727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313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Tema di Office</vt:lpstr>
      <vt:lpstr>Adobe Acrobat Document</vt:lpstr>
      <vt:lpstr>Titanic Survival Dataset</vt:lpstr>
      <vt:lpstr>Problem description</vt:lpstr>
      <vt:lpstr>Data exploration</vt:lpstr>
      <vt:lpstr>Presentazione standard di PowerPoint</vt:lpstr>
      <vt:lpstr>Presentazione standard di PowerPoint</vt:lpstr>
      <vt:lpstr>Features selection</vt:lpstr>
      <vt:lpstr>Machine Learning Models</vt:lpstr>
      <vt:lpstr>Logistic Regression: tuning and overfitting</vt:lpstr>
      <vt:lpstr>Logistic Regression</vt:lpstr>
      <vt:lpstr>Decision Tree: tuning and overfitting</vt:lpstr>
      <vt:lpstr>Decision Tree</vt:lpstr>
      <vt:lpstr>Random Forest</vt:lpstr>
      <vt:lpstr>Model performance comparison</vt:lpstr>
      <vt:lpstr>Conclusions</vt:lpstr>
      <vt:lpstr>Presentazione standard di PowerPoint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Survival Prediction Dataset</dc:title>
  <dc:creator>Davide Marietti</dc:creator>
  <cp:lastModifiedBy>Davide Marietti</cp:lastModifiedBy>
  <cp:revision>9</cp:revision>
  <dcterms:created xsi:type="dcterms:W3CDTF">2023-06-16T07:55:21Z</dcterms:created>
  <dcterms:modified xsi:type="dcterms:W3CDTF">2023-06-16T14:59:15Z</dcterms:modified>
</cp:coreProperties>
</file>