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5" r:id="rId29"/>
    <p:sldId id="284" r:id="rId30"/>
    <p:sldId id="286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ECC18-3680-42CE-8E6B-E0AF80E13E69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FF748-0D42-4B38-B691-386212FB7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6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1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17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9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43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89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7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49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14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7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33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3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1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2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7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6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9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9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922720-AC14-4A2F-A71C-06160DB4030E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60A1-3FDA-42BD-82D4-3432C75D4F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99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30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30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15.png"/><Relationship Id="rId7" Type="http://schemas.openxmlformats.org/officeDocument/2006/relationships/image" Target="../media/image1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14" y="4578531"/>
            <a:ext cx="2055223" cy="2055223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3" name="Rettangolo 2"/>
          <p:cNvSpPr/>
          <p:nvPr/>
        </p:nvSpPr>
        <p:spPr>
          <a:xfrm>
            <a:off x="246485" y="1260455"/>
            <a:ext cx="11469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Critical Mass of Nuclear Weapons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6720" y="2183785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Davide Marro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88823" y="5282976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References</a:t>
            </a:r>
            <a:r>
              <a:rPr lang="it-IT" dirty="0" smtClean="0"/>
              <a:t>:</a:t>
            </a:r>
          </a:p>
          <a:p>
            <a:r>
              <a:rPr lang="it-IT" dirty="0"/>
              <a:t>Graham Griffiths. </a:t>
            </a:r>
            <a:r>
              <a:rPr lang="it-IT" dirty="0" err="1"/>
              <a:t>Neutron</a:t>
            </a:r>
            <a:r>
              <a:rPr lang="it-IT" dirty="0"/>
              <a:t> </a:t>
            </a:r>
            <a:r>
              <a:rPr lang="it-IT" dirty="0" err="1"/>
              <a:t>diffusion</a:t>
            </a:r>
            <a:r>
              <a:rPr lang="it-IT" dirty="0"/>
              <a:t>. 02 2018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7367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603953" y="110925"/>
            <a:ext cx="7332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IN CARTESIAN COORDINATES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2" y="737523"/>
            <a:ext cx="4049486" cy="95794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69" y="794151"/>
            <a:ext cx="7811589" cy="84468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578" y="1795586"/>
            <a:ext cx="3808902" cy="61811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275" y="2570447"/>
            <a:ext cx="8907508" cy="106855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743076" y="3890565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 </a:t>
            </a:r>
            <a:r>
              <a:rPr lang="it-IT" dirty="0" err="1" smtClean="0"/>
              <a:t>becomes</a:t>
            </a:r>
            <a:r>
              <a:rPr lang="it-IT" dirty="0" smtClean="0"/>
              <a:t> </a:t>
            </a:r>
            <a:r>
              <a:rPr lang="it-IT" dirty="0" err="1" smtClean="0"/>
              <a:t>unbounded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035" y="3665192"/>
            <a:ext cx="2245450" cy="82007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714111" y="4772583"/>
            <a:ext cx="55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take p=q=1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356" y="4504818"/>
            <a:ext cx="1994808" cy="99740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110" y="5141915"/>
            <a:ext cx="6426925" cy="3978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63" y="6038053"/>
            <a:ext cx="8342811" cy="293851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634" y="5877450"/>
            <a:ext cx="3270298" cy="615056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6956" y="6131740"/>
            <a:ext cx="400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8" y="401621"/>
            <a:ext cx="10650173" cy="96672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3" y="2009975"/>
            <a:ext cx="4443956" cy="76439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431" y="1589939"/>
            <a:ext cx="7431775" cy="160446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680" y="3637597"/>
            <a:ext cx="6762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/>
          <a:srcRect r="-152" b="41749"/>
          <a:stretch/>
        </p:blipFill>
        <p:spPr>
          <a:xfrm>
            <a:off x="0" y="18967"/>
            <a:ext cx="5931226" cy="40392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t="56959" r="10827"/>
          <a:stretch/>
        </p:blipFill>
        <p:spPr>
          <a:xfrm>
            <a:off x="5915306" y="3310807"/>
            <a:ext cx="6276694" cy="35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4" y="90544"/>
            <a:ext cx="7197360" cy="232172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214" y="212465"/>
            <a:ext cx="8174369" cy="98061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89" y="2595154"/>
            <a:ext cx="5158468" cy="39879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640" y="2458959"/>
            <a:ext cx="4607297" cy="42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603953" y="110925"/>
            <a:ext cx="7332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IN CARTESIAN COORDINATES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300286"/>
            <a:ext cx="4885509" cy="85289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1" y="1094140"/>
            <a:ext cx="7071359" cy="126518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26959" y="4678019"/>
            <a:ext cx="41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With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414" y="4377002"/>
            <a:ext cx="2111665" cy="97136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991" y="4690528"/>
            <a:ext cx="6143888" cy="41923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46" y="5973017"/>
            <a:ext cx="7654755" cy="3156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505" y="5785675"/>
            <a:ext cx="3168932" cy="72799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9387" y="6113933"/>
            <a:ext cx="400050" cy="3048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1159" y="2972786"/>
            <a:ext cx="8836443" cy="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0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4" y="64498"/>
            <a:ext cx="9239795" cy="13295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1" y="1482260"/>
            <a:ext cx="5932171" cy="95395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418" y="1426723"/>
            <a:ext cx="5980609" cy="13722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418" y="2831669"/>
            <a:ext cx="6015765" cy="39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3" y="0"/>
            <a:ext cx="5974747" cy="689744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/>
          <a:srcRect b="37383"/>
          <a:stretch/>
        </p:blipFill>
        <p:spPr>
          <a:xfrm>
            <a:off x="1" y="598802"/>
            <a:ext cx="6945504" cy="44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3" y="-39444"/>
            <a:ext cx="5974747" cy="689744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/>
          <a:srcRect t="63017"/>
          <a:stretch/>
        </p:blipFill>
        <p:spPr>
          <a:xfrm>
            <a:off x="217714" y="744642"/>
            <a:ext cx="8029303" cy="30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3" y="0"/>
            <a:ext cx="5974747" cy="689744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175863" cy="40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0" y="44994"/>
            <a:ext cx="7296359" cy="731273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0" y="818606"/>
            <a:ext cx="4337302" cy="25175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60" y="3420834"/>
            <a:ext cx="4337302" cy="331524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325" y="1162506"/>
            <a:ext cx="5643362" cy="523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4565220" y="110925"/>
            <a:ext cx="34099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EQUATION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3" y="1009786"/>
            <a:ext cx="4638675" cy="10763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68" y="2210616"/>
            <a:ext cx="4648200" cy="5905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37" y="4320623"/>
            <a:ext cx="3114675" cy="59055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500067" y="233864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Neutron</a:t>
            </a:r>
            <a:r>
              <a:rPr lang="it-IT" dirty="0" smtClean="0"/>
              <a:t> </a:t>
            </a:r>
            <a:r>
              <a:rPr lang="it-IT" dirty="0" err="1" smtClean="0"/>
              <a:t>density</a:t>
            </a:r>
            <a:endParaRPr lang="it-IT" dirty="0"/>
          </a:p>
        </p:txBody>
      </p:sp>
      <p:cxnSp>
        <p:nvCxnSpPr>
          <p:cNvPr id="9" name="Connettore 2 8"/>
          <p:cNvCxnSpPr>
            <a:endCxn id="7" idx="0"/>
          </p:cNvCxnSpPr>
          <p:nvPr/>
        </p:nvCxnSpPr>
        <p:spPr>
          <a:xfrm>
            <a:off x="4505907" y="1820091"/>
            <a:ext cx="0" cy="5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1488387" y="1826836"/>
            <a:ext cx="0" cy="881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2777256" y="1820091"/>
            <a:ext cx="30547" cy="1919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361444" y="2565491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Diffusion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0108" y="3997458"/>
            <a:ext cx="21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Neutron</a:t>
            </a:r>
            <a:r>
              <a:rPr lang="it-IT" dirty="0" smtClean="0"/>
              <a:t> </a:t>
            </a:r>
            <a:r>
              <a:rPr lang="it-IT" dirty="0" err="1" smtClean="0"/>
              <a:t>transport</a:t>
            </a:r>
            <a:r>
              <a:rPr lang="it-IT" dirty="0" smtClean="0"/>
              <a:t> free </a:t>
            </a:r>
            <a:r>
              <a:rPr lang="it-IT" dirty="0" err="1" smtClean="0"/>
              <a:t>path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62" y="2934823"/>
            <a:ext cx="2152650" cy="400050"/>
          </a:xfrm>
          <a:prstGeom prst="rect">
            <a:avLst/>
          </a:prstGeom>
        </p:spPr>
      </p:pic>
      <p:cxnSp>
        <p:nvCxnSpPr>
          <p:cNvPr id="19" name="Connettore 2 18"/>
          <p:cNvCxnSpPr/>
          <p:nvPr/>
        </p:nvCxnSpPr>
        <p:spPr>
          <a:xfrm>
            <a:off x="1367246" y="3334873"/>
            <a:ext cx="7929" cy="643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021" y="4101549"/>
            <a:ext cx="3114675" cy="43815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2468879" y="3657416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Neutron</a:t>
            </a:r>
            <a:r>
              <a:rPr lang="it-IT" dirty="0" smtClean="0"/>
              <a:t> rate of </a:t>
            </a:r>
            <a:r>
              <a:rPr lang="it-IT" dirty="0" err="1" smtClean="0"/>
              <a:t>formation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endParaRPr lang="it-IT" dirty="0"/>
          </a:p>
        </p:txBody>
      </p:sp>
      <p:cxnSp>
        <p:nvCxnSpPr>
          <p:cNvPr id="24" name="Connettore 2 23"/>
          <p:cNvCxnSpPr/>
          <p:nvPr/>
        </p:nvCxnSpPr>
        <p:spPr>
          <a:xfrm>
            <a:off x="5427458" y="4410637"/>
            <a:ext cx="778" cy="65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3521060" y="4479216"/>
            <a:ext cx="778" cy="65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4221111" y="4385412"/>
            <a:ext cx="13842" cy="1471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682240" y="4988549"/>
            <a:ext cx="18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Neutron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221978" y="6006252"/>
            <a:ext cx="43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Secondary</a:t>
            </a:r>
            <a:r>
              <a:rPr lang="it-IT" dirty="0" smtClean="0"/>
              <a:t> </a:t>
            </a:r>
            <a:r>
              <a:rPr lang="it-IT" dirty="0" err="1" smtClean="0"/>
              <a:t>neutron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 err="1" smtClean="0"/>
              <a:t>fission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693961" y="5080155"/>
            <a:ext cx="21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Neutron</a:t>
            </a:r>
            <a:r>
              <a:rPr lang="it-IT" dirty="0" smtClean="0"/>
              <a:t> </a:t>
            </a:r>
            <a:r>
              <a:rPr lang="it-IT" dirty="0" err="1" smtClean="0"/>
              <a:t>fission</a:t>
            </a:r>
            <a:r>
              <a:rPr lang="it-IT" dirty="0" smtClean="0"/>
              <a:t> free </a:t>
            </a:r>
            <a:r>
              <a:rPr lang="it-IT" dirty="0" err="1" smtClean="0"/>
              <a:t>path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7664834" y="2777129"/>
            <a:ext cx="44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Dirichlet</a:t>
            </a:r>
            <a:r>
              <a:rPr lang="it-IT" dirty="0" smtClean="0"/>
              <a:t>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conditions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8721836" y="4911173"/>
            <a:ext cx="376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conditions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17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434840" y="110925"/>
            <a:ext cx="76706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IN CILINDRICAL COORDINATES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" y="808945"/>
            <a:ext cx="4988651" cy="72782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61" y="757256"/>
            <a:ext cx="6958149" cy="83120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62" y="2045389"/>
            <a:ext cx="3112089" cy="62895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634" y="1754594"/>
            <a:ext cx="2505075" cy="10191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634" y="2994268"/>
            <a:ext cx="6082170" cy="9607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64" y="4182253"/>
            <a:ext cx="10602393" cy="1276214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2996947"/>
            <a:ext cx="588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reduces</a:t>
            </a:r>
            <a:r>
              <a:rPr lang="it-IT" dirty="0" smtClean="0"/>
              <a:t> to the </a:t>
            </a:r>
            <a:r>
              <a:rPr lang="it-IT" dirty="0" err="1" smtClean="0"/>
              <a:t>solution</a:t>
            </a:r>
            <a:r>
              <a:rPr lang="it-IT" dirty="0" smtClean="0"/>
              <a:t> of 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ODEs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499566" y="2079515"/>
            <a:ext cx="34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cartesian</a:t>
            </a:r>
            <a:r>
              <a:rPr lang="it-IT" dirty="0" smtClean="0"/>
              <a:t> case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>
            <a:off x="3848410" y="4938891"/>
            <a:ext cx="779" cy="74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497199" y="4687781"/>
            <a:ext cx="22550" cy="1586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102862" y="5544899"/>
            <a:ext cx="356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Bessel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of the first </a:t>
            </a:r>
            <a:r>
              <a:rPr lang="it-IT" dirty="0" err="1" smtClean="0"/>
              <a:t>kind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620928" y="6256460"/>
            <a:ext cx="319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Zeros</a:t>
            </a:r>
            <a:r>
              <a:rPr lang="it-IT" dirty="0" smtClean="0"/>
              <a:t> of </a:t>
            </a:r>
            <a:r>
              <a:rPr lang="it-IT" dirty="0" err="1" smtClean="0"/>
              <a:t>theBessel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7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870855" y="1336186"/>
            <a:ext cx="373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 </a:t>
            </a:r>
            <a:r>
              <a:rPr lang="it-IT" dirty="0" err="1" smtClean="0"/>
              <a:t>becomes</a:t>
            </a:r>
            <a:r>
              <a:rPr lang="it-IT" dirty="0" smtClean="0"/>
              <a:t> </a:t>
            </a:r>
            <a:r>
              <a:rPr lang="it-IT" dirty="0" err="1" smtClean="0"/>
              <a:t>unbounded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21" y="108412"/>
            <a:ext cx="8448111" cy="101690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07" y="1219871"/>
            <a:ext cx="3028950" cy="58476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1404" y="212013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Setting</a:t>
            </a:r>
            <a:r>
              <a:rPr lang="it-IT" dirty="0" smtClean="0"/>
              <a:t> q=1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001" y="1899193"/>
            <a:ext cx="3266361" cy="811207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65462" y="3088740"/>
            <a:ext cx="57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use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radius</a:t>
            </a:r>
            <a:r>
              <a:rPr lang="it-IT" dirty="0" smtClean="0"/>
              <a:t> to </a:t>
            </a:r>
            <a:r>
              <a:rPr lang="it-IT" dirty="0" err="1" smtClean="0"/>
              <a:t>calculate</a:t>
            </a:r>
            <a:r>
              <a:rPr lang="it-IT" dirty="0" smtClean="0"/>
              <a:t> the </a:t>
            </a:r>
            <a:r>
              <a:rPr lang="it-IT" dirty="0" err="1" smtClean="0"/>
              <a:t>critival</a:t>
            </a:r>
            <a:r>
              <a:rPr lang="it-IT" dirty="0" smtClean="0"/>
              <a:t> volume 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654" y="2820320"/>
            <a:ext cx="2219053" cy="906173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251001" y="3985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Differentiating V with respect to L and equating to zero, we obtain the critical length of the cylinder 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499" y="3900497"/>
            <a:ext cx="1525361" cy="695306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01" y="4631712"/>
            <a:ext cx="5381546" cy="54789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67" y="5518472"/>
            <a:ext cx="7171478" cy="64102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254" y="5157080"/>
            <a:ext cx="2956697" cy="1368389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1664" y="5366072"/>
            <a:ext cx="400050" cy="3048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6982" y="6136277"/>
            <a:ext cx="400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9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23" y="113891"/>
            <a:ext cx="6998017" cy="102263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80" y="1275861"/>
            <a:ext cx="6800850" cy="38004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83" y="4029618"/>
            <a:ext cx="6848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21" y="108412"/>
            <a:ext cx="8448111" cy="101690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2" y="1475356"/>
            <a:ext cx="6085834" cy="143800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11" y="3263401"/>
            <a:ext cx="4714875" cy="31527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908" y="1553734"/>
            <a:ext cx="5390578" cy="49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2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643231" y="110925"/>
            <a:ext cx="7253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IN SPHERICAL COORDINATES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4" y="750775"/>
            <a:ext cx="4227332" cy="80397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806" y="867011"/>
            <a:ext cx="6153150" cy="5715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94" y="1928677"/>
            <a:ext cx="2943225" cy="6667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024" y="1707302"/>
            <a:ext cx="6907530" cy="1109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4949" y="2912773"/>
            <a:ext cx="1370826" cy="854075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168431" y="3148865"/>
            <a:ext cx="373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 </a:t>
            </a:r>
            <a:r>
              <a:rPr lang="it-IT" dirty="0" err="1" smtClean="0"/>
              <a:t>becomes</a:t>
            </a:r>
            <a:r>
              <a:rPr lang="it-IT" dirty="0" smtClean="0"/>
              <a:t> </a:t>
            </a:r>
            <a:r>
              <a:rPr lang="it-IT" dirty="0" err="1" smtClean="0"/>
              <a:t>unbounded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0339" y="4016043"/>
            <a:ext cx="1440045" cy="77643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658980" y="4219592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Setting</a:t>
            </a:r>
            <a:r>
              <a:rPr lang="it-IT" dirty="0" smtClean="0"/>
              <a:t> p=1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397" y="5041668"/>
            <a:ext cx="7080552" cy="42347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607" y="5743280"/>
            <a:ext cx="5970907" cy="737371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2015" y="5743280"/>
            <a:ext cx="3510186" cy="77288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54144" y="6129722"/>
            <a:ext cx="400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1" y="114139"/>
            <a:ext cx="6647566" cy="112434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343" y="369332"/>
            <a:ext cx="3486150" cy="6096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839075" y="0"/>
            <a:ext cx="583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With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conditions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71" y="1633598"/>
            <a:ext cx="6724650" cy="25241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62" y="3898175"/>
            <a:ext cx="6753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685925"/>
            <a:ext cx="6267450" cy="12573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210" y="278552"/>
            <a:ext cx="6907530" cy="11095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" y="3105150"/>
            <a:ext cx="5172075" cy="34671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992" y="1819275"/>
            <a:ext cx="5190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31092" y="110925"/>
            <a:ext cx="11678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IN SPHERICAL COORDINATES WITH NEUMANN BC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3" y="756794"/>
            <a:ext cx="4221597" cy="91138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045" y="820197"/>
            <a:ext cx="7453313" cy="7854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836" y="2563392"/>
            <a:ext cx="4314825" cy="9429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4" y="1668177"/>
            <a:ext cx="2828925" cy="5715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062" y="2763858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Solving</a:t>
            </a:r>
            <a:r>
              <a:rPr lang="it-IT" dirty="0" smtClean="0"/>
              <a:t> the </a:t>
            </a:r>
            <a:r>
              <a:rPr lang="it-IT" dirty="0" err="1" smtClean="0"/>
              <a:t>equation</a:t>
            </a:r>
            <a:r>
              <a:rPr lang="it-IT" dirty="0" smtClean="0"/>
              <a:t> for R and </a:t>
            </a:r>
            <a:r>
              <a:rPr lang="it-IT" dirty="0" err="1" smtClean="0"/>
              <a:t>imposing</a:t>
            </a:r>
            <a:r>
              <a:rPr lang="it-IT" dirty="0" smtClean="0"/>
              <a:t> the </a:t>
            </a:r>
            <a:r>
              <a:rPr lang="it-IT" dirty="0" err="1" smtClean="0"/>
              <a:t>boundari</a:t>
            </a:r>
            <a:r>
              <a:rPr lang="it-IT" dirty="0" smtClean="0"/>
              <a:t> </a:t>
            </a:r>
            <a:r>
              <a:rPr lang="it-IT" dirty="0" err="1" smtClean="0"/>
              <a:t>conditions</a:t>
            </a:r>
            <a:r>
              <a:rPr lang="it-IT" dirty="0" smtClean="0"/>
              <a:t> </a:t>
            </a:r>
            <a:r>
              <a:rPr lang="it-IT" dirty="0" err="1" smtClean="0"/>
              <a:t>leads</a:t>
            </a:r>
            <a:r>
              <a:rPr lang="it-IT" dirty="0" smtClean="0"/>
              <a:t> to the </a:t>
            </a:r>
            <a:r>
              <a:rPr lang="it-IT" dirty="0" err="1" smtClean="0"/>
              <a:t>equation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623" y="2594731"/>
            <a:ext cx="1681163" cy="87926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0287000" y="2207988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Where</a:t>
            </a:r>
            <a:endParaRPr lang="it-IT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94307" y="3855874"/>
                <a:ext cx="5505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Setting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find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critical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condition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7" y="3855874"/>
                <a:ext cx="5505450" cy="369332"/>
              </a:xfrm>
              <a:prstGeom prst="rect">
                <a:avLst/>
              </a:prstGeom>
              <a:blipFill>
                <a:blip r:embed="rId8"/>
                <a:stretch>
                  <a:fillRect l="-997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836" y="3685924"/>
            <a:ext cx="4118608" cy="82514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9424986" y="3717375"/>
            <a:ext cx="273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 to be </a:t>
            </a:r>
            <a:r>
              <a:rPr lang="it-IT" dirty="0" err="1" smtClean="0"/>
              <a:t>solved</a:t>
            </a:r>
            <a:r>
              <a:rPr lang="it-IT" dirty="0" smtClean="0"/>
              <a:t> </a:t>
            </a:r>
            <a:r>
              <a:rPr lang="it-IT" dirty="0" err="1" smtClean="0"/>
              <a:t>numerically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053" y="4661075"/>
            <a:ext cx="6652284" cy="163564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414" y="6378152"/>
            <a:ext cx="4969673" cy="357927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5860" y="4997817"/>
            <a:ext cx="4359169" cy="962159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9528" y="5215593"/>
            <a:ext cx="481421" cy="36679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6836" y="1744220"/>
            <a:ext cx="2514600" cy="6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1099" y="200025"/>
            <a:ext cx="896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find</a:t>
            </a:r>
            <a:r>
              <a:rPr lang="it-IT" dirty="0" smtClean="0"/>
              <a:t> k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substitute</a:t>
            </a:r>
            <a:r>
              <a:rPr lang="it-IT" dirty="0" smtClean="0"/>
              <a:t> r1 in the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 ed solve </a:t>
            </a:r>
            <a:r>
              <a:rPr lang="it-IT" dirty="0" err="1" smtClean="0"/>
              <a:t>again</a:t>
            </a:r>
            <a:r>
              <a:rPr lang="it-IT" dirty="0" smtClean="0"/>
              <a:t> for 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" y="1119760"/>
            <a:ext cx="4014788" cy="8774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87" y="1036479"/>
            <a:ext cx="6638925" cy="8096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554" y="1558462"/>
            <a:ext cx="2722804" cy="747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66700" y="3134954"/>
                <a:ext cx="4543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 smtClean="0"/>
                  <a:t>Now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can </a:t>
                </a:r>
                <a:r>
                  <a:rPr lang="it-IT" dirty="0" err="1" smtClean="0"/>
                  <a:t>also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find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134954"/>
                <a:ext cx="4543426" cy="369332"/>
              </a:xfrm>
              <a:prstGeom prst="rect">
                <a:avLst/>
              </a:prstGeom>
              <a:blipFill>
                <a:blip r:embed="rId6"/>
                <a:stretch>
                  <a:fillRect l="-1208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043" y="3069475"/>
            <a:ext cx="2834964" cy="43481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348" y="2984729"/>
            <a:ext cx="3128964" cy="667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266700" y="4363947"/>
                <a:ext cx="41148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and A by </a:t>
                </a:r>
                <a:r>
                  <a:rPr lang="it-IT" dirty="0" err="1" smtClean="0"/>
                  <a:t>setting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 smtClean="0"/>
                  <a:t>.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set </a:t>
                </a:r>
                <a:r>
                  <a:rPr lang="it-IT" dirty="0" err="1" smtClean="0"/>
                  <a:t>this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particular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because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an over </a:t>
                </a:r>
                <a:r>
                  <a:rPr lang="it-IT" dirty="0" err="1" smtClean="0"/>
                  <a:t>critical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radius</a:t>
                </a:r>
                <a:r>
                  <a:rPr lang="it-IT" dirty="0" smtClean="0"/>
                  <a:t>, so n </a:t>
                </a:r>
                <a:r>
                  <a:rPr lang="it-IT" dirty="0" err="1" smtClean="0"/>
                  <a:t>would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grow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exponentially</a:t>
                </a:r>
                <a:r>
                  <a:rPr lang="it-IT" dirty="0" smtClean="0"/>
                  <a:t> with time in </a:t>
                </a:r>
                <a:r>
                  <a:rPr lang="it-IT" dirty="0" err="1" smtClean="0"/>
                  <a:t>any</a:t>
                </a:r>
                <a:r>
                  <a:rPr lang="it-IT" dirty="0" smtClean="0"/>
                  <a:t> case.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363947"/>
                <a:ext cx="4114801" cy="1477328"/>
              </a:xfrm>
              <a:prstGeom prst="rect">
                <a:avLst/>
              </a:prstGeom>
              <a:blipFill>
                <a:blip r:embed="rId9"/>
                <a:stretch>
                  <a:fillRect l="-1333" t="-2479" r="-2074" b="-5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043" y="4914211"/>
            <a:ext cx="2834964" cy="3767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4348" y="4666281"/>
            <a:ext cx="3128964" cy="8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5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19125"/>
            <a:ext cx="4438650" cy="8001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495300"/>
            <a:ext cx="4402902" cy="9239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2481262"/>
            <a:ext cx="5048250" cy="34956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625" y="1833663"/>
            <a:ext cx="5232137" cy="47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88" y="5062715"/>
            <a:ext cx="2828925" cy="101917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2786744" y="174172"/>
                <a:ext cx="7741920" cy="371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W</a:t>
                </a:r>
                <a:r>
                  <a:rPr lang="it-IT" dirty="0" err="1" smtClean="0"/>
                  <a:t>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will</a:t>
                </a:r>
                <a:r>
                  <a:rPr lang="it-IT" dirty="0" smtClean="0"/>
                  <a:t> use the </a:t>
                </a:r>
                <a:r>
                  <a:rPr lang="it-IT" dirty="0" err="1" smtClean="0"/>
                  <a:t>following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refere</a:t>
                </a:r>
                <a:r>
                  <a:rPr lang="it-IT" dirty="0" smtClean="0"/>
                  <a:t>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235</m:t>
                        </m:r>
                      </m:sup>
                    </m:sSup>
                  </m:oMath>
                </a14:m>
                <a:endParaRPr lang="it-IT" dirty="0" smtClean="0"/>
              </a:p>
              <a:p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 0.360 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it-IT" dirty="0" smtClean="0"/>
                  <a:t>                     trasport free </a:t>
                </a:r>
                <a:r>
                  <a:rPr lang="it-IT" dirty="0" err="1" smtClean="0"/>
                  <a:t>path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=01689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 smtClean="0"/>
                  <a:t>                    fission free </a:t>
                </a:r>
                <a:r>
                  <a:rPr lang="it-IT" dirty="0" err="1" smtClean="0"/>
                  <a:t>path</a:t>
                </a:r>
                <a:r>
                  <a:rPr lang="it-IT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=1.9561×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it-IT" b="0" dirty="0" smtClean="0"/>
                  <a:t>               </a:t>
                </a:r>
                <a:r>
                  <a:rPr lang="it-IT" b="0" dirty="0" err="1" smtClean="0"/>
                  <a:t>neutron</a:t>
                </a:r>
                <a:r>
                  <a:rPr lang="it-IT" b="0" dirty="0" smtClean="0"/>
                  <a:t> </a:t>
                </a:r>
                <a:r>
                  <a:rPr lang="it-IT" b="0" dirty="0" err="1" smtClean="0"/>
                  <a:t>speed</a:t>
                </a:r>
                <a:r>
                  <a:rPr lang="it-IT" b="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=8.6347×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it-IT" dirty="0" smtClean="0">
                    <a:ea typeface="Cambria Math" panose="02040503050406030204" pitchFamily="18" charset="0"/>
                  </a:rPr>
                  <a:t>             </a:t>
                </a:r>
                <a:r>
                  <a:rPr lang="en-US" dirty="0" smtClean="0"/>
                  <a:t>mean travel time to neutron fission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=2.6370</m:t>
                    </m:r>
                  </m:oMath>
                </a14:m>
                <a:r>
                  <a:rPr lang="it-IT" dirty="0" smtClean="0"/>
                  <a:t>                         </a:t>
                </a:r>
                <a:r>
                  <a:rPr lang="en-US" dirty="0" smtClean="0"/>
                  <a:t>secondary neutrons created by fission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4" y="174172"/>
                <a:ext cx="7741920" cy="3718647"/>
              </a:xfrm>
              <a:prstGeom prst="rect">
                <a:avLst/>
              </a:prstGeom>
              <a:blipFill>
                <a:blip r:embed="rId4"/>
                <a:stretch>
                  <a:fillRect l="-630" t="-9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4110445" y="3365736"/>
                <a:ext cx="3744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From </a:t>
                </a:r>
                <a:r>
                  <a:rPr lang="it-IT" dirty="0" err="1" smtClean="0"/>
                  <a:t>whitch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derive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45" y="3365736"/>
                <a:ext cx="3744686" cy="369332"/>
              </a:xfrm>
              <a:prstGeom prst="rect">
                <a:avLst/>
              </a:prstGeom>
              <a:blipFill>
                <a:blip r:embed="rId5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419" y="3892819"/>
            <a:ext cx="2152650" cy="4000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535" y="3892819"/>
            <a:ext cx="3114675" cy="4381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456" y="4400728"/>
            <a:ext cx="5229225" cy="234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8705850" y="5131533"/>
                <a:ext cx="84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850" y="5131533"/>
                <a:ext cx="84473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9463495" y="5702775"/>
                <a:ext cx="41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95" y="5702775"/>
                <a:ext cx="418320" cy="276999"/>
              </a:xfrm>
              <a:prstGeom prst="rect">
                <a:avLst/>
              </a:prstGeom>
              <a:blipFill>
                <a:blip r:embed="rId10"/>
                <a:stretch>
                  <a:fillRect l="-11594" r="-5797" b="-36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58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603953" y="110925"/>
            <a:ext cx="7332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1D IN CARTESIAN COORDINATES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57" y="853621"/>
            <a:ext cx="2914650" cy="1009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27" y="737041"/>
            <a:ext cx="5372100" cy="12382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61170" y="1820789"/>
            <a:ext cx="351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CAN BE SOLVED ANALITICALLY</a:t>
            </a:r>
            <a:endParaRPr lang="it-IT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2" y="2393404"/>
            <a:ext cx="2943225" cy="5334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948" y="2171250"/>
            <a:ext cx="3500438" cy="9860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572" y="2169566"/>
            <a:ext cx="4457700" cy="98107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934789" y="3344916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reduces</a:t>
            </a:r>
            <a:r>
              <a:rPr lang="it-IT" dirty="0" smtClean="0"/>
              <a:t> to the </a:t>
            </a:r>
            <a:r>
              <a:rPr lang="it-IT" dirty="0" err="1" smtClean="0"/>
              <a:t>solution</a:t>
            </a:r>
            <a:r>
              <a:rPr lang="it-IT" dirty="0" smtClean="0"/>
              <a:t> of 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ODEs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2042" y="3727353"/>
            <a:ext cx="6153150" cy="103822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817" y="5166768"/>
            <a:ext cx="67056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7" y="401761"/>
            <a:ext cx="6705600" cy="12096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611084" y="2119543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 </a:t>
            </a:r>
            <a:r>
              <a:rPr lang="it-IT" dirty="0" err="1" smtClean="0"/>
              <a:t>becomes</a:t>
            </a:r>
            <a:r>
              <a:rPr lang="it-IT" dirty="0" smtClean="0"/>
              <a:t> </a:t>
            </a:r>
            <a:r>
              <a:rPr lang="it-IT" dirty="0" err="1" smtClean="0"/>
              <a:t>unbounded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366" y="1809280"/>
            <a:ext cx="2209800" cy="11334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09896" y="3443104"/>
            <a:ext cx="50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take p=1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191" y="3097365"/>
            <a:ext cx="2466975" cy="10763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9092" y="4484451"/>
            <a:ext cx="6823550" cy="28967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03" y="5302995"/>
            <a:ext cx="10168982" cy="32702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8173" y="5755051"/>
            <a:ext cx="3925389" cy="86811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512" y="6191500"/>
            <a:ext cx="400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7" y="218678"/>
            <a:ext cx="6705600" cy="1209675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01" y="1559378"/>
            <a:ext cx="3810000" cy="11715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51" y="1926090"/>
            <a:ext cx="1466850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168434" y="2811536"/>
                <a:ext cx="798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From the </a:t>
                </a:r>
                <a:r>
                  <a:rPr lang="it-IT" dirty="0" err="1" smtClean="0"/>
                  <a:t>orthogonality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functions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it-IT" dirty="0" smtClean="0"/>
                  <a:t> follows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34" y="2811536"/>
                <a:ext cx="7985760" cy="369332"/>
              </a:xfrm>
              <a:prstGeom prst="rect">
                <a:avLst/>
              </a:prstGeom>
              <a:blipFill>
                <a:blip r:embed="rId6"/>
                <a:stretch>
                  <a:fillRect l="-687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29" y="3387896"/>
            <a:ext cx="10048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50" y="307657"/>
            <a:ext cx="7286625" cy="100012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26423" y="1602377"/>
            <a:ext cx="42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set the </a:t>
            </a:r>
            <a:r>
              <a:rPr lang="it-IT" dirty="0" err="1" smtClean="0"/>
              <a:t>Gaussian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conditions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745" y="1418544"/>
            <a:ext cx="5562600" cy="1495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1045029" y="2166256"/>
                <a:ext cx="228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166256"/>
                <a:ext cx="2281646" cy="369332"/>
              </a:xfrm>
              <a:prstGeom prst="rect">
                <a:avLst/>
              </a:prstGeom>
              <a:blipFill>
                <a:blip r:embed="rId5"/>
                <a:stretch>
                  <a:fillRect l="-213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437" y="3289103"/>
            <a:ext cx="8180148" cy="81452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46944" y="4351025"/>
            <a:ext cx="690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proceede</a:t>
            </a:r>
            <a:r>
              <a:rPr lang="it-IT" dirty="0" smtClean="0"/>
              <a:t> to the </a:t>
            </a:r>
            <a:r>
              <a:rPr lang="it-IT" dirty="0" err="1" smtClean="0"/>
              <a:t>computation</a:t>
            </a:r>
            <a:r>
              <a:rPr lang="it-IT" dirty="0" smtClean="0"/>
              <a:t> of </a:t>
            </a:r>
            <a:r>
              <a:rPr lang="it-IT" dirty="0" smtClean="0"/>
              <a:t>the </a:t>
            </a:r>
            <a:r>
              <a:rPr lang="it-IT" dirty="0" err="1" smtClean="0"/>
              <a:t>coefficients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437" y="5240364"/>
            <a:ext cx="8253023" cy="6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2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40" y="309970"/>
            <a:ext cx="8579680" cy="65668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493" y="1165859"/>
            <a:ext cx="7586082" cy="53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41275"/>
            <a:ext cx="894804" cy="8948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3" y="404106"/>
            <a:ext cx="4667796" cy="84206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85" y="105999"/>
            <a:ext cx="6791325" cy="14382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03" y="2554877"/>
            <a:ext cx="4924425" cy="37338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120" y="1792730"/>
            <a:ext cx="5356235" cy="48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303</Words>
  <Application>Microsoft Office PowerPoint</Application>
  <PresentationFormat>Widescreen</PresentationFormat>
  <Paragraphs>63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</dc:creator>
  <cp:lastModifiedBy>Davide</cp:lastModifiedBy>
  <cp:revision>37</cp:revision>
  <dcterms:created xsi:type="dcterms:W3CDTF">2022-11-09T17:45:06Z</dcterms:created>
  <dcterms:modified xsi:type="dcterms:W3CDTF">2022-11-17T18:05:44Z</dcterms:modified>
</cp:coreProperties>
</file>