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it-IT" dirty="0" err="1"/>
              <a:t>novax</a:t>
            </a:r>
            <a:r>
              <a:rPr lang="it-IT" dirty="0"/>
              <a:t> e </a:t>
            </a:r>
            <a:r>
              <a:rPr lang="it-IT" dirty="0" err="1"/>
              <a:t>provax</a:t>
            </a:r>
            <a:r>
              <a:rPr lang="it-IT" dirty="0"/>
              <a:t> a confronto su </a:t>
            </a:r>
            <a:r>
              <a:rPr lang="it-IT" dirty="0" err="1"/>
              <a:t>twitter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it-IT" cap="none" dirty="0"/>
              <a:t>A cura di Davide Mobilia, Eric Spinelli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15" y="3081866"/>
            <a:ext cx="12043499" cy="35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A45-FB6B-4CA4-A787-70338C60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4243"/>
            <a:ext cx="11029616" cy="535120"/>
          </a:xfrm>
        </p:spPr>
        <p:txBody>
          <a:bodyPr/>
          <a:lstStyle/>
          <a:p>
            <a:r>
              <a:rPr lang="it-IT" dirty="0"/>
              <a:t>SVILUPPI FUTURI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FA5371-EBF4-4AB5-9396-0F39D8FD4F05}"/>
              </a:ext>
            </a:extLst>
          </p:cNvPr>
          <p:cNvSpPr txBox="1"/>
          <p:nvPr/>
        </p:nvSpPr>
        <p:spPr>
          <a:xfrm>
            <a:off x="762000" y="1543050"/>
            <a:ext cx="10843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/>
              <a:t>Rete formata intorno a poche personalità che ne influenzano le caratteristiche</a:t>
            </a:r>
          </a:p>
          <a:p>
            <a:pPr marL="285750" indent="-285750"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/>
              <a:t>Netta contrapposizione tra le community </a:t>
            </a:r>
            <a:r>
              <a:rPr lang="it-IT" dirty="0" err="1"/>
              <a:t>novax</a:t>
            </a:r>
            <a:r>
              <a:rPr lang="it-IT" dirty="0"/>
              <a:t> e pro-vaccino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/>
              <a:t>Le emozioni riguardanti questo dibattito sono tendenzialmente negative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it-I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518C8-15B9-441C-B198-E9FAD6708957}"/>
              </a:ext>
            </a:extLst>
          </p:cNvPr>
          <p:cNvSpPr txBox="1">
            <a:spLocks/>
          </p:cNvSpPr>
          <p:nvPr/>
        </p:nvSpPr>
        <p:spPr>
          <a:xfrm>
            <a:off x="728294" y="882058"/>
            <a:ext cx="11029616" cy="53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CONCLUSIONI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7DC5F3-C128-48E6-AB2E-B35674EA08FF}"/>
              </a:ext>
            </a:extLst>
          </p:cNvPr>
          <p:cNvSpPr txBox="1"/>
          <p:nvPr/>
        </p:nvSpPr>
        <p:spPr>
          <a:xfrm>
            <a:off x="762000" y="4268509"/>
            <a:ext cx="108435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/>
              <a:t>Quali altri interessi e posizioni accomunano gli utenti dei due diversi cluster? 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dirty="0"/>
              <a:t>Analisi di bot </a:t>
            </a:r>
            <a:r>
              <a:rPr lang="it-IT" dirty="0" err="1"/>
              <a:t>detection</a:t>
            </a:r>
            <a:r>
              <a:rPr lang="it-IT" dirty="0"/>
              <a:t> sugli utenti più attivi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533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4012C-DF2C-4CDA-AA64-1BC57DC44CE3}"/>
              </a:ext>
            </a:extLst>
          </p:cNvPr>
          <p:cNvSpPr txBox="1"/>
          <p:nvPr/>
        </p:nvSpPr>
        <p:spPr>
          <a:xfrm>
            <a:off x="624480" y="2644170"/>
            <a:ext cx="3063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Contesto e Raccolta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97E75-01B5-4D2E-B5DF-FE342797C077}"/>
              </a:ext>
            </a:extLst>
          </p:cNvPr>
          <p:cNvSpPr txBox="1"/>
          <p:nvPr/>
        </p:nvSpPr>
        <p:spPr>
          <a:xfrm>
            <a:off x="4401084" y="811850"/>
            <a:ext cx="675117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2400" b="1" dirty="0">
                <a:solidFill>
                  <a:schemeClr val="tx2"/>
                </a:solidFill>
              </a:rPr>
              <a:t>Contesto</a:t>
            </a:r>
            <a:endParaRPr lang="it-IT" sz="2000" b="1" dirty="0">
              <a:solidFill>
                <a:schemeClr val="tx2"/>
              </a:solidFill>
            </a:endParaRP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Analisi sulle interazioni tra gli utenti Twitter tra chi favorevole ai vaccini e chi ne è contrario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Affiancati all’analisi vi sono due partiti politici opposti e un movimento politico estremista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A127A-E923-40C3-8679-EDBB42CADBC1}"/>
              </a:ext>
            </a:extLst>
          </p:cNvPr>
          <p:cNvSpPr txBox="1"/>
          <p:nvPr/>
        </p:nvSpPr>
        <p:spPr>
          <a:xfrm>
            <a:off x="4401084" y="3392491"/>
            <a:ext cx="675117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2400" b="1" dirty="0">
                <a:solidFill>
                  <a:schemeClr val="tx2"/>
                </a:solidFill>
              </a:rPr>
              <a:t>Raccolta Dati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Hashtag e menzioni</a:t>
            </a:r>
            <a:r>
              <a:rPr lang="it-IT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#NoGreenPass, #vaccinatevi, @CasaPoundItalia,@matteosalvinimi,@EnricoLetta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Data</a:t>
            </a:r>
            <a:r>
              <a:rPr lang="en-US" dirty="0">
                <a:solidFill>
                  <a:schemeClr val="tx2"/>
                </a:solidFill>
              </a:rPr>
              <a:t>: 30 </a:t>
            </a:r>
            <a:r>
              <a:rPr lang="en-US" dirty="0" err="1">
                <a:solidFill>
                  <a:schemeClr val="tx2"/>
                </a:solidFill>
              </a:rPr>
              <a:t>dicembre</a:t>
            </a:r>
            <a:r>
              <a:rPr lang="en-US" dirty="0">
                <a:solidFill>
                  <a:schemeClr val="tx2"/>
                </a:solidFill>
              </a:rPr>
              <a:t> 2021, nuovo </a:t>
            </a:r>
            <a:r>
              <a:rPr lang="en-US" dirty="0" err="1">
                <a:solidFill>
                  <a:schemeClr val="tx2"/>
                </a:solidFill>
              </a:rPr>
              <a:t>decreto</a:t>
            </a:r>
            <a:r>
              <a:rPr lang="en-US" dirty="0">
                <a:solidFill>
                  <a:schemeClr val="tx2"/>
                </a:solidFill>
              </a:rPr>
              <a:t> Super Green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Numeriche</a:t>
            </a:r>
            <a:r>
              <a:rPr lang="it-IT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5634 nodi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9273 </a:t>
            </a:r>
            <a:r>
              <a:rPr lang="en-US" dirty="0" err="1">
                <a:solidFill>
                  <a:schemeClr val="tx2"/>
                </a:solidFill>
              </a:rPr>
              <a:t>archi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AB3-E2AE-4F31-BA51-5D738D96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77849"/>
          </a:xfrm>
        </p:spPr>
        <p:txBody>
          <a:bodyPr/>
          <a:lstStyle/>
          <a:p>
            <a:r>
              <a:rPr lang="it-IT" dirty="0"/>
              <a:t>Analisi sul grafo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709827-116C-4029-8DFD-FE3BCB30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92286" y="1426503"/>
            <a:ext cx="6179256" cy="43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E073D-B24D-41B4-A5F0-A6026263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50" y="5943086"/>
            <a:ext cx="4315427" cy="5715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CCF1EF-AD96-492E-9075-7D17E80BFF77}"/>
              </a:ext>
            </a:extLst>
          </p:cNvPr>
          <p:cNvSpPr txBox="1"/>
          <p:nvPr/>
        </p:nvSpPr>
        <p:spPr>
          <a:xfrm>
            <a:off x="6896100" y="1307506"/>
            <a:ext cx="47200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chemeClr val="tx2"/>
                </a:solidFill>
              </a:rPr>
              <a:t>La </a:t>
            </a:r>
            <a:r>
              <a:rPr lang="it-IT" dirty="0" err="1">
                <a:solidFill>
                  <a:schemeClr val="tx2"/>
                </a:solidFill>
              </a:rPr>
              <a:t>Giant</a:t>
            </a:r>
            <a:r>
              <a:rPr lang="it-IT" dirty="0">
                <a:solidFill>
                  <a:schemeClr val="tx2"/>
                </a:solidFill>
              </a:rPr>
              <a:t> Component della rete evidenzia:</a:t>
            </a:r>
          </a:p>
          <a:p>
            <a:pPr marL="285750" lvl="1" indent="-28575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2 raggruppamenti principali</a:t>
            </a:r>
          </a:p>
          <a:p>
            <a:pPr marL="2857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5 </a:t>
            </a:r>
            <a:r>
              <a:rPr lang="it-IT" dirty="0" err="1">
                <a:solidFill>
                  <a:schemeClr val="tx2"/>
                </a:solidFill>
              </a:rPr>
              <a:t>HUBs</a:t>
            </a:r>
            <a:r>
              <a:rPr lang="it-IT" dirty="0">
                <a:solidFill>
                  <a:schemeClr val="tx2"/>
                </a:solidFill>
              </a:rPr>
              <a:t> di dimensione significativa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E1A589F-CF64-4145-88A1-D55B049A2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4067"/>
              </p:ext>
            </p:extLst>
          </p:nvPr>
        </p:nvGraphicFramePr>
        <p:xfrm>
          <a:off x="7265378" y="2916132"/>
          <a:ext cx="3981450" cy="2898845"/>
        </p:xfrm>
        <a:graphic>
          <a:graphicData uri="http://schemas.openxmlformats.org/drawingml/2006/table">
            <a:tbl>
              <a:tblPr firstCol="1" bandRow="1" bandCol="1">
                <a:tableStyleId>{21E4AEA4-8DFA-4A89-87EB-49C32662AFE0}</a:tableStyleId>
              </a:tblPr>
              <a:tblGrid>
                <a:gridCol w="2571353">
                  <a:extLst>
                    <a:ext uri="{9D8B030D-6E8A-4147-A177-3AD203B41FA5}">
                      <a16:colId xmlns:a16="http://schemas.microsoft.com/office/drawing/2014/main" val="2528473184"/>
                    </a:ext>
                  </a:extLst>
                </a:gridCol>
                <a:gridCol w="1410097">
                  <a:extLst>
                    <a:ext uri="{9D8B030D-6E8A-4147-A177-3AD203B41FA5}">
                      <a16:colId xmlns:a16="http://schemas.microsoft.com/office/drawing/2014/main" val="368330257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Assortativity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-0.2152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087833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Edge Connectivity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522625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Node Connectivity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9762696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Density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0.0005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402831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Radius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105558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Diameter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09487816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Overall reciprocity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0.0035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652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6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961-2C88-4FEF-9D35-A21E1EFF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29687"/>
          </a:xfrm>
        </p:spPr>
        <p:txBody>
          <a:bodyPr/>
          <a:lstStyle/>
          <a:p>
            <a:r>
              <a:rPr lang="it-IT" dirty="0"/>
              <a:t>Spam users</a:t>
            </a:r>
            <a:endParaRPr lang="en-US" dirty="0"/>
          </a:p>
        </p:txBody>
      </p:sp>
      <p:pic>
        <p:nvPicPr>
          <p:cNvPr id="3" name="image8.png">
            <a:extLst>
              <a:ext uri="{FF2B5EF4-FFF2-40B4-BE49-F238E27FC236}">
                <a16:creationId xmlns:a16="http://schemas.microsoft.com/office/drawing/2014/main" id="{0146515E-9C5C-4F02-A930-69F381AFB4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5894" y="1705090"/>
            <a:ext cx="4758106" cy="4306455"/>
          </a:xfrm>
          <a:prstGeom prst="rect">
            <a:avLst/>
          </a:prstGeom>
          <a:ln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526900-0355-4F70-A015-003A6B88AEE0}"/>
              </a:ext>
            </a:extLst>
          </p:cNvPr>
          <p:cNvSpPr txBox="1"/>
          <p:nvPr/>
        </p:nvSpPr>
        <p:spPr>
          <a:xfrm>
            <a:off x="5638800" y="1609725"/>
            <a:ext cx="596671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700" dirty="0">
                <a:solidFill>
                  <a:schemeClr val="tx2"/>
                </a:solidFill>
              </a:rPr>
              <a:t>Distribuzione degli utenti che ha effettuato almeno 6 retweet:</a:t>
            </a:r>
          </a:p>
          <a:p>
            <a:pPr marL="285750" indent="-28575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Costituiscono il 2.2% del totale</a:t>
            </a:r>
          </a:p>
          <a:p>
            <a:pPr marL="285750" indent="-28575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La maggior parte di essi è legata a @matteosalvinimi</a:t>
            </a:r>
          </a:p>
          <a:p>
            <a:pPr marL="285750" indent="-285750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Non rientra in questa distribuzione l’hashtag #vaccinatevi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63F540-9A28-412D-843F-2E775BF15A88}"/>
              </a:ext>
            </a:extLst>
          </p:cNvPr>
          <p:cNvSpPr txBox="1"/>
          <p:nvPr/>
        </p:nvSpPr>
        <p:spPr>
          <a:xfrm>
            <a:off x="5649396" y="4442906"/>
            <a:ext cx="59667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tx2"/>
                </a:solidFill>
              </a:rPr>
              <a:t>Commento:</a:t>
            </a:r>
          </a:p>
          <a:p>
            <a:pPr>
              <a:spcAft>
                <a:spcPts val="600"/>
              </a:spcAft>
            </a:pPr>
            <a:r>
              <a:rPr lang="it-IT" sz="1600" dirty="0">
                <a:solidFill>
                  <a:schemeClr val="tx2"/>
                </a:solidFill>
              </a:rPr>
              <a:t>Pur avendo delle classi bilanciate (escludendo la raccolta #casapound), risulta evidente una grande sproporzione dell’attività social. </a:t>
            </a:r>
          </a:p>
        </p:txBody>
      </p:sp>
    </p:spTree>
    <p:extLst>
      <p:ext uri="{BB962C8B-B14F-4D97-AF65-F5344CB8AC3E}">
        <p14:creationId xmlns:p14="http://schemas.microsoft.com/office/powerpoint/2010/main" val="259009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80FFC-8A1E-4546-A66E-52548F8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75292"/>
          </a:xfrm>
        </p:spPr>
        <p:txBody>
          <a:bodyPr/>
          <a:lstStyle/>
          <a:p>
            <a:r>
              <a:rPr lang="it-IT" dirty="0"/>
              <a:t>HUBS</a:t>
            </a:r>
          </a:p>
        </p:txBody>
      </p:sp>
      <p:pic>
        <p:nvPicPr>
          <p:cNvPr id="3" name="image6.png">
            <a:extLst>
              <a:ext uri="{FF2B5EF4-FFF2-40B4-BE49-F238E27FC236}">
                <a16:creationId xmlns:a16="http://schemas.microsoft.com/office/drawing/2014/main" id="{2D789322-191E-4819-9954-89E77C81C43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1762" y="1714499"/>
            <a:ext cx="5412323" cy="3990975"/>
          </a:xfrm>
          <a:prstGeom prst="rect">
            <a:avLst/>
          </a:prstGeom>
          <a:ln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773805-EBA7-40CA-92BA-EE439E4663AA}"/>
              </a:ext>
            </a:extLst>
          </p:cNvPr>
          <p:cNvSpPr txBox="1"/>
          <p:nvPr/>
        </p:nvSpPr>
        <p:spPr>
          <a:xfrm>
            <a:off x="5991226" y="1562099"/>
            <a:ext cx="5809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700" dirty="0">
                <a:solidFill>
                  <a:schemeClr val="tx2"/>
                </a:solidFill>
              </a:rPr>
              <a:t>Distribuzione degli utenti che ha ricevuto almeno 15 retweet:</a:t>
            </a:r>
          </a:p>
          <a:p>
            <a:pPr marL="285750" indent="-28575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Costituiscono l’1.2% dei nodi</a:t>
            </a:r>
          </a:p>
          <a:p>
            <a:pPr marL="285750" indent="-285750"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Si possono osservare 6 nodi che si differenziano dal resto per numero di retweet</a:t>
            </a:r>
          </a:p>
          <a:p>
            <a:pPr marL="285750" indent="-285750"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7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472CB39-0133-4F13-BFDF-4BAFB378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35831"/>
              </p:ext>
            </p:extLst>
          </p:nvPr>
        </p:nvGraphicFramePr>
        <p:xfrm>
          <a:off x="5991226" y="3429000"/>
          <a:ext cx="5614284" cy="21371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10989">
                  <a:extLst>
                    <a:ext uri="{9D8B030D-6E8A-4147-A177-3AD203B41FA5}">
                      <a16:colId xmlns:a16="http://schemas.microsoft.com/office/drawing/2014/main" val="1638904116"/>
                    </a:ext>
                  </a:extLst>
                </a:gridCol>
                <a:gridCol w="1391601">
                  <a:extLst>
                    <a:ext uri="{9D8B030D-6E8A-4147-A177-3AD203B41FA5}">
                      <a16:colId xmlns:a16="http://schemas.microsoft.com/office/drawing/2014/main" val="499904714"/>
                    </a:ext>
                  </a:extLst>
                </a:gridCol>
                <a:gridCol w="1498551">
                  <a:extLst>
                    <a:ext uri="{9D8B030D-6E8A-4147-A177-3AD203B41FA5}">
                      <a16:colId xmlns:a16="http://schemas.microsoft.com/office/drawing/2014/main" val="780817403"/>
                    </a:ext>
                  </a:extLst>
                </a:gridCol>
                <a:gridCol w="1213143">
                  <a:extLst>
                    <a:ext uri="{9D8B030D-6E8A-4147-A177-3AD203B41FA5}">
                      <a16:colId xmlns:a16="http://schemas.microsoft.com/office/drawing/2014/main" val="1681490736"/>
                    </a:ext>
                  </a:extLst>
                </a:gridCol>
              </a:tblGrid>
              <a:tr h="30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Utente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Retweet ricevuti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In Degree Centrality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Hashtag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2454882"/>
                  </a:ext>
                </a:extLst>
              </a:tr>
              <a:tr h="30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Lorenzo62752880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1080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0.208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#NoGreenPass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1012300"/>
                  </a:ext>
                </a:extLst>
              </a:tr>
              <a:tr h="30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mariannaaprile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579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0.112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#vaccinatevi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4100249"/>
                  </a:ext>
                </a:extLst>
              </a:tr>
              <a:tr h="30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Cartabellotta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415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0.080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#vaccinatevi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1674444"/>
                  </a:ext>
                </a:extLst>
              </a:tr>
              <a:tr h="277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 err="1">
                          <a:effectLst/>
                        </a:rPr>
                        <a:t>matteosalvinimi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332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0.064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@matteosalvinimi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0751541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CasaPoundItalia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245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0.047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@CasaPoundItalia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0077978"/>
                  </a:ext>
                </a:extLst>
              </a:tr>
              <a:tr h="2792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gianluca826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207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0.040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@matteosalvinimi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7886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3509F-5FF9-4B7C-AADD-97672A9E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604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COMMUNITY DETECTION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FF5FD-C057-4585-B118-A2BB97F015DF}"/>
              </a:ext>
            </a:extLst>
          </p:cNvPr>
          <p:cNvSpPr txBox="1"/>
          <p:nvPr/>
        </p:nvSpPr>
        <p:spPr>
          <a:xfrm>
            <a:off x="176334" y="1523331"/>
            <a:ext cx="5245224" cy="157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200" b="1" dirty="0" err="1">
                <a:solidFill>
                  <a:schemeClr val="tx2"/>
                </a:solidFill>
              </a:rPr>
              <a:t>Ipotesi</a:t>
            </a:r>
            <a:r>
              <a:rPr lang="en-US" sz="2200" b="1" dirty="0">
                <a:solidFill>
                  <a:schemeClr val="tx2"/>
                </a:solidFill>
              </a:rPr>
              <a:t> di </a:t>
            </a:r>
            <a:r>
              <a:rPr lang="en-US" sz="2200" b="1" dirty="0" err="1">
                <a:solidFill>
                  <a:schemeClr val="tx2"/>
                </a:solidFill>
              </a:rPr>
              <a:t>partenza</a:t>
            </a:r>
            <a:endParaRPr lang="en-US" sz="2200" b="1" dirty="0">
              <a:solidFill>
                <a:schemeClr val="tx2"/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2"/>
                </a:solidFill>
              </a:rPr>
              <a:t>Community 1 </a:t>
            </a:r>
            <a:r>
              <a:rPr lang="en-US" dirty="0">
                <a:solidFill>
                  <a:schemeClr val="tx2"/>
                </a:solidFill>
              </a:rPr>
              <a:t>                                               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#vaccinatevi @EnricoLetta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i="1" dirty="0">
                <a:solidFill>
                  <a:schemeClr val="tx2"/>
                </a:solidFill>
              </a:rPr>
              <a:t>Community 2</a:t>
            </a:r>
            <a:r>
              <a:rPr lang="en-US" dirty="0">
                <a:solidFill>
                  <a:schemeClr val="tx2"/>
                </a:solidFill>
              </a:rPr>
              <a:t>                          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#NoGreenPass  @matteosalvinimi @CasaPoundItalia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A45224-B590-471E-974E-7DCCF77A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" r="4" b="761"/>
          <a:stretch/>
        </p:blipFill>
        <p:spPr bwMode="auto">
          <a:xfrm>
            <a:off x="5421558" y="1078277"/>
            <a:ext cx="6428683" cy="47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8CD67-C655-4981-AFA6-54050F2FD511}"/>
              </a:ext>
            </a:extLst>
          </p:cNvPr>
          <p:cNvSpPr txBox="1"/>
          <p:nvPr/>
        </p:nvSpPr>
        <p:spPr>
          <a:xfrm>
            <a:off x="176334" y="3723607"/>
            <a:ext cx="5245224" cy="218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2000" b="1" dirty="0" err="1">
                <a:solidFill>
                  <a:schemeClr val="tx2"/>
                </a:solidFill>
              </a:rPr>
              <a:t>Girvan</a:t>
            </a:r>
            <a:r>
              <a:rPr lang="it-IT" sz="2000" b="1" dirty="0">
                <a:solidFill>
                  <a:schemeClr val="tx2"/>
                </a:solidFill>
              </a:rPr>
              <a:t> – Newman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2"/>
                </a:solidFill>
              </a:rPr>
              <a:t>Funzionamento: algoritmo iterativo per rimozione degli archi, basato sulla </a:t>
            </a:r>
            <a:r>
              <a:rPr lang="it-IT" sz="1700" dirty="0" err="1">
                <a:solidFill>
                  <a:schemeClr val="tx2"/>
                </a:solidFill>
              </a:rPr>
              <a:t>Betweenness</a:t>
            </a:r>
            <a:r>
              <a:rPr lang="it-IT" sz="1700" dirty="0">
                <a:solidFill>
                  <a:schemeClr val="tx2"/>
                </a:solidFill>
              </a:rPr>
              <a:t> </a:t>
            </a:r>
            <a:r>
              <a:rPr lang="it-IT" sz="1700" dirty="0" err="1">
                <a:solidFill>
                  <a:schemeClr val="tx2"/>
                </a:solidFill>
              </a:rPr>
              <a:t>Centrality</a:t>
            </a:r>
            <a:endParaRPr lang="it-IT" sz="1700" dirty="0">
              <a:solidFill>
                <a:schemeClr val="tx2"/>
              </a:solidFill>
            </a:endParaRP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it-IT" sz="1700" dirty="0" err="1">
                <a:solidFill>
                  <a:schemeClr val="tx2"/>
                </a:solidFill>
              </a:rPr>
              <a:t>Drawback</a:t>
            </a:r>
            <a:r>
              <a:rPr lang="it-IT" sz="1700" dirty="0">
                <a:solidFill>
                  <a:schemeClr val="tx2"/>
                </a:solidFill>
              </a:rPr>
              <a:t>: elevato costo computazionale</a:t>
            </a:r>
          </a:p>
          <a:p>
            <a:pPr marL="80010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9A4A-974C-4425-9BD5-2A61812B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09615"/>
          </a:xfrm>
        </p:spPr>
        <p:txBody>
          <a:bodyPr/>
          <a:lstStyle/>
          <a:p>
            <a:r>
              <a:rPr lang="it-IT" dirty="0"/>
              <a:t>PERFORMANCE EVALUATION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FDE8FAD-C316-414B-8A4C-DC93690E6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427"/>
          <a:stretch/>
        </p:blipFill>
        <p:spPr bwMode="auto">
          <a:xfrm>
            <a:off x="5544416" y="1213035"/>
            <a:ext cx="6428509" cy="470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71897-5BB5-4792-A0F3-8BDAEA489867}"/>
              </a:ext>
            </a:extLst>
          </p:cNvPr>
          <p:cNvSpPr txBox="1"/>
          <p:nvPr/>
        </p:nvSpPr>
        <p:spPr>
          <a:xfrm>
            <a:off x="446534" y="1511847"/>
            <a:ext cx="5245224" cy="103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 b="1" dirty="0">
                <a:solidFill>
                  <a:schemeClr val="tx2"/>
                </a:solidFill>
              </a:rPr>
              <a:t>Confusion Matrix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</a:rPr>
              <a:t>Accuracy 92.3%</a:t>
            </a:r>
            <a:endParaRPr lang="en-US" sz="1400" dirty="0">
              <a:solidFill>
                <a:schemeClr val="tx2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33E04D-7B14-4BB2-A503-862CC52B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16" y="1430048"/>
            <a:ext cx="24955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43C61-AB73-4C11-AEA9-B17215D0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27" y="3840997"/>
            <a:ext cx="4029637" cy="1019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BC3F2-5F2E-4406-9286-921A1807BE8E}"/>
              </a:ext>
            </a:extLst>
          </p:cNvPr>
          <p:cNvSpPr txBox="1"/>
          <p:nvPr/>
        </p:nvSpPr>
        <p:spPr>
          <a:xfrm>
            <a:off x="446534" y="5071184"/>
            <a:ext cx="56494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</a:rPr>
              <a:t>Commento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sz="1600" dirty="0">
                <a:solidFill>
                  <a:schemeClr val="tx2"/>
                </a:solidFill>
              </a:rPr>
              <a:t>Il </a:t>
            </a:r>
            <a:r>
              <a:rPr lang="en-US" sz="1600" dirty="0" err="1">
                <a:solidFill>
                  <a:schemeClr val="tx2"/>
                </a:solidFill>
              </a:rPr>
              <a:t>risultato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della</a:t>
            </a:r>
            <a:r>
              <a:rPr lang="en-US" sz="1600" dirty="0">
                <a:solidFill>
                  <a:schemeClr val="tx2"/>
                </a:solidFill>
              </a:rPr>
              <a:t> community detection </a:t>
            </a:r>
            <a:r>
              <a:rPr lang="en-US" sz="1600" dirty="0" err="1">
                <a:solidFill>
                  <a:schemeClr val="tx2"/>
                </a:solidFill>
              </a:rPr>
              <a:t>conferma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l’ipotesi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</a:rPr>
              <a:t>di </a:t>
            </a:r>
            <a:r>
              <a:rPr lang="en-US" sz="1600" dirty="0" err="1">
                <a:solidFill>
                  <a:schemeClr val="tx2"/>
                </a:solidFill>
              </a:rPr>
              <a:t>partenza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  <a:r>
              <a:rPr lang="en-US" sz="1600" dirty="0" err="1">
                <a:solidFill>
                  <a:schemeClr val="tx2"/>
                </a:solidFill>
              </a:rPr>
              <a:t>Ciascuna</a:t>
            </a:r>
            <a:r>
              <a:rPr lang="en-US" sz="1600" dirty="0">
                <a:solidFill>
                  <a:schemeClr val="tx2"/>
                </a:solidFill>
              </a:rPr>
              <a:t> community ha una propria </a:t>
            </a:r>
            <a:r>
              <a:rPr lang="en-US" sz="1600" dirty="0" err="1">
                <a:solidFill>
                  <a:schemeClr val="tx2"/>
                </a:solidFill>
              </a:rPr>
              <a:t>affinità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politica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6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284-3324-471C-A219-4868AA8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2032"/>
          </a:xfrm>
        </p:spPr>
        <p:txBody>
          <a:bodyPr/>
          <a:lstStyle/>
          <a:p>
            <a:r>
              <a:rPr lang="it-IT" dirty="0"/>
              <a:t>SENTIMENT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C06E7-B486-43C3-9FCE-888E63796893}"/>
              </a:ext>
            </a:extLst>
          </p:cNvPr>
          <p:cNvSpPr txBox="1"/>
          <p:nvPr/>
        </p:nvSpPr>
        <p:spPr>
          <a:xfrm>
            <a:off x="700755" y="1495514"/>
            <a:ext cx="4657458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2000" b="1" dirty="0" err="1">
                <a:solidFill>
                  <a:schemeClr val="tx2"/>
                </a:solidFill>
              </a:rPr>
              <a:t>Preprocessing</a:t>
            </a:r>
            <a:endParaRPr lang="it-IT" dirty="0"/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Lowercase</a:t>
            </a:r>
            <a:endParaRPr lang="it-IT" dirty="0">
              <a:solidFill>
                <a:schemeClr val="tx2"/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Pulizia da simboli e </a:t>
            </a:r>
            <a:r>
              <a:rPr lang="it-IT" dirty="0" err="1">
                <a:solidFill>
                  <a:schemeClr val="tx2"/>
                </a:solidFill>
              </a:rPr>
              <a:t>punctuation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removal</a:t>
            </a:r>
            <a:endParaRPr lang="it-IT" dirty="0">
              <a:solidFill>
                <a:schemeClr val="tx2"/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Stopwords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removal</a:t>
            </a:r>
            <a:endParaRPr lang="it-IT" dirty="0">
              <a:solidFill>
                <a:schemeClr val="tx2"/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Lemmatization</a:t>
            </a:r>
            <a:r>
              <a:rPr lang="it-IT" dirty="0">
                <a:solidFill>
                  <a:schemeClr val="tx2"/>
                </a:solidFill>
              </a:rPr>
              <a:t> (</a:t>
            </a:r>
            <a:r>
              <a:rPr lang="it-IT" dirty="0" err="1">
                <a:solidFill>
                  <a:schemeClr val="tx2"/>
                </a:solidFill>
              </a:rPr>
              <a:t>Spacy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2C69-5C5F-48E3-8D5D-BA08E39EB041}"/>
              </a:ext>
            </a:extLst>
          </p:cNvPr>
          <p:cNvSpPr txBox="1"/>
          <p:nvPr/>
        </p:nvSpPr>
        <p:spPr>
          <a:xfrm>
            <a:off x="575894" y="3873453"/>
            <a:ext cx="5520106" cy="19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2000" b="1" dirty="0" err="1">
                <a:solidFill>
                  <a:schemeClr val="tx2"/>
                </a:solidFill>
              </a:rPr>
              <a:t>Vader</a:t>
            </a:r>
            <a:endParaRPr lang="it-IT" dirty="0"/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Modello lexicon </a:t>
            </a:r>
            <a:r>
              <a:rPr lang="it-IT" dirty="0" err="1">
                <a:solidFill>
                  <a:schemeClr val="tx2"/>
                </a:solidFill>
              </a:rPr>
              <a:t>based</a:t>
            </a:r>
            <a:endParaRPr lang="it-IT" dirty="0">
              <a:solidFill>
                <a:schemeClr val="tx2"/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Integrazione con lexicon </a:t>
            </a:r>
            <a:r>
              <a:rPr lang="it-IT" dirty="0" err="1">
                <a:solidFill>
                  <a:schemeClr val="tx2"/>
                </a:solidFill>
              </a:rPr>
              <a:t>Sentix</a:t>
            </a:r>
            <a:r>
              <a:rPr lang="it-IT" dirty="0">
                <a:solidFill>
                  <a:schemeClr val="tx2"/>
                </a:solidFill>
              </a:rPr>
              <a:t> normalizzato [-4, +4]</a:t>
            </a: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Ponderazione termini positivo e negativo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0D8CC3-6872-4719-96A8-63D20A71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84" y="1772513"/>
            <a:ext cx="3752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48B4D-B6D1-4F62-9709-38B04DD8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26" y="4733729"/>
            <a:ext cx="5849166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A111-55D0-4103-83BB-7192D4F4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03486"/>
          </a:xfrm>
        </p:spPr>
        <p:txBody>
          <a:bodyPr/>
          <a:lstStyle/>
          <a:p>
            <a:r>
              <a:rPr lang="it-IT" dirty="0"/>
              <a:t>WORDCLOUDS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8E8C19-F39D-4B2E-97F4-8CB8F71B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4" y="3499266"/>
            <a:ext cx="4882437" cy="24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9A81176-5683-49E9-AB7D-C3496B80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97" y="3430891"/>
            <a:ext cx="4947813" cy="25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2816A0-F267-4255-A2A5-71C189E93547}"/>
              </a:ext>
            </a:extLst>
          </p:cNvPr>
          <p:cNvSpPr txBox="1"/>
          <p:nvPr/>
        </p:nvSpPr>
        <p:spPr>
          <a:xfrm>
            <a:off x="549203" y="1557494"/>
            <a:ext cx="113123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Pro </a:t>
            </a:r>
            <a:r>
              <a:rPr lang="it-IT" sz="2000" b="1" dirty="0" err="1">
                <a:solidFill>
                  <a:schemeClr val="tx2"/>
                </a:solidFill>
              </a:rPr>
              <a:t>Vax</a:t>
            </a:r>
            <a:r>
              <a:rPr lang="it-IT" sz="2000" b="1" dirty="0">
                <a:solidFill>
                  <a:schemeClr val="tx2"/>
                </a:solidFill>
              </a:rPr>
              <a:t>: </a:t>
            </a:r>
            <a:r>
              <a:rPr lang="it-IT" sz="1600" dirty="0">
                <a:solidFill>
                  <a:schemeClr val="tx2"/>
                </a:solidFill>
              </a:rPr>
              <a:t>si focalizza l’attenzione sui termini «contagio», «caso», «morire», «servire», «tampone», a delineare i 	principali  		motivi di preoccupazione legati al covid e alla necessità dei tamponi</a:t>
            </a: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2"/>
                </a:solidFill>
              </a:rPr>
              <a:t>No </a:t>
            </a:r>
            <a:r>
              <a:rPr lang="it-IT" sz="2000" b="1" dirty="0" err="1">
                <a:solidFill>
                  <a:schemeClr val="tx2"/>
                </a:solidFill>
              </a:rPr>
              <a:t>Vax</a:t>
            </a:r>
            <a:r>
              <a:rPr lang="it-IT" sz="2000" b="1" dirty="0">
                <a:solidFill>
                  <a:schemeClr val="tx2"/>
                </a:solidFill>
              </a:rPr>
              <a:t>: </a:t>
            </a:r>
            <a:r>
              <a:rPr lang="it-IT" sz="1600" dirty="0">
                <a:solidFill>
                  <a:schemeClr val="tx2"/>
                </a:solidFill>
              </a:rPr>
              <a:t>si focalizza l’attenzione sui termini «ancora», «no», «altro», «senza», «libertà», lasciando intendere una nota di forte		 dissenso e del ripetersi delle stesse circostanze senza che si trovi altre soluzioni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600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{1F861151-CD37-47DD-B26D-48D39A4B06A7}tf33552983_win32</Template>
  <TotalTime>325</TotalTime>
  <Words>486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Demi</vt:lpstr>
      <vt:lpstr>Wingdings</vt:lpstr>
      <vt:lpstr>Wingdings 2</vt:lpstr>
      <vt:lpstr>DividendVTI</vt:lpstr>
      <vt:lpstr>novax e provax a confronto su twitter</vt:lpstr>
      <vt:lpstr>Presentazione standard di PowerPoint</vt:lpstr>
      <vt:lpstr>Analisi sul grafo</vt:lpstr>
      <vt:lpstr>Spam users</vt:lpstr>
      <vt:lpstr>HUBS</vt:lpstr>
      <vt:lpstr>COMMUNITY DETECTION</vt:lpstr>
      <vt:lpstr>PERFORMANCE EVALUATION</vt:lpstr>
      <vt:lpstr>SENTIMENT ANALYSIS</vt:lpstr>
      <vt:lpstr>WORDCLOUDS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novax e provax a confronto su twitter</dc:title>
  <dc:creator>e.spinelli8@campus.unimib.it</dc:creator>
  <cp:lastModifiedBy>d.mobilia@campus.unimib.it</cp:lastModifiedBy>
  <cp:revision>6</cp:revision>
  <dcterms:created xsi:type="dcterms:W3CDTF">2022-01-15T10:35:01Z</dcterms:created>
  <dcterms:modified xsi:type="dcterms:W3CDTF">2022-02-03T11:10:29Z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