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7" r:id="rId5"/>
    <p:sldId id="265" r:id="rId6"/>
    <p:sldId id="264" r:id="rId7"/>
    <p:sldId id="261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FFF"/>
    <a:srgbClr val="82FFFF"/>
    <a:srgbClr val="71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C1640-A86D-4A82-9452-50C5628AA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App Engine con </a:t>
            </a:r>
            <a:br>
              <a:rPr lang="it-IT" dirty="0"/>
            </a:br>
            <a:r>
              <a:rPr lang="it-IT" dirty="0"/>
              <a:t>Google cloud Platform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7793B5-EBB9-42C3-9A6F-D7CCA1673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Tutto ciò di cui hai bisogno per creare e scalare ATTRAVERSO servizi </a:t>
            </a:r>
            <a:r>
              <a:rPr lang="it-IT" dirty="0" err="1"/>
              <a:t>Paas</a:t>
            </a:r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58F0AE-3F8B-4F72-B31A-3A27192696D3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278929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000AE-D90F-4B1B-B7B0-D9D19940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472" y="1478570"/>
            <a:ext cx="9905999" cy="3541714"/>
          </a:xfrm>
        </p:spPr>
        <p:txBody>
          <a:bodyPr/>
          <a:lstStyle/>
          <a:p>
            <a:r>
              <a:rPr lang="it-IT" dirty="0"/>
              <a:t>Uso di Web Platform proprietario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Flask </a:t>
            </a:r>
          </a:p>
          <a:p>
            <a:r>
              <a:rPr lang="it-IT" dirty="0"/>
              <a:t>Uso di API Google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Uso di Memcache</a:t>
            </a:r>
          </a:p>
          <a:p>
            <a:r>
              <a:rPr lang="it-IT" dirty="0"/>
              <a:t>Uso di Cloud Datastore Google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Database di terze parti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7A23096-B630-417F-A38F-695BA847691B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Lock-in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536360-3500-46CB-A992-5F2D734F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21" y="1664504"/>
            <a:ext cx="2529265" cy="27394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58A760-9097-44DA-9334-10F0E270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33" y="2428915"/>
            <a:ext cx="1056449" cy="105644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2930AA-6158-45EC-A43C-26E2E7AFD374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3701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B61091-9B13-40F7-9539-937B74802021}"/>
              </a:ext>
            </a:extLst>
          </p:cNvPr>
          <p:cNvSpPr txBox="1"/>
          <p:nvPr/>
        </p:nvSpPr>
        <p:spPr>
          <a:xfrm>
            <a:off x="3662390" y="1965681"/>
            <a:ext cx="604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400" dirty="0"/>
              <a:t>Focalizzarsi sul codice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400" dirty="0"/>
              <a:t>Amministrazione automatica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400" dirty="0"/>
              <a:t>User Friendly </a:t>
            </a:r>
          </a:p>
          <a:p>
            <a:pPr marL="1200150" lvl="1" indent="-742950">
              <a:buFont typeface="Wingdings" panose="05000000000000000000" pitchFamily="2" charset="2"/>
              <a:buChar char="ü"/>
            </a:pPr>
            <a:r>
              <a:rPr lang="it-IT" sz="3400" dirty="0"/>
              <a:t>Java, Python, Go</a:t>
            </a:r>
          </a:p>
          <a:p>
            <a:pPr marL="1200150" lvl="1" indent="-742950">
              <a:buFont typeface="Wingdings" panose="05000000000000000000" pitchFamily="2" charset="2"/>
              <a:buChar char="ü"/>
            </a:pPr>
            <a:r>
              <a:rPr lang="it-IT" sz="3400" dirty="0"/>
              <a:t>Codice Boilerplate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400" dirty="0"/>
              <a:t>Sharding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400" dirty="0"/>
              <a:t>Tool di sviluppo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400" dirty="0"/>
              <a:t>App Engine SDK</a:t>
            </a:r>
            <a:endParaRPr lang="it-IT" sz="4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A0E9AF-3165-41AB-9D97-76CAE9D6AB7A}"/>
              </a:ext>
            </a:extLst>
          </p:cNvPr>
          <p:cNvSpPr txBox="1"/>
          <p:nvPr/>
        </p:nvSpPr>
        <p:spPr>
          <a:xfrm>
            <a:off x="1957137" y="663284"/>
            <a:ext cx="827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15FFFF"/>
                </a:solidFill>
              </a:rPr>
              <a:t>Punti di forza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0DC0F0-64FC-4067-889C-31C5FC77D524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33228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8A89F-C866-40DA-BDDB-9265229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93" y="243509"/>
            <a:ext cx="9905998" cy="1151469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15FFFF"/>
                </a:solidFill>
              </a:rPr>
              <a:t>APP ENGINE sdk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C634FCE-F089-482F-9363-8E6D4718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3" y="1394978"/>
            <a:ext cx="6641232" cy="450859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F68833-1D6D-43BB-AB98-BC6378C27B36}"/>
              </a:ext>
            </a:extLst>
          </p:cNvPr>
          <p:cNvSpPr txBox="1"/>
          <p:nvPr/>
        </p:nvSpPr>
        <p:spPr>
          <a:xfrm>
            <a:off x="7395725" y="2546447"/>
            <a:ext cx="4796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Test App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000" dirty="0"/>
              <a:t>Simulazione ambiente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Subito attivo e in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Molte scelte per memorizzazione e recupero dati.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0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EA65F5-8A4C-4810-BE88-AC6875BB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22" y="2184778"/>
            <a:ext cx="6960052" cy="3724703"/>
          </a:xfrm>
        </p:spPr>
        <p:txBody>
          <a:bodyPr>
            <a:normAutofit/>
          </a:bodyPr>
          <a:lstStyle/>
          <a:p>
            <a:r>
              <a:rPr lang="it-IT" dirty="0"/>
              <a:t>Memorizzazione dati e richieste in contemporanea</a:t>
            </a:r>
          </a:p>
          <a:p>
            <a:r>
              <a:rPr lang="it-IT" dirty="0"/>
              <a:t>BigTable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 </a:t>
            </a:r>
            <a:r>
              <a:rPr lang="it-IT" sz="2400" dirty="0"/>
              <a:t>Mappa &lt;Chiave , Valore ( &gt; 10 Mb) 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400" dirty="0"/>
              <a:t>Più nodi per BigTable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400" dirty="0"/>
              <a:t>Tablets</a:t>
            </a:r>
          </a:p>
          <a:p>
            <a:r>
              <a:rPr lang="it-IT" dirty="0"/>
              <a:t>Memcache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D8B9EB-81AB-431A-8905-CA81FEA9A702}"/>
              </a:ext>
            </a:extLst>
          </p:cNvPr>
          <p:cNvSpPr txBox="1"/>
          <p:nvPr/>
        </p:nvSpPr>
        <p:spPr>
          <a:xfrm>
            <a:off x="1957137" y="663284"/>
            <a:ext cx="827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15FFFF"/>
                </a:solidFill>
              </a:rPr>
              <a:t>Architettura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BAFE7E-8F55-411B-901D-F1771464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40" y="2021005"/>
            <a:ext cx="5906176" cy="44196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70BD87-BBAB-4801-8D18-5F24DDAF83E0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40430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BBCEEB9-04F0-4326-B48A-E6721F64A770}"/>
              </a:ext>
            </a:extLst>
          </p:cNvPr>
          <p:cNvSpPr txBox="1">
            <a:spLocks/>
          </p:cNvSpPr>
          <p:nvPr/>
        </p:nvSpPr>
        <p:spPr>
          <a:xfrm>
            <a:off x="1143001" y="273511"/>
            <a:ext cx="9905998" cy="1151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Datastore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68504A-DDE2-4B71-9398-DD9C62A23974}"/>
              </a:ext>
            </a:extLst>
          </p:cNvPr>
          <p:cNvSpPr txBox="1">
            <a:spLocks/>
          </p:cNvSpPr>
          <p:nvPr/>
        </p:nvSpPr>
        <p:spPr>
          <a:xfrm>
            <a:off x="6446878" y="1377890"/>
            <a:ext cx="4875917" cy="1151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Master/SLAVE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13A4285-34DA-4F4D-AAA3-FC9159FF58FA}"/>
              </a:ext>
            </a:extLst>
          </p:cNvPr>
          <p:cNvSpPr txBox="1">
            <a:spLocks/>
          </p:cNvSpPr>
          <p:nvPr/>
        </p:nvSpPr>
        <p:spPr>
          <a:xfrm>
            <a:off x="530086" y="1378058"/>
            <a:ext cx="4241576" cy="1151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High replication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96C84E-3F8D-49A1-9EA3-E2ED3C1A5BD0}"/>
              </a:ext>
            </a:extLst>
          </p:cNvPr>
          <p:cNvSpPr txBox="1"/>
          <p:nvPr/>
        </p:nvSpPr>
        <p:spPr>
          <a:xfrm>
            <a:off x="7420339" y="2149018"/>
            <a:ext cx="44681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Replicazione asincrona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Dati utente non sempre disponibili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Minor flusso di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Costo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FF0E21-ECC1-418C-94FC-CCDDEC987D15}"/>
              </a:ext>
            </a:extLst>
          </p:cNvPr>
          <p:cNvSpPr txBox="1"/>
          <p:nvPr/>
        </p:nvSpPr>
        <p:spPr>
          <a:xfrm>
            <a:off x="869205" y="2149019"/>
            <a:ext cx="44681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Replica automatica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Letture e scritture in caso di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Costo maggiore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Maggior flusso di dati</a:t>
            </a:r>
          </a:p>
          <a:p>
            <a:endParaRPr lang="it-IT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35331A-2942-4B34-A392-0B808E557D3F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15660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268EE29-22D2-496A-8BB6-BE7ED9907D43}"/>
              </a:ext>
            </a:extLst>
          </p:cNvPr>
          <p:cNvSpPr txBox="1">
            <a:spLocks/>
          </p:cNvSpPr>
          <p:nvPr/>
        </p:nvSpPr>
        <p:spPr>
          <a:xfrm>
            <a:off x="754493" y="243509"/>
            <a:ext cx="9905998" cy="1151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Request on app engine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409D10-556F-4C97-85E3-EAEF8D4C18A5}"/>
              </a:ext>
            </a:extLst>
          </p:cNvPr>
          <p:cNvSpPr txBox="1"/>
          <p:nvPr/>
        </p:nvSpPr>
        <p:spPr>
          <a:xfrm>
            <a:off x="6661649" y="1881809"/>
            <a:ext cx="44681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Richieste web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000" dirty="0"/>
              <a:t>Protocollo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Loader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Server dedicati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000" dirty="0"/>
              <a:t>Codice non applicativo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Server applicativi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Scalabilità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1BC70F2-071C-4C1A-886E-EBD93989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5" y="1179275"/>
            <a:ext cx="6816515" cy="47113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E458A-2F4F-47CC-AEAA-CA448F4E64A2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11465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940CC5D-5F03-4244-B6DA-BA4DF0FA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82" y="1030288"/>
            <a:ext cx="10177229" cy="5691354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79020F-01BD-4A24-ACBB-48C4F1C26549}"/>
              </a:ext>
            </a:extLst>
          </p:cNvPr>
          <p:cNvSpPr txBox="1"/>
          <p:nvPr/>
        </p:nvSpPr>
        <p:spPr>
          <a:xfrm>
            <a:off x="1413659" y="192505"/>
            <a:ext cx="9090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15FFFF"/>
                </a:solidFill>
              </a:rPr>
              <a:t>CONSOLE 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285130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5E1DA1-9AA2-4855-A791-54232DA7D2B8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Costi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11B131-B821-41B3-91FC-C4D09EEF9710}"/>
              </a:ext>
            </a:extLst>
          </p:cNvPr>
          <p:cNvSpPr txBox="1"/>
          <p:nvPr/>
        </p:nvSpPr>
        <p:spPr>
          <a:xfrm>
            <a:off x="4150369" y="1239248"/>
            <a:ext cx="63766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Nessun pagamento anticipato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Nessun costo di recesso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it-IT" sz="3000" dirty="0"/>
              <a:t>Esclude BigQuery a costo fisso.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Fatturazione al secondo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E541F0-A86A-46C6-A1BA-771E3735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43" y="3429000"/>
            <a:ext cx="5985099" cy="33521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C17B3-FE8B-4526-A970-1104A055D0EB}"/>
              </a:ext>
            </a:extLst>
          </p:cNvPr>
          <p:cNvSpPr txBox="1"/>
          <p:nvPr/>
        </p:nvSpPr>
        <p:spPr>
          <a:xfrm>
            <a:off x="5430428" y="4933524"/>
            <a:ext cx="6376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Spotify with Google App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50B4CCC-0AA8-4C18-B42E-7B73F9648834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32182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EBBC29F-B475-4316-8C00-3E80884BA682}"/>
              </a:ext>
            </a:extLst>
          </p:cNvPr>
          <p:cNvSpPr txBox="1">
            <a:spLocks/>
          </p:cNvSpPr>
          <p:nvPr/>
        </p:nvSpPr>
        <p:spPr>
          <a:xfrm>
            <a:off x="1143001" y="283265"/>
            <a:ext cx="9905998" cy="1151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rgbClr val="15FFFF"/>
                </a:solidFill>
              </a:rPr>
              <a:t>Spotify-app engine</a:t>
            </a:r>
            <a:br>
              <a:rPr lang="it-IT" dirty="0">
                <a:solidFill>
                  <a:srgbClr val="15FFFF"/>
                </a:solidFill>
              </a:rPr>
            </a:br>
            <a:r>
              <a:rPr lang="it-IT" dirty="0">
                <a:solidFill>
                  <a:srgbClr val="15FFFF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787166-98FE-4633-B9D3-479B8D4201D7}"/>
              </a:ext>
            </a:extLst>
          </p:cNvPr>
          <p:cNvSpPr txBox="1"/>
          <p:nvPr/>
        </p:nvSpPr>
        <p:spPr>
          <a:xfrm>
            <a:off x="967409" y="858999"/>
            <a:ext cx="976353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Operazioni</a:t>
            </a:r>
            <a:endParaRPr lang="en-US" sz="2400" dirty="0"/>
          </a:p>
          <a:p>
            <a:pPr lvl="1"/>
            <a:r>
              <a:rPr lang="en-US" sz="2400" dirty="0"/>
              <a:t>700,000 </a:t>
            </a:r>
            <a:r>
              <a:rPr lang="en-US" sz="2400" dirty="0" err="1"/>
              <a:t>eventi</a:t>
            </a:r>
            <a:r>
              <a:rPr lang="en-US" sz="2400" dirty="0"/>
              <a:t> al secondo= 1,874,880,000,000 </a:t>
            </a:r>
            <a:r>
              <a:rPr lang="en-US" sz="2400" dirty="0" err="1"/>
              <a:t>eventi</a:t>
            </a:r>
            <a:r>
              <a:rPr lang="en-US" sz="2400" dirty="0"/>
              <a:t> al </a:t>
            </a:r>
            <a:r>
              <a:rPr lang="en-US" sz="2400" dirty="0" err="1"/>
              <a:t>mese</a:t>
            </a:r>
            <a:endParaRPr lang="en-US" sz="2400" dirty="0"/>
          </a:p>
          <a:p>
            <a:pPr lvl="1"/>
            <a:r>
              <a:rPr lang="en-US" sz="2400" dirty="0"/>
              <a:t>= 5,624,640,000,000 </a:t>
            </a:r>
            <a:r>
              <a:rPr lang="en-US" sz="2400" dirty="0" err="1"/>
              <a:t>chiamate</a:t>
            </a:r>
            <a:r>
              <a:rPr lang="en-US" sz="2400" dirty="0"/>
              <a:t> ad API al </a:t>
            </a:r>
            <a:r>
              <a:rPr lang="en-US" sz="2400" dirty="0" err="1"/>
              <a:t>mese</a:t>
            </a:r>
            <a:r>
              <a:rPr lang="en-US" sz="2400" dirty="0"/>
              <a:t>(3 API </a:t>
            </a:r>
            <a:r>
              <a:rPr lang="en-US" sz="2400" dirty="0" err="1"/>
              <a:t>chiamate</a:t>
            </a:r>
            <a:r>
              <a:rPr lang="en-US" sz="2400" dirty="0"/>
              <a:t> per </a:t>
            </a:r>
            <a:r>
              <a:rPr lang="en-US" sz="2400" dirty="0" err="1"/>
              <a:t>evento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= $300 per le prime 1,750,000,000 </a:t>
            </a:r>
            <a:r>
              <a:rPr lang="en-US" sz="2400" dirty="0" err="1"/>
              <a:t>chiamate</a:t>
            </a:r>
            <a:endParaRPr lang="en-US" sz="2400" dirty="0"/>
          </a:p>
          <a:p>
            <a:pPr lvl="1"/>
            <a:r>
              <a:rPr lang="en-US" sz="2400" dirty="0"/>
              <a:t>= $0.05 </a:t>
            </a:r>
            <a:r>
              <a:rPr lang="en-US" sz="2400" dirty="0" err="1"/>
              <a:t>ogni</a:t>
            </a:r>
            <a:r>
              <a:rPr lang="en-US" sz="2400" dirty="0"/>
              <a:t> 1,000,000 </a:t>
            </a:r>
            <a:r>
              <a:rPr lang="en-US" sz="2400" dirty="0" err="1"/>
              <a:t>chiamate</a:t>
            </a:r>
            <a:r>
              <a:rPr lang="en-US" sz="2400" dirty="0"/>
              <a:t> = (5,624,640,000,000–1,750,000,000) = 5,622,890,000,000</a:t>
            </a:r>
          </a:p>
          <a:p>
            <a:pPr lvl="1"/>
            <a:r>
              <a:rPr lang="en-US" sz="2400" dirty="0"/>
              <a:t>= (5,622,890,000,000/1,000,000) = 5,622,890</a:t>
            </a:r>
          </a:p>
          <a:p>
            <a:pPr lvl="1"/>
            <a:r>
              <a:rPr lang="en-US" sz="2400" dirty="0"/>
              <a:t>= 5,622,890 * $0.05</a:t>
            </a:r>
          </a:p>
          <a:p>
            <a:pPr lvl="1"/>
            <a:r>
              <a:rPr lang="en-US" sz="2400" dirty="0"/>
              <a:t>= $281,144.50 per month</a:t>
            </a:r>
          </a:p>
          <a:p>
            <a:r>
              <a:rPr lang="en-US" sz="2400" dirty="0"/>
              <a:t>Rete</a:t>
            </a:r>
          </a:p>
          <a:p>
            <a:pPr lvl="1"/>
            <a:r>
              <a:rPr lang="it-IT" sz="2400" dirty="0"/>
              <a:t>1,874,880,000,000 messaggi * 62,5 byte</a:t>
            </a:r>
          </a:p>
          <a:p>
            <a:pPr lvl="1"/>
            <a:r>
              <a:rPr lang="it-IT" sz="2400" dirty="0"/>
              <a:t>= 117,180 Terabyte</a:t>
            </a:r>
          </a:p>
          <a:p>
            <a:pPr lvl="1"/>
            <a:r>
              <a:rPr lang="it-IT" sz="2400" dirty="0"/>
              <a:t>= 117,180 * $0.08</a:t>
            </a:r>
          </a:p>
          <a:p>
            <a:pPr lvl="1"/>
            <a:r>
              <a:rPr lang="it-IT" sz="2400" dirty="0"/>
              <a:t>= $9,374.40</a:t>
            </a:r>
          </a:p>
          <a:p>
            <a:pPr lvl="8"/>
            <a:r>
              <a:rPr lang="en-US" sz="2400" dirty="0" err="1"/>
              <a:t>Totale</a:t>
            </a:r>
            <a:r>
              <a:rPr lang="en-US" sz="2400" dirty="0"/>
              <a:t> = $ 290,489.00</a:t>
            </a:r>
          </a:p>
          <a:p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0C6554-4C48-4836-AF8D-7C05E2BE5A35}"/>
              </a:ext>
            </a:extLst>
          </p:cNvPr>
          <p:cNvSpPr txBox="1"/>
          <p:nvPr/>
        </p:nvSpPr>
        <p:spPr>
          <a:xfrm>
            <a:off x="9130747" y="6488668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Davide Montagno B. - 535910</a:t>
            </a:r>
          </a:p>
        </p:txBody>
      </p:sp>
    </p:spTree>
    <p:extLst>
      <p:ext uri="{BB962C8B-B14F-4D97-AF65-F5344CB8AC3E}">
        <p14:creationId xmlns:p14="http://schemas.microsoft.com/office/powerpoint/2010/main" val="310743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404</TotalTime>
  <Words>322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App Engine con  Google cloud Platform</vt:lpstr>
      <vt:lpstr>Presentazione standard di PowerPoint</vt:lpstr>
      <vt:lpstr>APP ENGINE sdk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</dc:title>
  <dc:creator>DAVIDE MONTAGNO BOZZONE</dc:creator>
  <cp:lastModifiedBy>DAVIDE MONTAGNO BOZZONE</cp:lastModifiedBy>
  <cp:revision>38</cp:revision>
  <dcterms:created xsi:type="dcterms:W3CDTF">2018-06-12T13:38:56Z</dcterms:created>
  <dcterms:modified xsi:type="dcterms:W3CDTF">2018-06-19T12:10:06Z</dcterms:modified>
</cp:coreProperties>
</file>